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78" r:id="rId2"/>
    <p:sldId id="257" r:id="rId3"/>
    <p:sldId id="258" r:id="rId4"/>
    <p:sldId id="259" r:id="rId5"/>
    <p:sldId id="260" r:id="rId6"/>
    <p:sldId id="261" r:id="rId7"/>
    <p:sldId id="262" r:id="rId8"/>
    <p:sldId id="281" r:id="rId9"/>
    <p:sldId id="280" r:id="rId10"/>
    <p:sldId id="268" r:id="rId11"/>
    <p:sldId id="282" r:id="rId12"/>
    <p:sldId id="283" r:id="rId13"/>
    <p:sldId id="270" r:id="rId14"/>
    <p:sldId id="284" r:id="rId15"/>
    <p:sldId id="271" r:id="rId16"/>
    <p:sldId id="272" r:id="rId17"/>
    <p:sldId id="285" r:id="rId18"/>
    <p:sldId id="273" r:id="rId19"/>
    <p:sldId id="279"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88" d="100"/>
          <a:sy n="88" d="100"/>
        </p:scale>
        <p:origin x="45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solata Adipo" userId="27dba7f50f21af36" providerId="LiveId" clId="{799E4B61-DD70-4D17-9B1A-3818ACA49D59}"/>
    <pc:docChg chg="undo custSel addSld delSld modSld modMainMaster">
      <pc:chgData name="consolata Adipo" userId="27dba7f50f21af36" providerId="LiveId" clId="{799E4B61-DD70-4D17-9B1A-3818ACA49D59}" dt="2025-05-26T11:01:52.226" v="871" actId="27636"/>
      <pc:docMkLst>
        <pc:docMk/>
      </pc:docMkLst>
      <pc:sldChg chg="add del">
        <pc:chgData name="consolata Adipo" userId="27dba7f50f21af36" providerId="LiveId" clId="{799E4B61-DD70-4D17-9B1A-3818ACA49D59}" dt="2025-05-21T14:09:36.464" v="67" actId="2696"/>
        <pc:sldMkLst>
          <pc:docMk/>
          <pc:sldMk cId="134165186" sldId="256"/>
        </pc:sldMkLst>
      </pc:sldChg>
      <pc:sldChg chg="modSp del mod">
        <pc:chgData name="consolata Adipo" userId="27dba7f50f21af36" providerId="LiveId" clId="{799E4B61-DD70-4D17-9B1A-3818ACA49D59}" dt="2025-05-21T14:09:03.103" v="63" actId="2696"/>
        <pc:sldMkLst>
          <pc:docMk/>
          <pc:sldMk cId="1376364176" sldId="256"/>
        </pc:sldMkLst>
      </pc:sldChg>
      <pc:sldChg chg="modSp mod">
        <pc:chgData name="consolata Adipo" userId="27dba7f50f21af36" providerId="LiveId" clId="{799E4B61-DD70-4D17-9B1A-3818ACA49D59}" dt="2025-05-23T10:47:19.978" v="653" actId="27636"/>
        <pc:sldMkLst>
          <pc:docMk/>
          <pc:sldMk cId="836247541" sldId="257"/>
        </pc:sldMkLst>
        <pc:spChg chg="mod">
          <ac:chgData name="consolata Adipo" userId="27dba7f50f21af36" providerId="LiveId" clId="{799E4B61-DD70-4D17-9B1A-3818ACA49D59}" dt="2025-05-21T14:31:43.671" v="617"/>
          <ac:spMkLst>
            <pc:docMk/>
            <pc:sldMk cId="836247541" sldId="257"/>
            <ac:spMk id="2" creationId="{5E711659-224C-9D6B-DA9F-BF000D00CCB8}"/>
          </ac:spMkLst>
        </pc:spChg>
        <pc:spChg chg="mod">
          <ac:chgData name="consolata Adipo" userId="27dba7f50f21af36" providerId="LiveId" clId="{799E4B61-DD70-4D17-9B1A-3818ACA49D59}" dt="2025-05-23T10:47:19.978" v="653" actId="27636"/>
          <ac:spMkLst>
            <pc:docMk/>
            <pc:sldMk cId="836247541" sldId="257"/>
            <ac:spMk id="3" creationId="{DF0C5B1E-CB6F-7725-DA56-36C7F13C4C5B}"/>
          </ac:spMkLst>
        </pc:spChg>
      </pc:sldChg>
      <pc:sldChg chg="modSp mod">
        <pc:chgData name="consolata Adipo" userId="27dba7f50f21af36" providerId="LiveId" clId="{799E4B61-DD70-4D17-9B1A-3818ACA49D59}" dt="2025-05-26T10:39:28.519" v="655" actId="20577"/>
        <pc:sldMkLst>
          <pc:docMk/>
          <pc:sldMk cId="3408587325" sldId="258"/>
        </pc:sldMkLst>
        <pc:spChg chg="mod">
          <ac:chgData name="consolata Adipo" userId="27dba7f50f21af36" providerId="LiveId" clId="{799E4B61-DD70-4D17-9B1A-3818ACA49D59}" dt="2025-05-26T10:39:28.519" v="655" actId="20577"/>
          <ac:spMkLst>
            <pc:docMk/>
            <pc:sldMk cId="3408587325" sldId="258"/>
            <ac:spMk id="2" creationId="{3E731593-EFAF-6B23-9180-D36C514F89F5}"/>
          </ac:spMkLst>
        </pc:spChg>
        <pc:spChg chg="mod">
          <ac:chgData name="consolata Adipo" userId="27dba7f50f21af36" providerId="LiveId" clId="{799E4B61-DD70-4D17-9B1A-3818ACA49D59}" dt="2025-05-21T14:31:44.062" v="619" actId="27636"/>
          <ac:spMkLst>
            <pc:docMk/>
            <pc:sldMk cId="3408587325" sldId="258"/>
            <ac:spMk id="3" creationId="{28036D3A-22B4-6A2D-3B90-24F6C399B4D4}"/>
          </ac:spMkLst>
        </pc:spChg>
      </pc:sldChg>
      <pc:sldChg chg="modSp mod">
        <pc:chgData name="consolata Adipo" userId="27dba7f50f21af36" providerId="LiveId" clId="{799E4B61-DD70-4D17-9B1A-3818ACA49D59}" dt="2025-05-26T10:42:15.838" v="668" actId="20577"/>
        <pc:sldMkLst>
          <pc:docMk/>
          <pc:sldMk cId="2161851898" sldId="259"/>
        </pc:sldMkLst>
        <pc:spChg chg="mod">
          <ac:chgData name="consolata Adipo" userId="27dba7f50f21af36" providerId="LiveId" clId="{799E4B61-DD70-4D17-9B1A-3818ACA49D59}" dt="2025-05-26T10:39:59.619" v="657" actId="255"/>
          <ac:spMkLst>
            <pc:docMk/>
            <pc:sldMk cId="2161851898" sldId="259"/>
            <ac:spMk id="2" creationId="{9325210F-C01A-F2BD-BAE2-59F7AEA35DA0}"/>
          </ac:spMkLst>
        </pc:spChg>
        <pc:spChg chg="mod">
          <ac:chgData name="consolata Adipo" userId="27dba7f50f21af36" providerId="LiveId" clId="{799E4B61-DD70-4D17-9B1A-3818ACA49D59}" dt="2025-05-26T10:42:15.838" v="668" actId="20577"/>
          <ac:spMkLst>
            <pc:docMk/>
            <pc:sldMk cId="2161851898" sldId="259"/>
            <ac:spMk id="3" creationId="{837F203B-3A67-EF0D-C059-165428E8CE93}"/>
          </ac:spMkLst>
        </pc:spChg>
      </pc:sldChg>
      <pc:sldChg chg="modSp mod">
        <pc:chgData name="consolata Adipo" userId="27dba7f50f21af36" providerId="LiveId" clId="{799E4B61-DD70-4D17-9B1A-3818ACA49D59}" dt="2025-05-26T10:42:59.173" v="675" actId="27636"/>
        <pc:sldMkLst>
          <pc:docMk/>
          <pc:sldMk cId="912137622" sldId="260"/>
        </pc:sldMkLst>
        <pc:spChg chg="mod">
          <ac:chgData name="consolata Adipo" userId="27dba7f50f21af36" providerId="LiveId" clId="{799E4B61-DD70-4D17-9B1A-3818ACA49D59}" dt="2025-05-26T10:41:01.625" v="662" actId="20577"/>
          <ac:spMkLst>
            <pc:docMk/>
            <pc:sldMk cId="912137622" sldId="260"/>
            <ac:spMk id="2" creationId="{DD03BF11-8EFC-C769-B8F8-82C0D65BB5A5}"/>
          </ac:spMkLst>
        </pc:spChg>
        <pc:spChg chg="mod">
          <ac:chgData name="consolata Adipo" userId="27dba7f50f21af36" providerId="LiveId" clId="{799E4B61-DD70-4D17-9B1A-3818ACA49D59}" dt="2025-05-26T10:42:59.173" v="675" actId="27636"/>
          <ac:spMkLst>
            <pc:docMk/>
            <pc:sldMk cId="912137622" sldId="260"/>
            <ac:spMk id="3" creationId="{E7772332-997D-9097-516B-65E748895005}"/>
          </ac:spMkLst>
        </pc:spChg>
      </pc:sldChg>
      <pc:sldChg chg="modSp mod">
        <pc:chgData name="consolata Adipo" userId="27dba7f50f21af36" providerId="LiveId" clId="{799E4B61-DD70-4D17-9B1A-3818ACA49D59}" dt="2025-05-26T10:43:41.683" v="679" actId="27636"/>
        <pc:sldMkLst>
          <pc:docMk/>
          <pc:sldMk cId="492471735" sldId="261"/>
        </pc:sldMkLst>
        <pc:spChg chg="mod">
          <ac:chgData name="consolata Adipo" userId="27dba7f50f21af36" providerId="LiveId" clId="{799E4B61-DD70-4D17-9B1A-3818ACA49D59}" dt="2025-05-21T14:31:43.671" v="617"/>
          <ac:spMkLst>
            <pc:docMk/>
            <pc:sldMk cId="492471735" sldId="261"/>
            <ac:spMk id="2" creationId="{98BE2A7F-70D7-89A5-B2FC-4FDEB4C3C9D1}"/>
          </ac:spMkLst>
        </pc:spChg>
        <pc:spChg chg="mod">
          <ac:chgData name="consolata Adipo" userId="27dba7f50f21af36" providerId="LiveId" clId="{799E4B61-DD70-4D17-9B1A-3818ACA49D59}" dt="2025-05-26T10:43:41.683" v="679" actId="27636"/>
          <ac:spMkLst>
            <pc:docMk/>
            <pc:sldMk cId="492471735" sldId="261"/>
            <ac:spMk id="3" creationId="{75A5AA8B-CFAC-8FA2-C288-DF49C0428753}"/>
          </ac:spMkLst>
        </pc:spChg>
      </pc:sldChg>
      <pc:sldChg chg="modSp mod">
        <pc:chgData name="consolata Adipo" userId="27dba7f50f21af36" providerId="LiveId" clId="{799E4B61-DD70-4D17-9B1A-3818ACA49D59}" dt="2025-05-26T10:45:12.978" v="686" actId="27636"/>
        <pc:sldMkLst>
          <pc:docMk/>
          <pc:sldMk cId="1651418235" sldId="262"/>
        </pc:sldMkLst>
        <pc:spChg chg="mod">
          <ac:chgData name="consolata Adipo" userId="27dba7f50f21af36" providerId="LiveId" clId="{799E4B61-DD70-4D17-9B1A-3818ACA49D59}" dt="2025-05-26T10:40:53.665" v="661" actId="20577"/>
          <ac:spMkLst>
            <pc:docMk/>
            <pc:sldMk cId="1651418235" sldId="262"/>
            <ac:spMk id="2" creationId="{2390DF33-6A73-0B25-231B-BA6C9A7947A3}"/>
          </ac:spMkLst>
        </pc:spChg>
        <pc:spChg chg="mod">
          <ac:chgData name="consolata Adipo" userId="27dba7f50f21af36" providerId="LiveId" clId="{799E4B61-DD70-4D17-9B1A-3818ACA49D59}" dt="2025-05-26T10:45:12.978" v="686" actId="27636"/>
          <ac:spMkLst>
            <pc:docMk/>
            <pc:sldMk cId="1651418235" sldId="262"/>
            <ac:spMk id="3" creationId="{7EB89380-B6C7-FCBE-503B-40603119E021}"/>
          </ac:spMkLst>
        </pc:spChg>
      </pc:sldChg>
      <pc:sldChg chg="modSp add del mod">
        <pc:chgData name="consolata Adipo" userId="27dba7f50f21af36" providerId="LiveId" clId="{799E4B61-DD70-4D17-9B1A-3818ACA49D59}" dt="2025-05-26T10:49:08.734" v="716" actId="2696"/>
        <pc:sldMkLst>
          <pc:docMk/>
          <pc:sldMk cId="1439928537" sldId="267"/>
        </pc:sldMkLst>
        <pc:spChg chg="mod">
          <ac:chgData name="consolata Adipo" userId="27dba7f50f21af36" providerId="LiveId" clId="{799E4B61-DD70-4D17-9B1A-3818ACA49D59}" dt="2025-05-26T10:46:11.742" v="692" actId="21"/>
          <ac:spMkLst>
            <pc:docMk/>
            <pc:sldMk cId="1439928537" sldId="267"/>
            <ac:spMk id="3" creationId="{528E02DE-C4E5-BAC0-90CB-CA02D83AC6B6}"/>
          </ac:spMkLst>
        </pc:spChg>
      </pc:sldChg>
      <pc:sldChg chg="add del">
        <pc:chgData name="consolata Adipo" userId="27dba7f50f21af36" providerId="LiveId" clId="{799E4B61-DD70-4D17-9B1A-3818ACA49D59}" dt="2025-05-26T10:49:53.084" v="729"/>
        <pc:sldMkLst>
          <pc:docMk/>
          <pc:sldMk cId="2763462015" sldId="267"/>
        </pc:sldMkLst>
      </pc:sldChg>
      <pc:sldChg chg="add del">
        <pc:chgData name="consolata Adipo" userId="27dba7f50f21af36" providerId="LiveId" clId="{799E4B61-DD70-4D17-9B1A-3818ACA49D59}" dt="2025-05-26T10:48:34.483" v="711"/>
        <pc:sldMkLst>
          <pc:docMk/>
          <pc:sldMk cId="4146029416" sldId="267"/>
        </pc:sldMkLst>
      </pc:sldChg>
      <pc:sldChg chg="modSp mod">
        <pc:chgData name="consolata Adipo" userId="27dba7f50f21af36" providerId="LiveId" clId="{799E4B61-DD70-4D17-9B1A-3818ACA49D59}" dt="2025-05-26T10:50:49.968" v="744" actId="27636"/>
        <pc:sldMkLst>
          <pc:docMk/>
          <pc:sldMk cId="2978714788" sldId="268"/>
        </pc:sldMkLst>
        <pc:spChg chg="mod">
          <ac:chgData name="consolata Adipo" userId="27dba7f50f21af36" providerId="LiveId" clId="{799E4B61-DD70-4D17-9B1A-3818ACA49D59}" dt="2025-05-21T14:31:43.671" v="617"/>
          <ac:spMkLst>
            <pc:docMk/>
            <pc:sldMk cId="2978714788" sldId="268"/>
            <ac:spMk id="2" creationId="{9744E764-20D4-84FB-AEA8-7F10550ED081}"/>
          </ac:spMkLst>
        </pc:spChg>
        <pc:spChg chg="mod">
          <ac:chgData name="consolata Adipo" userId="27dba7f50f21af36" providerId="LiveId" clId="{799E4B61-DD70-4D17-9B1A-3818ACA49D59}" dt="2025-05-26T10:50:49.968" v="744" actId="27636"/>
          <ac:spMkLst>
            <pc:docMk/>
            <pc:sldMk cId="2978714788" sldId="268"/>
            <ac:spMk id="3" creationId="{429AF9C5-FD03-6A54-7F5D-9D09439BE638}"/>
          </ac:spMkLst>
        </pc:spChg>
      </pc:sldChg>
      <pc:sldChg chg="modSp del mod">
        <pc:chgData name="consolata Adipo" userId="27dba7f50f21af36" providerId="LiveId" clId="{799E4B61-DD70-4D17-9B1A-3818ACA49D59}" dt="2025-05-26T10:53:49.156" v="784" actId="2696"/>
        <pc:sldMkLst>
          <pc:docMk/>
          <pc:sldMk cId="3290817807" sldId="269"/>
        </pc:sldMkLst>
        <pc:spChg chg="mod">
          <ac:chgData name="consolata Adipo" userId="27dba7f50f21af36" providerId="LiveId" clId="{799E4B61-DD70-4D17-9B1A-3818ACA49D59}" dt="2025-05-26T10:53:19.296" v="777" actId="21"/>
          <ac:spMkLst>
            <pc:docMk/>
            <pc:sldMk cId="3290817807" sldId="269"/>
            <ac:spMk id="2" creationId="{124344F0-8FCC-AA90-D637-01488DFF524B}"/>
          </ac:spMkLst>
        </pc:spChg>
        <pc:spChg chg="mod">
          <ac:chgData name="consolata Adipo" userId="27dba7f50f21af36" providerId="LiveId" clId="{799E4B61-DD70-4D17-9B1A-3818ACA49D59}" dt="2025-05-26T10:52:52.372" v="770" actId="21"/>
          <ac:spMkLst>
            <pc:docMk/>
            <pc:sldMk cId="3290817807" sldId="269"/>
            <ac:spMk id="3" creationId="{955236DB-65D7-AFAE-0DE9-A78E391602BC}"/>
          </ac:spMkLst>
        </pc:spChg>
      </pc:sldChg>
      <pc:sldChg chg="modSp mod">
        <pc:chgData name="consolata Adipo" userId="27dba7f50f21af36" providerId="LiveId" clId="{799E4B61-DD70-4D17-9B1A-3818ACA49D59}" dt="2025-05-26T10:55:27.597" v="805" actId="20577"/>
        <pc:sldMkLst>
          <pc:docMk/>
          <pc:sldMk cId="3686307744" sldId="270"/>
        </pc:sldMkLst>
        <pc:spChg chg="mod">
          <ac:chgData name="consolata Adipo" userId="27dba7f50f21af36" providerId="LiveId" clId="{799E4B61-DD70-4D17-9B1A-3818ACA49D59}" dt="2025-05-21T14:31:43.671" v="617"/>
          <ac:spMkLst>
            <pc:docMk/>
            <pc:sldMk cId="3686307744" sldId="270"/>
            <ac:spMk id="2" creationId="{BD2D5338-312B-ACB6-BA84-3CF164B1A835}"/>
          </ac:spMkLst>
        </pc:spChg>
        <pc:spChg chg="mod">
          <ac:chgData name="consolata Adipo" userId="27dba7f50f21af36" providerId="LiveId" clId="{799E4B61-DD70-4D17-9B1A-3818ACA49D59}" dt="2025-05-26T10:55:27.597" v="805" actId="20577"/>
          <ac:spMkLst>
            <pc:docMk/>
            <pc:sldMk cId="3686307744" sldId="270"/>
            <ac:spMk id="3" creationId="{B210587F-746E-FCFD-CCB3-E770535E81CA}"/>
          </ac:spMkLst>
        </pc:spChg>
      </pc:sldChg>
      <pc:sldChg chg="modSp mod">
        <pc:chgData name="consolata Adipo" userId="27dba7f50f21af36" providerId="LiveId" clId="{799E4B61-DD70-4D17-9B1A-3818ACA49D59}" dt="2025-05-26T10:56:35.268" v="822" actId="27636"/>
        <pc:sldMkLst>
          <pc:docMk/>
          <pc:sldMk cId="1945274721" sldId="271"/>
        </pc:sldMkLst>
        <pc:spChg chg="mod">
          <ac:chgData name="consolata Adipo" userId="27dba7f50f21af36" providerId="LiveId" clId="{799E4B61-DD70-4D17-9B1A-3818ACA49D59}" dt="2025-05-26T10:56:35.268" v="822" actId="27636"/>
          <ac:spMkLst>
            <pc:docMk/>
            <pc:sldMk cId="1945274721" sldId="271"/>
            <ac:spMk id="2" creationId="{7C3FC5CD-9B67-242D-4757-063FAEDBFA66}"/>
          </ac:spMkLst>
        </pc:spChg>
        <pc:spChg chg="mod">
          <ac:chgData name="consolata Adipo" userId="27dba7f50f21af36" providerId="LiveId" clId="{799E4B61-DD70-4D17-9B1A-3818ACA49D59}" dt="2025-05-21T14:31:43.671" v="617"/>
          <ac:spMkLst>
            <pc:docMk/>
            <pc:sldMk cId="1945274721" sldId="271"/>
            <ac:spMk id="3" creationId="{A66E2D94-7473-6C5C-1FD4-B7E622A476F5}"/>
          </ac:spMkLst>
        </pc:spChg>
      </pc:sldChg>
      <pc:sldChg chg="modSp mod">
        <pc:chgData name="consolata Adipo" userId="27dba7f50f21af36" providerId="LiveId" clId="{799E4B61-DD70-4D17-9B1A-3818ACA49D59}" dt="2025-05-26T10:57:11.006" v="826" actId="27636"/>
        <pc:sldMkLst>
          <pc:docMk/>
          <pc:sldMk cId="3120596185" sldId="272"/>
        </pc:sldMkLst>
        <pc:spChg chg="mod">
          <ac:chgData name="consolata Adipo" userId="27dba7f50f21af36" providerId="LiveId" clId="{799E4B61-DD70-4D17-9B1A-3818ACA49D59}" dt="2025-05-26T10:56:44.858" v="824" actId="27636"/>
          <ac:spMkLst>
            <pc:docMk/>
            <pc:sldMk cId="3120596185" sldId="272"/>
            <ac:spMk id="2" creationId="{62F536E4-A78A-10AB-0C23-79FDF9069975}"/>
          </ac:spMkLst>
        </pc:spChg>
        <pc:spChg chg="mod">
          <ac:chgData name="consolata Adipo" userId="27dba7f50f21af36" providerId="LiveId" clId="{799E4B61-DD70-4D17-9B1A-3818ACA49D59}" dt="2025-05-26T10:57:11.006" v="826" actId="27636"/>
          <ac:spMkLst>
            <pc:docMk/>
            <pc:sldMk cId="3120596185" sldId="272"/>
            <ac:spMk id="3" creationId="{17E0F963-ED5B-2585-B76B-76A843BC554C}"/>
          </ac:spMkLst>
        </pc:spChg>
      </pc:sldChg>
      <pc:sldChg chg="modSp mod">
        <pc:chgData name="consolata Adipo" userId="27dba7f50f21af36" providerId="LiveId" clId="{799E4B61-DD70-4D17-9B1A-3818ACA49D59}" dt="2025-05-26T10:59:06.779" v="855" actId="27636"/>
        <pc:sldMkLst>
          <pc:docMk/>
          <pc:sldMk cId="3078764689" sldId="273"/>
        </pc:sldMkLst>
        <pc:spChg chg="mod">
          <ac:chgData name="consolata Adipo" userId="27dba7f50f21af36" providerId="LiveId" clId="{799E4B61-DD70-4D17-9B1A-3818ACA49D59}" dt="2025-05-26T10:58:37.049" v="849" actId="20577"/>
          <ac:spMkLst>
            <pc:docMk/>
            <pc:sldMk cId="3078764689" sldId="273"/>
            <ac:spMk id="2" creationId="{06EFFD85-A34F-A6D9-FE63-4BDDC78A70B3}"/>
          </ac:spMkLst>
        </pc:spChg>
        <pc:spChg chg="mod">
          <ac:chgData name="consolata Adipo" userId="27dba7f50f21af36" providerId="LiveId" clId="{799E4B61-DD70-4D17-9B1A-3818ACA49D59}" dt="2025-05-26T10:59:06.779" v="855" actId="27636"/>
          <ac:spMkLst>
            <pc:docMk/>
            <pc:sldMk cId="3078764689" sldId="273"/>
            <ac:spMk id="3" creationId="{D8DBE60D-B727-7CB3-38A9-14A2F509A853}"/>
          </ac:spMkLst>
        </pc:spChg>
      </pc:sldChg>
      <pc:sldChg chg="modSp mod">
        <pc:chgData name="consolata Adipo" userId="27dba7f50f21af36" providerId="LiveId" clId="{799E4B61-DD70-4D17-9B1A-3818ACA49D59}" dt="2025-05-26T11:00:34.129" v="860" actId="14100"/>
        <pc:sldMkLst>
          <pc:docMk/>
          <pc:sldMk cId="981021395" sldId="274"/>
        </pc:sldMkLst>
        <pc:spChg chg="mod">
          <ac:chgData name="consolata Adipo" userId="27dba7f50f21af36" providerId="LiveId" clId="{799E4B61-DD70-4D17-9B1A-3818ACA49D59}" dt="2025-05-26T11:00:34.129" v="860" actId="14100"/>
          <ac:spMkLst>
            <pc:docMk/>
            <pc:sldMk cId="981021395" sldId="274"/>
            <ac:spMk id="2" creationId="{B125D1F7-3855-772D-0351-91EF6F085AF0}"/>
          </ac:spMkLst>
        </pc:spChg>
        <pc:spChg chg="mod">
          <ac:chgData name="consolata Adipo" userId="27dba7f50f21af36" providerId="LiveId" clId="{799E4B61-DD70-4D17-9B1A-3818ACA49D59}" dt="2025-05-26T11:00:13.576" v="858" actId="255"/>
          <ac:spMkLst>
            <pc:docMk/>
            <pc:sldMk cId="981021395" sldId="274"/>
            <ac:spMk id="3" creationId="{E7C08601-127E-527C-4F67-12C84D3EA57B}"/>
          </ac:spMkLst>
        </pc:spChg>
      </pc:sldChg>
      <pc:sldChg chg="modSp mod">
        <pc:chgData name="consolata Adipo" userId="27dba7f50f21af36" providerId="LiveId" clId="{799E4B61-DD70-4D17-9B1A-3818ACA49D59}" dt="2025-05-26T11:01:26.471" v="867" actId="1076"/>
        <pc:sldMkLst>
          <pc:docMk/>
          <pc:sldMk cId="148738857" sldId="275"/>
        </pc:sldMkLst>
        <pc:spChg chg="mod">
          <ac:chgData name="consolata Adipo" userId="27dba7f50f21af36" providerId="LiveId" clId="{799E4B61-DD70-4D17-9B1A-3818ACA49D59}" dt="2025-05-26T11:01:06.935" v="864" actId="14100"/>
          <ac:spMkLst>
            <pc:docMk/>
            <pc:sldMk cId="148738857" sldId="275"/>
            <ac:spMk id="2" creationId="{485FE71F-2C42-5C20-3FB5-E17ED3DADE85}"/>
          </ac:spMkLst>
        </pc:spChg>
        <pc:graphicFrameChg chg="mod modGraphic">
          <ac:chgData name="consolata Adipo" userId="27dba7f50f21af36" providerId="LiveId" clId="{799E4B61-DD70-4D17-9B1A-3818ACA49D59}" dt="2025-05-26T11:01:26.471" v="867" actId="1076"/>
          <ac:graphicFrameMkLst>
            <pc:docMk/>
            <pc:sldMk cId="148738857" sldId="275"/>
            <ac:graphicFrameMk id="4" creationId="{44C8EAC1-E198-1A21-6C48-B40AB7C3E33D}"/>
          </ac:graphicFrameMkLst>
        </pc:graphicFrameChg>
      </pc:sldChg>
      <pc:sldChg chg="modSp">
        <pc:chgData name="consolata Adipo" userId="27dba7f50f21af36" providerId="LiveId" clId="{799E4B61-DD70-4D17-9B1A-3818ACA49D59}" dt="2025-05-21T14:31:43.671" v="617"/>
        <pc:sldMkLst>
          <pc:docMk/>
          <pc:sldMk cId="3194577773" sldId="276"/>
        </pc:sldMkLst>
        <pc:spChg chg="mod">
          <ac:chgData name="consolata Adipo" userId="27dba7f50f21af36" providerId="LiveId" clId="{799E4B61-DD70-4D17-9B1A-3818ACA49D59}" dt="2025-05-21T14:31:43.671" v="617"/>
          <ac:spMkLst>
            <pc:docMk/>
            <pc:sldMk cId="3194577773" sldId="276"/>
            <ac:spMk id="2" creationId="{B80251BF-8BCA-2D03-0FDA-23F992B9B270}"/>
          </ac:spMkLst>
        </pc:spChg>
        <pc:spChg chg="mod">
          <ac:chgData name="consolata Adipo" userId="27dba7f50f21af36" providerId="LiveId" clId="{799E4B61-DD70-4D17-9B1A-3818ACA49D59}" dt="2025-05-21T14:31:43.671" v="617"/>
          <ac:spMkLst>
            <pc:docMk/>
            <pc:sldMk cId="3194577773" sldId="276"/>
            <ac:spMk id="3" creationId="{24FF16E1-D7E2-2445-6790-C2B18F954190}"/>
          </ac:spMkLst>
        </pc:spChg>
      </pc:sldChg>
      <pc:sldChg chg="modSp mod">
        <pc:chgData name="consolata Adipo" userId="27dba7f50f21af36" providerId="LiveId" clId="{799E4B61-DD70-4D17-9B1A-3818ACA49D59}" dt="2025-05-26T11:01:52.226" v="871" actId="27636"/>
        <pc:sldMkLst>
          <pc:docMk/>
          <pc:sldMk cId="965762634" sldId="277"/>
        </pc:sldMkLst>
        <pc:spChg chg="mod">
          <ac:chgData name="consolata Adipo" userId="27dba7f50f21af36" providerId="LiveId" clId="{799E4B61-DD70-4D17-9B1A-3818ACA49D59}" dt="2025-05-26T11:01:45.678" v="868" actId="255"/>
          <ac:spMkLst>
            <pc:docMk/>
            <pc:sldMk cId="965762634" sldId="277"/>
            <ac:spMk id="2" creationId="{7197CE23-FE14-CA2E-915F-9E31991B9639}"/>
          </ac:spMkLst>
        </pc:spChg>
        <pc:spChg chg="mod">
          <ac:chgData name="consolata Adipo" userId="27dba7f50f21af36" providerId="LiveId" clId="{799E4B61-DD70-4D17-9B1A-3818ACA49D59}" dt="2025-05-26T11:01:52.226" v="871" actId="27636"/>
          <ac:spMkLst>
            <pc:docMk/>
            <pc:sldMk cId="965762634" sldId="277"/>
            <ac:spMk id="3" creationId="{EEBA4375-1D7C-F4B8-CEC8-48CE10D04927}"/>
          </ac:spMkLst>
        </pc:spChg>
      </pc:sldChg>
      <pc:sldChg chg="addSp delSp modSp new mod">
        <pc:chgData name="consolata Adipo" userId="27dba7f50f21af36" providerId="LiveId" clId="{799E4B61-DD70-4D17-9B1A-3818ACA49D59}" dt="2025-05-21T14:20:33.479" v="434" actId="2710"/>
        <pc:sldMkLst>
          <pc:docMk/>
          <pc:sldMk cId="913629831" sldId="278"/>
        </pc:sldMkLst>
        <pc:spChg chg="add mod">
          <ac:chgData name="consolata Adipo" userId="27dba7f50f21af36" providerId="LiveId" clId="{799E4B61-DD70-4D17-9B1A-3818ACA49D59}" dt="2025-05-21T14:11:14.875" v="77" actId="20577"/>
          <ac:spMkLst>
            <pc:docMk/>
            <pc:sldMk cId="913629831" sldId="278"/>
            <ac:spMk id="4" creationId="{92762B08-5F30-567E-C3E2-5EDD22AAD3CF}"/>
          </ac:spMkLst>
        </pc:spChg>
        <pc:spChg chg="add del mod">
          <ac:chgData name="consolata Adipo" userId="27dba7f50f21af36" providerId="LiveId" clId="{799E4B61-DD70-4D17-9B1A-3818ACA49D59}" dt="2025-05-21T14:20:33.479" v="434" actId="2710"/>
          <ac:spMkLst>
            <pc:docMk/>
            <pc:sldMk cId="913629831" sldId="278"/>
            <ac:spMk id="5" creationId="{CDB445AC-9B4A-072F-5BCE-C343721DD706}"/>
          </ac:spMkLst>
        </pc:spChg>
      </pc:sldChg>
      <pc:sldChg chg="new del">
        <pc:chgData name="consolata Adipo" userId="27dba7f50f21af36" providerId="LiveId" clId="{799E4B61-DD70-4D17-9B1A-3818ACA49D59}" dt="2025-05-21T14:09:22.806" v="65" actId="2696"/>
        <pc:sldMkLst>
          <pc:docMk/>
          <pc:sldMk cId="3143107141" sldId="278"/>
        </pc:sldMkLst>
      </pc:sldChg>
      <pc:sldChg chg="modSp new mod">
        <pc:chgData name="consolata Adipo" userId="27dba7f50f21af36" providerId="LiveId" clId="{799E4B61-DD70-4D17-9B1A-3818ACA49D59}" dt="2025-05-21T14:31:44.156" v="627" actId="27636"/>
        <pc:sldMkLst>
          <pc:docMk/>
          <pc:sldMk cId="3911584052" sldId="279"/>
        </pc:sldMkLst>
        <pc:spChg chg="mod">
          <ac:chgData name="consolata Adipo" userId="27dba7f50f21af36" providerId="LiveId" clId="{799E4B61-DD70-4D17-9B1A-3818ACA49D59}" dt="2025-05-21T14:31:43.671" v="617"/>
          <ac:spMkLst>
            <pc:docMk/>
            <pc:sldMk cId="3911584052" sldId="279"/>
            <ac:spMk id="2" creationId="{3055303D-5685-7FE3-42EF-81E4EE35F3DF}"/>
          </ac:spMkLst>
        </pc:spChg>
        <pc:spChg chg="mod">
          <ac:chgData name="consolata Adipo" userId="27dba7f50f21af36" providerId="LiveId" clId="{799E4B61-DD70-4D17-9B1A-3818ACA49D59}" dt="2025-05-21T14:31:44.156" v="627" actId="27636"/>
          <ac:spMkLst>
            <pc:docMk/>
            <pc:sldMk cId="3911584052" sldId="279"/>
            <ac:spMk id="3" creationId="{78EA1C4A-3DCF-ABB5-E0C3-39FA1DEB0A85}"/>
          </ac:spMkLst>
        </pc:spChg>
      </pc:sldChg>
      <pc:sldChg chg="modSp new mod">
        <pc:chgData name="consolata Adipo" userId="27dba7f50f21af36" providerId="LiveId" clId="{799E4B61-DD70-4D17-9B1A-3818ACA49D59}" dt="2025-05-26T10:50:01.474" v="731" actId="27636"/>
        <pc:sldMkLst>
          <pc:docMk/>
          <pc:sldMk cId="226905831" sldId="280"/>
        </pc:sldMkLst>
        <pc:spChg chg="mod">
          <ac:chgData name="consolata Adipo" userId="27dba7f50f21af36" providerId="LiveId" clId="{799E4B61-DD70-4D17-9B1A-3818ACA49D59}" dt="2025-05-26T10:49:25.381" v="726" actId="20577"/>
          <ac:spMkLst>
            <pc:docMk/>
            <pc:sldMk cId="226905831" sldId="280"/>
            <ac:spMk id="2" creationId="{06235CF1-8E68-827E-62C3-935B26FB4692}"/>
          </ac:spMkLst>
        </pc:spChg>
        <pc:spChg chg="mod">
          <ac:chgData name="consolata Adipo" userId="27dba7f50f21af36" providerId="LiveId" clId="{799E4B61-DD70-4D17-9B1A-3818ACA49D59}" dt="2025-05-26T10:50:01.474" v="731" actId="27636"/>
          <ac:spMkLst>
            <pc:docMk/>
            <pc:sldMk cId="226905831" sldId="280"/>
            <ac:spMk id="3" creationId="{A1C41F4E-F223-B7F5-D72B-9FE99FFF4318}"/>
          </ac:spMkLst>
        </pc:spChg>
      </pc:sldChg>
      <pc:sldChg chg="add del">
        <pc:chgData name="consolata Adipo" userId="27dba7f50f21af36" providerId="LiveId" clId="{799E4B61-DD70-4D17-9B1A-3818ACA49D59}" dt="2025-05-26T10:46:49.377" v="701"/>
        <pc:sldMkLst>
          <pc:docMk/>
          <pc:sldMk cId="1676435868" sldId="281"/>
        </pc:sldMkLst>
      </pc:sldChg>
      <pc:sldChg chg="add del">
        <pc:chgData name="consolata Adipo" userId="27dba7f50f21af36" providerId="LiveId" clId="{799E4B61-DD70-4D17-9B1A-3818ACA49D59}" dt="2025-05-26T10:47:19.409" v="703"/>
        <pc:sldMkLst>
          <pc:docMk/>
          <pc:sldMk cId="1756947317" sldId="281"/>
        </pc:sldMkLst>
      </pc:sldChg>
      <pc:sldChg chg="modSp new mod">
        <pc:chgData name="consolata Adipo" userId="27dba7f50f21af36" providerId="LiveId" clId="{799E4B61-DD70-4D17-9B1A-3818ACA49D59}" dt="2025-05-26T10:50:23.241" v="742" actId="5793"/>
        <pc:sldMkLst>
          <pc:docMk/>
          <pc:sldMk cId="2307467460" sldId="281"/>
        </pc:sldMkLst>
        <pc:spChg chg="mod">
          <ac:chgData name="consolata Adipo" userId="27dba7f50f21af36" providerId="LiveId" clId="{799E4B61-DD70-4D17-9B1A-3818ACA49D59}" dt="2025-05-26T10:50:23.241" v="742" actId="5793"/>
          <ac:spMkLst>
            <pc:docMk/>
            <pc:sldMk cId="2307467460" sldId="281"/>
            <ac:spMk id="2" creationId="{DB2C47BD-B27E-AEC9-C0BB-AF2552D65649}"/>
          </ac:spMkLst>
        </pc:spChg>
        <pc:spChg chg="mod">
          <ac:chgData name="consolata Adipo" userId="27dba7f50f21af36" providerId="LiveId" clId="{799E4B61-DD70-4D17-9B1A-3818ACA49D59}" dt="2025-05-26T10:50:07.345" v="733" actId="27636"/>
          <ac:spMkLst>
            <pc:docMk/>
            <pc:sldMk cId="2307467460" sldId="281"/>
            <ac:spMk id="3" creationId="{97CAC56A-E4D8-C54A-C228-8C8B2D18EBD6}"/>
          </ac:spMkLst>
        </pc:spChg>
      </pc:sldChg>
      <pc:sldChg chg="new del">
        <pc:chgData name="consolata Adipo" userId="27dba7f50f21af36" providerId="LiveId" clId="{799E4B61-DD70-4D17-9B1A-3818ACA49D59}" dt="2025-05-26T10:48:35.989" v="713" actId="680"/>
        <pc:sldMkLst>
          <pc:docMk/>
          <pc:sldMk cId="3236562679" sldId="281"/>
        </pc:sldMkLst>
      </pc:sldChg>
      <pc:sldChg chg="modSp new mod">
        <pc:chgData name="consolata Adipo" userId="27dba7f50f21af36" providerId="LiveId" clId="{799E4B61-DD70-4D17-9B1A-3818ACA49D59}" dt="2025-05-26T10:52:44.204" v="769" actId="5793"/>
        <pc:sldMkLst>
          <pc:docMk/>
          <pc:sldMk cId="1683814721" sldId="282"/>
        </pc:sldMkLst>
        <pc:spChg chg="mod">
          <ac:chgData name="consolata Adipo" userId="27dba7f50f21af36" providerId="LiveId" clId="{799E4B61-DD70-4D17-9B1A-3818ACA49D59}" dt="2025-05-26T10:52:44.204" v="769" actId="5793"/>
          <ac:spMkLst>
            <pc:docMk/>
            <pc:sldMk cId="1683814721" sldId="282"/>
            <ac:spMk id="2" creationId="{C446D8B7-7D87-1607-BA9B-1D6BB6303D74}"/>
          </ac:spMkLst>
        </pc:spChg>
        <pc:spChg chg="mod">
          <ac:chgData name="consolata Adipo" userId="27dba7f50f21af36" providerId="LiveId" clId="{799E4B61-DD70-4D17-9B1A-3818ACA49D59}" dt="2025-05-26T10:52:39.577" v="760"/>
          <ac:spMkLst>
            <pc:docMk/>
            <pc:sldMk cId="1683814721" sldId="282"/>
            <ac:spMk id="3" creationId="{21DE2A29-4892-9ECE-9A04-61CA4CF0D343}"/>
          </ac:spMkLst>
        </pc:spChg>
      </pc:sldChg>
      <pc:sldChg chg="modSp new mod">
        <pc:chgData name="consolata Adipo" userId="27dba7f50f21af36" providerId="LiveId" clId="{799E4B61-DD70-4D17-9B1A-3818ACA49D59}" dt="2025-05-26T10:53:38.057" v="783" actId="20577"/>
        <pc:sldMkLst>
          <pc:docMk/>
          <pc:sldMk cId="4236573558" sldId="283"/>
        </pc:sldMkLst>
        <pc:spChg chg="mod">
          <ac:chgData name="consolata Adipo" userId="27dba7f50f21af36" providerId="LiveId" clId="{799E4B61-DD70-4D17-9B1A-3818ACA49D59}" dt="2025-05-26T10:53:38.057" v="783" actId="20577"/>
          <ac:spMkLst>
            <pc:docMk/>
            <pc:sldMk cId="4236573558" sldId="283"/>
            <ac:spMk id="2" creationId="{8EE41EF7-CE0E-8B2F-23B8-1431F591B353}"/>
          </ac:spMkLst>
        </pc:spChg>
        <pc:spChg chg="mod">
          <ac:chgData name="consolata Adipo" userId="27dba7f50f21af36" providerId="LiveId" clId="{799E4B61-DD70-4D17-9B1A-3818ACA49D59}" dt="2025-05-26T10:53:09.727" v="776" actId="27636"/>
          <ac:spMkLst>
            <pc:docMk/>
            <pc:sldMk cId="4236573558" sldId="283"/>
            <ac:spMk id="3" creationId="{AE953293-9095-DA3B-6803-B3D0ADB0563C}"/>
          </ac:spMkLst>
        </pc:spChg>
      </pc:sldChg>
      <pc:sldChg chg="addSp modSp new mod">
        <pc:chgData name="consolata Adipo" userId="27dba7f50f21af36" providerId="LiveId" clId="{799E4B61-DD70-4D17-9B1A-3818ACA49D59}" dt="2025-05-26T10:56:03.873" v="820" actId="20577"/>
        <pc:sldMkLst>
          <pc:docMk/>
          <pc:sldMk cId="2299044376" sldId="284"/>
        </pc:sldMkLst>
        <pc:spChg chg="mod">
          <ac:chgData name="consolata Adipo" userId="27dba7f50f21af36" providerId="LiveId" clId="{799E4B61-DD70-4D17-9B1A-3818ACA49D59}" dt="2025-05-26T10:56:03.873" v="820" actId="20577"/>
          <ac:spMkLst>
            <pc:docMk/>
            <pc:sldMk cId="2299044376" sldId="284"/>
            <ac:spMk id="2" creationId="{15845AC1-921F-BE83-98C4-7FF63F35B3A5}"/>
          </ac:spMkLst>
        </pc:spChg>
        <pc:spChg chg="mod">
          <ac:chgData name="consolata Adipo" userId="27dba7f50f21af36" providerId="LiveId" clId="{799E4B61-DD70-4D17-9B1A-3818ACA49D59}" dt="2025-05-26T10:55:54.314" v="810" actId="20577"/>
          <ac:spMkLst>
            <pc:docMk/>
            <pc:sldMk cId="2299044376" sldId="284"/>
            <ac:spMk id="3" creationId="{0F5F8E4C-8A0F-739A-B387-737216D8D188}"/>
          </ac:spMkLst>
        </pc:spChg>
        <pc:spChg chg="add mod">
          <ac:chgData name="consolata Adipo" userId="27dba7f50f21af36" providerId="LiveId" clId="{799E4B61-DD70-4D17-9B1A-3818ACA49D59}" dt="2025-05-26T10:55:47.095" v="808" actId="21"/>
          <ac:spMkLst>
            <pc:docMk/>
            <pc:sldMk cId="2299044376" sldId="284"/>
            <ac:spMk id="5" creationId="{B3D60329-9BAA-8B40-D05C-777621284B76}"/>
          </ac:spMkLst>
        </pc:spChg>
      </pc:sldChg>
      <pc:sldChg chg="addSp delSp new del mod">
        <pc:chgData name="consolata Adipo" userId="27dba7f50f21af36" providerId="LiveId" clId="{799E4B61-DD70-4D17-9B1A-3818ACA49D59}" dt="2025-05-26T10:55:10.034" v="798" actId="680"/>
        <pc:sldMkLst>
          <pc:docMk/>
          <pc:sldMk cId="2921879909" sldId="284"/>
        </pc:sldMkLst>
        <pc:spChg chg="add del">
          <ac:chgData name="consolata Adipo" userId="27dba7f50f21af36" providerId="LiveId" clId="{799E4B61-DD70-4D17-9B1A-3818ACA49D59}" dt="2025-05-26T10:54:36.199" v="797" actId="22"/>
          <ac:spMkLst>
            <pc:docMk/>
            <pc:sldMk cId="2921879909" sldId="284"/>
            <ac:spMk id="5" creationId="{B5633803-00D3-7808-77BC-C847BB28CD9D}"/>
          </ac:spMkLst>
        </pc:spChg>
      </pc:sldChg>
      <pc:sldChg chg="addSp delSp modSp new mod">
        <pc:chgData name="consolata Adipo" userId="27dba7f50f21af36" providerId="LiveId" clId="{799E4B61-DD70-4D17-9B1A-3818ACA49D59}" dt="2025-05-26T10:58:09.294" v="847" actId="5793"/>
        <pc:sldMkLst>
          <pc:docMk/>
          <pc:sldMk cId="3717852232" sldId="285"/>
        </pc:sldMkLst>
        <pc:spChg chg="mod">
          <ac:chgData name="consolata Adipo" userId="27dba7f50f21af36" providerId="LiveId" clId="{799E4B61-DD70-4D17-9B1A-3818ACA49D59}" dt="2025-05-26T10:58:09.294" v="847" actId="5793"/>
          <ac:spMkLst>
            <pc:docMk/>
            <pc:sldMk cId="3717852232" sldId="285"/>
            <ac:spMk id="2" creationId="{35254C8C-D7AF-CA05-5991-C11E0E10BDE4}"/>
          </ac:spMkLst>
        </pc:spChg>
        <pc:spChg chg="add del mod">
          <ac:chgData name="consolata Adipo" userId="27dba7f50f21af36" providerId="LiveId" clId="{799E4B61-DD70-4D17-9B1A-3818ACA49D59}" dt="2025-05-26T10:58:04.857" v="838" actId="20577"/>
          <ac:spMkLst>
            <pc:docMk/>
            <pc:sldMk cId="3717852232" sldId="285"/>
            <ac:spMk id="3" creationId="{E0B34CF9-C395-F15D-5DC0-DCAF7EE195D5}"/>
          </ac:spMkLst>
        </pc:spChg>
        <pc:spChg chg="add del mod">
          <ac:chgData name="consolata Adipo" userId="27dba7f50f21af36" providerId="LiveId" clId="{799E4B61-DD70-4D17-9B1A-3818ACA49D59}" dt="2025-05-26T10:57:57.006" v="836" actId="21"/>
          <ac:spMkLst>
            <pc:docMk/>
            <pc:sldMk cId="3717852232" sldId="285"/>
            <ac:spMk id="5" creationId="{744DD2C1-52C6-FDB2-9FFB-CA37FC297E84}"/>
          </ac:spMkLst>
        </pc:spChg>
        <pc:spChg chg="add mod">
          <ac:chgData name="consolata Adipo" userId="27dba7f50f21af36" providerId="LiveId" clId="{799E4B61-DD70-4D17-9B1A-3818ACA49D59}" dt="2025-05-26T10:57:44.425" v="833"/>
          <ac:spMkLst>
            <pc:docMk/>
            <pc:sldMk cId="3717852232" sldId="285"/>
            <ac:spMk id="6" creationId="{744DD2C1-52C6-FDB2-9FFB-CA37FC297E84}"/>
          </ac:spMkLst>
        </pc:spChg>
        <pc:spChg chg="add mod">
          <ac:chgData name="consolata Adipo" userId="27dba7f50f21af36" providerId="LiveId" clId="{799E4B61-DD70-4D17-9B1A-3818ACA49D59}" dt="2025-05-26T10:57:40.433" v="832"/>
          <ac:spMkLst>
            <pc:docMk/>
            <pc:sldMk cId="3717852232" sldId="285"/>
            <ac:spMk id="7" creationId="{6D7BE723-4DE2-B753-9AEB-9804BC5D1D04}"/>
          </ac:spMkLst>
        </pc:spChg>
      </pc:sldChg>
      <pc:sldMasterChg chg="setBg">
        <pc:chgData name="consolata Adipo" userId="27dba7f50f21af36" providerId="LiveId" clId="{799E4B61-DD70-4D17-9B1A-3818ACA49D59}" dt="2025-05-21T14:23:45.052" v="435"/>
        <pc:sldMasterMkLst>
          <pc:docMk/>
          <pc:sldMasterMk cId="1202779328" sldId="2147483755"/>
        </pc:sldMasterMkLst>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4156E32-7245-4C44-9ED6-D5C95778160A}" type="datetimeFigureOut">
              <a:rPr lang="en-US" smtClean="0"/>
              <a:t>5/26/2025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778CCA87-0A54-4597-AA34-BAFB9DAF4694}"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2833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156E32-7245-4C44-9ED6-D5C95778160A}" type="datetimeFigureOut">
              <a:rPr lang="en-US" smtClean="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8CCA87-0A54-4597-AA34-BAFB9DAF4694}" type="slidenum">
              <a:rPr lang="en-US" smtClean="0"/>
              <a:t>‹#›</a:t>
            </a:fld>
            <a:endParaRPr lang="en-US" dirty="0"/>
          </a:p>
        </p:txBody>
      </p:sp>
    </p:spTree>
    <p:extLst>
      <p:ext uri="{BB962C8B-B14F-4D97-AF65-F5344CB8AC3E}">
        <p14:creationId xmlns:p14="http://schemas.microsoft.com/office/powerpoint/2010/main" val="4164800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56E32-7245-4C44-9ED6-D5C95778160A}" type="datetimeFigureOut">
              <a:rPr lang="en-US" smtClean="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8CCA87-0A54-4597-AA34-BAFB9DAF4694}" type="slidenum">
              <a:rPr lang="en-US" smtClean="0"/>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78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56E32-7245-4C44-9ED6-D5C95778160A}" type="datetimeFigureOut">
              <a:rPr lang="en-US" smtClean="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8CCA87-0A54-4597-AA34-BAFB9DAF4694}" type="slidenum">
              <a:rPr lang="en-US" smtClean="0"/>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778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56E32-7245-4C44-9ED6-D5C95778160A}" type="datetimeFigureOut">
              <a:rPr lang="en-US" smtClean="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8CCA87-0A54-4597-AA34-BAFB9DAF4694}" type="slidenum">
              <a:rPr lang="en-US" smtClean="0"/>
              <a:t>‹#›</a:t>
            </a:fld>
            <a:endParaRPr lang="en-US" dirty="0"/>
          </a:p>
        </p:txBody>
      </p:sp>
    </p:spTree>
    <p:extLst>
      <p:ext uri="{BB962C8B-B14F-4D97-AF65-F5344CB8AC3E}">
        <p14:creationId xmlns:p14="http://schemas.microsoft.com/office/powerpoint/2010/main" val="26008689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56E32-7245-4C44-9ED6-D5C95778160A}" type="datetimeFigureOut">
              <a:rPr lang="en-US" smtClean="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8CCA87-0A54-4597-AA34-BAFB9DAF4694}" type="slidenum">
              <a:rPr lang="en-US" smtClean="0"/>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240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56E32-7245-4C44-9ED6-D5C95778160A}" type="datetimeFigureOut">
              <a:rPr lang="en-US" smtClean="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8CCA87-0A54-4597-AA34-BAFB9DAF4694}" type="slidenum">
              <a:rPr lang="en-US" smtClean="0"/>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705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56E32-7245-4C44-9ED6-D5C95778160A}" type="datetimeFigureOut">
              <a:rPr lang="en-US" smtClean="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8CCA87-0A54-4597-AA34-BAFB9DAF4694}"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7764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56E32-7245-4C44-9ED6-D5C95778160A}" type="datetimeFigureOut">
              <a:rPr lang="en-US" smtClean="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8CCA87-0A54-4597-AA34-BAFB9DAF4694}"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6677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156E32-7245-4C44-9ED6-D5C95778160A}" type="datetimeFigureOut">
              <a:rPr lang="en-US" smtClean="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8CCA87-0A54-4597-AA34-BAFB9DAF4694}" type="slidenum">
              <a:rPr lang="en-US" smtClean="0"/>
              <a:t>‹#›</a:t>
            </a:fld>
            <a:endParaRPr lang="en-US" dirty="0"/>
          </a:p>
        </p:txBody>
      </p:sp>
    </p:spTree>
    <p:extLst>
      <p:ext uri="{BB962C8B-B14F-4D97-AF65-F5344CB8AC3E}">
        <p14:creationId xmlns:p14="http://schemas.microsoft.com/office/powerpoint/2010/main" val="12522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156E32-7245-4C44-9ED6-D5C95778160A}" type="datetimeFigureOut">
              <a:rPr lang="en-US" smtClean="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78CCA87-0A54-4597-AA34-BAFB9DAF4694}"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1048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156E32-7245-4C44-9ED6-D5C95778160A}" type="datetimeFigureOut">
              <a:rPr lang="en-US" smtClean="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8CCA87-0A54-4597-AA34-BAFB9DAF4694}" type="slidenum">
              <a:rPr lang="en-US" smtClean="0"/>
              <a:t>‹#›</a:t>
            </a:fld>
            <a:endParaRPr lang="en-US" dirty="0"/>
          </a:p>
        </p:txBody>
      </p:sp>
    </p:spTree>
    <p:extLst>
      <p:ext uri="{BB962C8B-B14F-4D97-AF65-F5344CB8AC3E}">
        <p14:creationId xmlns:p14="http://schemas.microsoft.com/office/powerpoint/2010/main" val="66331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156E32-7245-4C44-9ED6-D5C95778160A}" type="datetimeFigureOut">
              <a:rPr lang="en-US" smtClean="0"/>
              <a:t>5/26/2025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78CCA87-0A54-4597-AA34-BAFB9DAF4694}"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777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156E32-7245-4C44-9ED6-D5C95778160A}" type="datetimeFigureOut">
              <a:rPr lang="en-US" smtClean="0"/>
              <a:t>5/26/2025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78CCA87-0A54-4597-AA34-BAFB9DAF4694}"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9414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156E32-7245-4C44-9ED6-D5C95778160A}" type="datetimeFigureOut">
              <a:rPr lang="en-US" smtClean="0"/>
              <a:t>5/26/2025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78CCA87-0A54-4597-AA34-BAFB9DAF4694}" type="slidenum">
              <a:rPr lang="en-US" smtClean="0"/>
              <a:t>‹#›</a:t>
            </a:fld>
            <a:endParaRPr lang="en-US" dirty="0"/>
          </a:p>
        </p:txBody>
      </p:sp>
    </p:spTree>
    <p:extLst>
      <p:ext uri="{BB962C8B-B14F-4D97-AF65-F5344CB8AC3E}">
        <p14:creationId xmlns:p14="http://schemas.microsoft.com/office/powerpoint/2010/main" val="1372397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156E32-7245-4C44-9ED6-D5C95778160A}" type="datetimeFigureOut">
              <a:rPr lang="en-US" smtClean="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8CCA87-0A54-4597-AA34-BAFB9DAF4694}"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5511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156E32-7245-4C44-9ED6-D5C95778160A}" type="datetimeFigureOut">
              <a:rPr lang="en-US" smtClean="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78CCA87-0A54-4597-AA34-BAFB9DAF4694}" type="slidenum">
              <a:rPr lang="en-US" smtClean="0"/>
              <a:t>‹#›</a:t>
            </a:fld>
            <a:endParaRPr lang="en-US" dirty="0"/>
          </a:p>
        </p:txBody>
      </p:sp>
    </p:spTree>
    <p:extLst>
      <p:ext uri="{BB962C8B-B14F-4D97-AF65-F5344CB8AC3E}">
        <p14:creationId xmlns:p14="http://schemas.microsoft.com/office/powerpoint/2010/main" val="1885937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4156E32-7245-4C44-9ED6-D5C95778160A}" type="datetimeFigureOut">
              <a:rPr lang="en-US" smtClean="0"/>
              <a:t>5/26/2025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8CCA87-0A54-4597-AA34-BAFB9DAF4694}" type="slidenum">
              <a:rPr lang="en-US" smtClean="0"/>
              <a:t>‹#›</a:t>
            </a:fld>
            <a:endParaRPr lang="en-US" dirty="0"/>
          </a:p>
        </p:txBody>
      </p:sp>
    </p:spTree>
    <p:extLst>
      <p:ext uri="{BB962C8B-B14F-4D97-AF65-F5344CB8AC3E}">
        <p14:creationId xmlns:p14="http://schemas.microsoft.com/office/powerpoint/2010/main" val="776903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unesdoc.unesco.org/ark:/48223/pf0000133171" TargetMode="External"/><Relationship Id="rId2" Type="http://schemas.openxmlformats.org/officeDocument/2006/relationships/hyperlink" Target="https://icom.museum/en/resources/standards-guidelines/code-of-ethics/" TargetMode="External"/><Relationship Id="rId1" Type="http://schemas.openxmlformats.org/officeDocument/2006/relationships/slideLayout" Target="../slideLayouts/slideLayout2.xml"/><Relationship Id="rId4" Type="http://schemas.openxmlformats.org/officeDocument/2006/relationships/hyperlink" Target="https://mukurtu.org/abou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762B08-5F30-567E-C3E2-5EDD22AAD3CF}"/>
              </a:ext>
            </a:extLst>
          </p:cNvPr>
          <p:cNvSpPr txBox="1"/>
          <p:nvPr/>
        </p:nvSpPr>
        <p:spPr>
          <a:xfrm>
            <a:off x="748145" y="773084"/>
            <a:ext cx="11014364" cy="1754326"/>
          </a:xfrm>
          <a:prstGeom prst="rect">
            <a:avLst/>
          </a:prstGeom>
          <a:noFill/>
        </p:spPr>
        <p:txBody>
          <a:bodyPr wrap="square">
            <a:spAutoFit/>
          </a:bodyPr>
          <a:lstStyle/>
          <a:p>
            <a:endParaRPr lang="en-US" b="1" dirty="0"/>
          </a:p>
          <a:p>
            <a:endParaRPr lang="en-US" b="1" dirty="0"/>
          </a:p>
          <a:p>
            <a:endParaRPr lang="en-US" b="1" dirty="0"/>
          </a:p>
          <a:p>
            <a:endParaRPr lang="en-US" b="1" dirty="0"/>
          </a:p>
          <a:p>
            <a:endParaRPr lang="en-US" b="1" dirty="0"/>
          </a:p>
          <a:p>
            <a:endParaRPr lang="en-US" dirty="0"/>
          </a:p>
        </p:txBody>
      </p:sp>
      <p:sp>
        <p:nvSpPr>
          <p:cNvPr id="5" name="TextBox 4">
            <a:extLst>
              <a:ext uri="{FF2B5EF4-FFF2-40B4-BE49-F238E27FC236}">
                <a16:creationId xmlns:a16="http://schemas.microsoft.com/office/drawing/2014/main" id="{CDB445AC-9B4A-072F-5BCE-C343721DD706}"/>
              </a:ext>
            </a:extLst>
          </p:cNvPr>
          <p:cNvSpPr txBox="1"/>
          <p:nvPr/>
        </p:nvSpPr>
        <p:spPr>
          <a:xfrm>
            <a:off x="588818" y="773084"/>
            <a:ext cx="11014364" cy="6275051"/>
          </a:xfrm>
          <a:prstGeom prst="rect">
            <a:avLst/>
          </a:prstGeom>
          <a:noFill/>
        </p:spPr>
        <p:txBody>
          <a:bodyPr wrap="square">
            <a:spAutoFit/>
          </a:bodyPr>
          <a:lstStyle/>
          <a:p>
            <a:pPr algn="ctr">
              <a:lnSpc>
                <a:spcPct val="150000"/>
              </a:lnSpc>
            </a:pPr>
            <a:r>
              <a:rPr lang="en-US" b="1" dirty="0">
                <a:latin typeface="Times New Roman" panose="02020603050405020304" pitchFamily="18" charset="0"/>
                <a:cs typeface="Times New Roman" panose="02020603050405020304" pitchFamily="18" charset="0"/>
              </a:rPr>
              <a:t>COURSE: PRESERVATION AND CONSERVATION OF MATERIALS.</a:t>
            </a:r>
          </a:p>
          <a:p>
            <a:pPr algn="ctr">
              <a:lnSpc>
                <a:spcPct val="150000"/>
              </a:lnSpc>
            </a:pPr>
            <a:r>
              <a:rPr lang="en-US" b="1" dirty="0">
                <a:latin typeface="Times New Roman" panose="02020603050405020304" pitchFamily="18" charset="0"/>
                <a:cs typeface="Times New Roman" panose="02020603050405020304" pitchFamily="18" charset="0"/>
              </a:rPr>
              <a:t>GROUP 1</a:t>
            </a:r>
          </a:p>
          <a:p>
            <a:pPr algn="ctr">
              <a:lnSpc>
                <a:spcPct val="150000"/>
              </a:lnSpc>
            </a:pPr>
            <a:r>
              <a:rPr lang="en-US" b="1" dirty="0">
                <a:latin typeface="Times New Roman" panose="02020603050405020304" pitchFamily="18" charset="0"/>
                <a:cs typeface="Times New Roman" panose="02020603050405020304" pitchFamily="18" charset="0"/>
              </a:rPr>
              <a:t> </a:t>
            </a:r>
          </a:p>
          <a:p>
            <a:pPr algn="ctr">
              <a:lnSpc>
                <a:spcPct val="150000"/>
              </a:lnSpc>
            </a:pPr>
            <a:endParaRPr lang="en-US" b="1" dirty="0">
              <a:latin typeface="Times New Roman" panose="02020603050405020304" pitchFamily="18" charset="0"/>
              <a:cs typeface="Times New Roman" panose="02020603050405020304" pitchFamily="18" charset="0"/>
            </a:endParaRPr>
          </a:p>
          <a:p>
            <a:pPr algn="ctr">
              <a:lnSpc>
                <a:spcPct val="150000"/>
              </a:lnSpc>
            </a:pPr>
            <a:r>
              <a:rPr lang="en-US" b="1" dirty="0">
                <a:latin typeface="Times New Roman" panose="02020603050405020304" pitchFamily="18" charset="0"/>
                <a:cs typeface="Times New Roman" panose="02020603050405020304" pitchFamily="18" charset="0"/>
              </a:rPr>
              <a:t>NAME:  ADIPO OKOLA :          AIIM/00778/2022 </a:t>
            </a:r>
          </a:p>
          <a:p>
            <a:pPr algn="ctr">
              <a:lnSpc>
                <a:spcPct val="150000"/>
              </a:lnSpc>
            </a:pPr>
            <a:r>
              <a:rPr lang="en-US" b="1" dirty="0">
                <a:latin typeface="Times New Roman" panose="02020603050405020304" pitchFamily="18" charset="0"/>
                <a:cs typeface="Times New Roman" panose="02020603050405020304" pitchFamily="18" charset="0"/>
              </a:rPr>
              <a:t>NAME: LEWIS KARIUKI :         AIIM/00477/2021</a:t>
            </a:r>
          </a:p>
          <a:p>
            <a:pPr algn="ctr">
              <a:lnSpc>
                <a:spcPct val="150000"/>
              </a:lnSpc>
            </a:pPr>
            <a:r>
              <a:rPr lang="en-US" b="1" dirty="0">
                <a:latin typeface="Times New Roman" panose="02020603050405020304" pitchFamily="18" charset="0"/>
                <a:cs typeface="Times New Roman" panose="02020603050405020304" pitchFamily="18" charset="0"/>
              </a:rPr>
              <a:t>NAME: LUCY WANJERI :         AIIM/00753/2022</a:t>
            </a:r>
          </a:p>
          <a:p>
            <a:pPr algn="ctr">
              <a:lnSpc>
                <a:spcPct val="150000"/>
              </a:lnSpc>
            </a:pPr>
            <a:r>
              <a:rPr lang="en-US" b="1" dirty="0">
                <a:latin typeface="Times New Roman" panose="02020603050405020304" pitchFamily="18" charset="0"/>
                <a:cs typeface="Times New Roman" panose="02020603050405020304" pitchFamily="18" charset="0"/>
              </a:rPr>
              <a:t>NAME: VICTOR MURIGI:        AIIM/00751/2022</a:t>
            </a:r>
          </a:p>
          <a:p>
            <a:pPr algn="ctr">
              <a:lnSpc>
                <a:spcPct val="150000"/>
              </a:lnSpc>
            </a:pPr>
            <a:r>
              <a:rPr lang="en-US" b="1" dirty="0">
                <a:latin typeface="Times New Roman" panose="02020603050405020304" pitchFamily="18" charset="0"/>
                <a:cs typeface="Times New Roman" panose="02020603050405020304" pitchFamily="18" charset="0"/>
              </a:rPr>
              <a:t>NAME:  : DAVID GATEI:          AIIM/00465/2020</a:t>
            </a:r>
          </a:p>
          <a:p>
            <a:pPr algn="ctr">
              <a:lnSpc>
                <a:spcPct val="150000"/>
              </a:lnSpc>
            </a:pPr>
            <a:endParaRPr lang="en-US" b="1" dirty="0">
              <a:latin typeface="Times New Roman" panose="02020603050405020304" pitchFamily="18" charset="0"/>
              <a:cs typeface="Times New Roman" panose="02020603050405020304" pitchFamily="18" charset="0"/>
            </a:endParaRPr>
          </a:p>
          <a:p>
            <a:pPr algn="ctr">
              <a:lnSpc>
                <a:spcPct val="150000"/>
              </a:lnSpc>
            </a:pPr>
            <a:endParaRPr lang="en-US" b="1" dirty="0">
              <a:latin typeface="Times New Roman" panose="02020603050405020304" pitchFamily="18" charset="0"/>
              <a:cs typeface="Times New Roman" panose="02020603050405020304" pitchFamily="18" charset="0"/>
            </a:endParaRPr>
          </a:p>
          <a:p>
            <a:pPr algn="ctr">
              <a:lnSpc>
                <a:spcPct val="150000"/>
              </a:lnSpc>
            </a:pPr>
            <a:endParaRPr lang="en-US" b="1" dirty="0">
              <a:latin typeface="Times New Roman" panose="02020603050405020304" pitchFamily="18" charset="0"/>
              <a:cs typeface="Times New Roman" panose="02020603050405020304" pitchFamily="18" charset="0"/>
            </a:endParaRPr>
          </a:p>
          <a:p>
            <a:pPr algn="ctr">
              <a:lnSpc>
                <a:spcPct val="150000"/>
              </a:lnSpc>
            </a:pPr>
            <a:endParaRPr lang="en-US" b="1" dirty="0">
              <a:latin typeface="Times New Roman" panose="02020603050405020304" pitchFamily="18" charset="0"/>
              <a:cs typeface="Times New Roman" panose="02020603050405020304" pitchFamily="18" charset="0"/>
            </a:endParaRPr>
          </a:p>
          <a:p>
            <a:pPr algn="ctr">
              <a:lnSpc>
                <a:spcPct val="150000"/>
              </a:lnSpc>
            </a:pP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629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E764-20D4-84FB-AEA8-7F10550ED081}"/>
              </a:ext>
            </a:extLst>
          </p:cNvPr>
          <p:cNvSpPr>
            <a:spLocks noGrp="1"/>
          </p:cNvSpPr>
          <p:nvPr>
            <p:ph type="title"/>
          </p:nvPr>
        </p:nvSpPr>
        <p:spPr/>
        <p:txBody>
          <a:bodyPr>
            <a:noAutofit/>
          </a:bodyPr>
          <a:lstStyle/>
          <a:p>
            <a:br>
              <a:rPr lang="en-US" sz="3600" b="1" kern="100" dirty="0">
                <a:effectLst/>
                <a:latin typeface="Times New Roman" panose="02020603050405020304" pitchFamily="18" charset="0"/>
                <a:ea typeface="Noto Serif CJK SC"/>
                <a:cs typeface="FreeSans"/>
              </a:rPr>
            </a:br>
            <a:r>
              <a:rPr lang="en-US" sz="3600" b="1" kern="100" dirty="0">
                <a:effectLst/>
                <a:latin typeface="Times New Roman" panose="02020603050405020304" pitchFamily="18" charset="0"/>
                <a:ea typeface="Noto Serif CJK SC"/>
                <a:cs typeface="FreeSans"/>
              </a:rPr>
              <a:t>4. Collaborative approaches between institutions and source communities</a:t>
            </a:r>
            <a:br>
              <a:rPr lang="en-US" sz="3600" kern="100" dirty="0">
                <a:effectLst/>
                <a:latin typeface="Liberation Serif"/>
                <a:ea typeface="Noto Serif CJK SC"/>
                <a:cs typeface="FreeSans"/>
              </a:rPr>
            </a:br>
            <a:endParaRPr lang="en-US" sz="3600" dirty="0"/>
          </a:p>
        </p:txBody>
      </p:sp>
      <p:sp>
        <p:nvSpPr>
          <p:cNvPr id="3" name="Content Placeholder 2">
            <a:extLst>
              <a:ext uri="{FF2B5EF4-FFF2-40B4-BE49-F238E27FC236}">
                <a16:creationId xmlns:a16="http://schemas.microsoft.com/office/drawing/2014/main" id="{429AF9C5-FD03-6A54-7F5D-9D09439BE638}"/>
              </a:ext>
            </a:extLst>
          </p:cNvPr>
          <p:cNvSpPr>
            <a:spLocks noGrp="1"/>
          </p:cNvSpPr>
          <p:nvPr>
            <p:ph idx="1"/>
          </p:nvPr>
        </p:nvSpPr>
        <p:spPr/>
        <p:txBody>
          <a:bodyPr>
            <a:normAutofit fontScale="92500"/>
          </a:bodyPr>
          <a:lstStyle/>
          <a:p>
            <a:pPr marL="0" marR="0" algn="l">
              <a:lnSpc>
                <a:spcPct val="150000"/>
              </a:lnSpc>
              <a:buNone/>
            </a:pPr>
            <a:r>
              <a:rPr lang="en-US" sz="2600" b="1" kern="100" dirty="0">
                <a:effectLst/>
                <a:uFill>
                  <a:solidFill>
                    <a:srgbClr val="000000"/>
                  </a:solidFill>
                </a:uFill>
                <a:latin typeface="Times New Roman" panose="02020603050405020304" pitchFamily="18" charset="0"/>
                <a:ea typeface="Noto Serif CJK SC"/>
                <a:cs typeface="Times New Roman" panose="02020603050405020304" pitchFamily="18" charset="0"/>
              </a:rPr>
              <a:t>I . </a:t>
            </a:r>
            <a:r>
              <a:rPr lang="en-US" sz="2600" b="1" u="sng" kern="100" dirty="0">
                <a:effectLst/>
                <a:uFill>
                  <a:solidFill>
                    <a:srgbClr val="000000"/>
                  </a:solidFill>
                </a:uFill>
                <a:latin typeface="Times New Roman" panose="02020603050405020304" pitchFamily="18" charset="0"/>
                <a:ea typeface="Noto Serif CJK SC"/>
                <a:cs typeface="Times New Roman" panose="02020603050405020304" pitchFamily="18" charset="0"/>
              </a:rPr>
              <a:t>Importance for collaboration</a:t>
            </a:r>
            <a:endParaRPr lang="en-US" sz="2600" b="1" u="sng" kern="100" dirty="0">
              <a:uFill>
                <a:solidFill>
                  <a:srgbClr val="000000"/>
                </a:solidFill>
              </a:uFill>
              <a:latin typeface="Times New Roman" panose="02020603050405020304" pitchFamily="18" charset="0"/>
              <a:ea typeface="Noto Serif CJK SC"/>
              <a:cs typeface="Times New Roman" panose="02020603050405020304" pitchFamily="18" charset="0"/>
            </a:endParaRPr>
          </a:p>
          <a:p>
            <a:pPr marL="0" marR="0" algn="l">
              <a:lnSpc>
                <a:spcPct val="150000"/>
              </a:lnSpc>
              <a:buNone/>
            </a:pPr>
            <a:r>
              <a:rPr lang="en-US" sz="2000" kern="100" dirty="0">
                <a:effectLst/>
                <a:latin typeface="Times New Roman" panose="02020603050405020304" pitchFamily="18" charset="0"/>
                <a:ea typeface="Noto Serif CJK SC"/>
                <a:cs typeface="Times New Roman" panose="02020603050405020304" pitchFamily="18" charset="0"/>
              </a:rPr>
              <a:t>The importance for collaboration are empowerment of source communities and improve cultural sensitivity. Empowerment of source communities involves communities in the decision-making processes regarding their own cultural heritage. This ensures that preservation efforts respect the values and traditions of the community, as seen in initiatives like the National Museums of Kenya which engage local communities in heritage management .</a:t>
            </a:r>
          </a:p>
          <a:p>
            <a:pPr marL="0" marR="0" algn="l">
              <a:lnSpc>
                <a:spcPct val="150000"/>
              </a:lnSpc>
              <a:buNone/>
            </a:pPr>
            <a:endParaRPr lang="en-US" sz="2000" kern="100" dirty="0">
              <a:effectLst/>
              <a:latin typeface="Times New Roman" panose="02020603050405020304" pitchFamily="18" charset="0"/>
              <a:ea typeface="Noto Serif CJK SC"/>
              <a:cs typeface="Times New Roman" panose="02020603050405020304" pitchFamily="18" charset="0"/>
            </a:endParaRPr>
          </a:p>
          <a:p>
            <a:endParaRPr lang="en-US" dirty="0"/>
          </a:p>
        </p:txBody>
      </p:sp>
    </p:spTree>
    <p:extLst>
      <p:ext uri="{BB962C8B-B14F-4D97-AF65-F5344CB8AC3E}">
        <p14:creationId xmlns:p14="http://schemas.microsoft.com/office/powerpoint/2010/main" val="2978714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D8B7-7D87-1607-BA9B-1D6BB6303D74}"/>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21DE2A29-4892-9ECE-9A04-61CA4CF0D343}"/>
              </a:ext>
            </a:extLst>
          </p:cNvPr>
          <p:cNvSpPr>
            <a:spLocks noGrp="1"/>
          </p:cNvSpPr>
          <p:nvPr>
            <p:ph idx="1"/>
          </p:nvPr>
        </p:nvSpPr>
        <p:spPr/>
        <p:txBody>
          <a:bodyPr/>
          <a:lstStyle/>
          <a:p>
            <a:r>
              <a:rPr lang="en-US" sz="2400" kern="100" dirty="0">
                <a:effectLst/>
                <a:latin typeface="Times New Roman" panose="02020603050405020304" pitchFamily="18" charset="0"/>
                <a:ea typeface="Noto Serif CJK SC"/>
                <a:cs typeface="Times New Roman" panose="02020603050405020304" pitchFamily="18" charset="0"/>
              </a:rPr>
              <a:t>By improve cultural sensitivity, institutions gain insights into the cultural significance of materials, leading to more respectful and relevant preservation practices. Collaboration fosters trust and mutual respect between institutions and communities, exemplified by the Kenya Cultural Center which promotes local cultural expressions.</a:t>
            </a:r>
          </a:p>
          <a:p>
            <a:endParaRPr lang="en-US" dirty="0"/>
          </a:p>
        </p:txBody>
      </p:sp>
    </p:spTree>
    <p:extLst>
      <p:ext uri="{BB962C8B-B14F-4D97-AF65-F5344CB8AC3E}">
        <p14:creationId xmlns:p14="http://schemas.microsoft.com/office/powerpoint/2010/main" val="1683814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1EF7-CE0E-8B2F-23B8-1431F591B353}"/>
              </a:ext>
            </a:extLst>
          </p:cNvPr>
          <p:cNvSpPr>
            <a:spLocks noGrp="1"/>
          </p:cNvSpPr>
          <p:nvPr>
            <p:ph type="title"/>
          </p:nvPr>
        </p:nvSpPr>
        <p:spPr/>
        <p:txBody>
          <a:bodyPr>
            <a:normAutofit/>
          </a:bodyPr>
          <a:lstStyle/>
          <a:p>
            <a:r>
              <a:rPr lang="en-US" sz="3200" kern="100" dirty="0">
                <a:effectLst/>
                <a:uFill>
                  <a:solidFill>
                    <a:srgbClr val="000000"/>
                  </a:solidFill>
                </a:uFill>
                <a:latin typeface="Times New Roman" panose="02020603050405020304" pitchFamily="18" charset="0"/>
                <a:ea typeface="Noto Serif CJK SC"/>
                <a:cs typeface="Times New Roman" panose="02020603050405020304" pitchFamily="18" charset="0"/>
              </a:rPr>
              <a:t>ii. Strategies for Collaborative Approaches</a:t>
            </a:r>
            <a:endParaRPr lang="en-US" sz="3200" dirty="0"/>
          </a:p>
        </p:txBody>
      </p:sp>
      <p:sp>
        <p:nvSpPr>
          <p:cNvPr id="3" name="Content Placeholder 2">
            <a:extLst>
              <a:ext uri="{FF2B5EF4-FFF2-40B4-BE49-F238E27FC236}">
                <a16:creationId xmlns:a16="http://schemas.microsoft.com/office/drawing/2014/main" id="{AE953293-9095-DA3B-6803-B3D0ADB0563C}"/>
              </a:ext>
            </a:extLst>
          </p:cNvPr>
          <p:cNvSpPr>
            <a:spLocks noGrp="1"/>
          </p:cNvSpPr>
          <p:nvPr>
            <p:ph idx="1"/>
          </p:nvPr>
        </p:nvSpPr>
        <p:spPr/>
        <p:txBody>
          <a:bodyPr>
            <a:normAutofit fontScale="77500" lnSpcReduction="20000"/>
          </a:bodyPr>
          <a:lstStyle/>
          <a:p>
            <a:pPr marL="0" marR="0" algn="l">
              <a:lnSpc>
                <a:spcPct val="150000"/>
              </a:lnSpc>
              <a:buNone/>
            </a:pPr>
            <a:r>
              <a:rPr lang="en-US" sz="2400" kern="100" dirty="0">
                <a:effectLst/>
                <a:latin typeface="Times New Roman" panose="02020603050405020304" pitchFamily="18" charset="0"/>
                <a:ea typeface="Noto Serif CJK SC"/>
                <a:cs typeface="Times New Roman" panose="02020603050405020304" pitchFamily="18" charset="0"/>
              </a:rPr>
              <a:t>The collaborative </a:t>
            </a:r>
            <a:r>
              <a:rPr lang="en-US" sz="2400" kern="100" dirty="0" err="1">
                <a:effectLst/>
                <a:latin typeface="Times New Roman" panose="02020603050405020304" pitchFamily="18" charset="0"/>
                <a:ea typeface="Noto Serif CJK SC"/>
                <a:cs typeface="Times New Roman" panose="02020603050405020304" pitchFamily="18" charset="0"/>
              </a:rPr>
              <a:t>approches</a:t>
            </a:r>
            <a:r>
              <a:rPr lang="en-US" sz="2400" kern="100" dirty="0">
                <a:effectLst/>
                <a:latin typeface="Times New Roman" panose="02020603050405020304" pitchFamily="18" charset="0"/>
                <a:ea typeface="Noto Serif CJK SC"/>
                <a:cs typeface="Times New Roman" panose="02020603050405020304" pitchFamily="18" charset="0"/>
              </a:rPr>
              <a:t> strategies include; co creation of preservation policies, joint documentation project and training and capacity building</a:t>
            </a:r>
          </a:p>
          <a:p>
            <a:pPr marL="0" marR="0" algn="l">
              <a:lnSpc>
                <a:spcPct val="150000"/>
              </a:lnSpc>
              <a:buNone/>
            </a:pPr>
            <a:r>
              <a:rPr lang="en-US" sz="2400" kern="100" dirty="0">
                <a:effectLst/>
                <a:latin typeface="Times New Roman" panose="02020603050405020304" pitchFamily="18" charset="0"/>
                <a:ea typeface="Noto Serif CJK SC"/>
                <a:cs typeface="Times New Roman" panose="02020603050405020304" pitchFamily="18" charset="0"/>
              </a:rPr>
              <a:t>- Co-Creation of Preservation Policies:</a:t>
            </a:r>
          </a:p>
          <a:p>
            <a:pPr marL="0" marR="0" algn="l">
              <a:lnSpc>
                <a:spcPct val="150000"/>
              </a:lnSpc>
              <a:buNone/>
            </a:pPr>
            <a:r>
              <a:rPr lang="en-US" sz="2400" kern="100" dirty="0">
                <a:effectLst/>
                <a:latin typeface="Times New Roman" panose="02020603050405020304" pitchFamily="18" charset="0"/>
                <a:ea typeface="Noto Serif CJK SC"/>
                <a:cs typeface="Times New Roman" panose="02020603050405020304" pitchFamily="18" charset="0"/>
              </a:rPr>
              <a:t>  - Develop policies that reflect the needs and wishes of source communities.</a:t>
            </a:r>
          </a:p>
          <a:p>
            <a:pPr marL="0" marR="0" algn="l">
              <a:lnSpc>
                <a:spcPct val="150000"/>
              </a:lnSpc>
              <a:buNone/>
            </a:pPr>
            <a:r>
              <a:rPr lang="en-US" sz="2400" kern="100" dirty="0">
                <a:effectLst/>
                <a:latin typeface="Times New Roman" panose="02020603050405020304" pitchFamily="18" charset="0"/>
                <a:ea typeface="Noto Serif CJK SC"/>
                <a:cs typeface="Times New Roman" panose="02020603050405020304" pitchFamily="18" charset="0"/>
              </a:rPr>
              <a:t>  - Engage community members in discussions about what materials are significant and how they should be preserved, as demonstrated by the Kenya National Archives which involve local stakeholders in archival practices .</a:t>
            </a:r>
          </a:p>
          <a:p>
            <a:endParaRPr lang="en-US" dirty="0"/>
          </a:p>
        </p:txBody>
      </p:sp>
    </p:spTree>
    <p:extLst>
      <p:ext uri="{BB962C8B-B14F-4D97-AF65-F5344CB8AC3E}">
        <p14:creationId xmlns:p14="http://schemas.microsoft.com/office/powerpoint/2010/main" val="4236573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5338-312B-ACB6-BA84-3CF164B1A835}"/>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B210587F-746E-FCFD-CCB3-E770535E81CA}"/>
              </a:ext>
            </a:extLst>
          </p:cNvPr>
          <p:cNvSpPr>
            <a:spLocks noGrp="1"/>
          </p:cNvSpPr>
          <p:nvPr>
            <p:ph idx="1"/>
          </p:nvPr>
        </p:nvSpPr>
        <p:spPr/>
        <p:txBody>
          <a:bodyPr>
            <a:normAutofit/>
          </a:bodyPr>
          <a:lstStyle/>
          <a:p>
            <a:pPr marL="0" marR="0" algn="l">
              <a:lnSpc>
                <a:spcPct val="150000"/>
              </a:lnSpc>
              <a:buNone/>
            </a:pPr>
            <a:r>
              <a:rPr lang="en-US" sz="1800" kern="100" dirty="0">
                <a:effectLst/>
                <a:latin typeface="Times New Roman" panose="02020603050405020304" pitchFamily="18" charset="0"/>
                <a:ea typeface="Noto Serif CJK SC"/>
                <a:cs typeface="Times New Roman" panose="02020603050405020304" pitchFamily="18" charset="0"/>
              </a:rPr>
              <a:t>Joint Documentation Projects:</a:t>
            </a:r>
          </a:p>
          <a:p>
            <a:pPr marL="0" marR="0" algn="l">
              <a:lnSpc>
                <a:spcPct val="150000"/>
              </a:lnSpc>
              <a:buNone/>
            </a:pPr>
            <a:r>
              <a:rPr lang="en-US" sz="1800" kern="100" dirty="0">
                <a:effectLst/>
                <a:latin typeface="Times New Roman" panose="02020603050405020304" pitchFamily="18" charset="0"/>
                <a:ea typeface="Noto Serif CJK SC"/>
                <a:cs typeface="Times New Roman" panose="02020603050405020304" pitchFamily="18" charset="0"/>
              </a:rPr>
              <a:t>  - Collaborate on documenting cultural practices, oral histories, and traditional knowledge.</a:t>
            </a:r>
          </a:p>
          <a:p>
            <a:pPr marL="0" marR="0" algn="l">
              <a:lnSpc>
                <a:spcPct val="150000"/>
              </a:lnSpc>
              <a:buNone/>
            </a:pPr>
            <a:r>
              <a:rPr lang="en-US" sz="1800" kern="100" dirty="0">
                <a:effectLst/>
                <a:latin typeface="Times New Roman" panose="02020603050405020304" pitchFamily="18" charset="0"/>
                <a:ea typeface="Noto Serif CJK SC"/>
                <a:cs typeface="Times New Roman" panose="02020603050405020304" pitchFamily="18" charset="0"/>
              </a:rPr>
              <a:t>  - Use community members as co-researchers to ensure authenticity and accuracy, such as the Oral History Project by the University of Nairobi that focuses on indigenous narratives</a:t>
            </a:r>
            <a:endParaRPr lang="en-US" sz="1800" kern="100" dirty="0">
              <a:effectLst/>
              <a:latin typeface="Times New Roman" panose="02020603050405020304" pitchFamily="18" charset="0"/>
              <a:ea typeface="Noto Serif CJK SC"/>
              <a:cs typeface="FreeSans"/>
            </a:endParaRPr>
          </a:p>
          <a:p>
            <a:pPr marL="0" marR="0" algn="l">
              <a:lnSpc>
                <a:spcPct val="150000"/>
              </a:lnSpc>
              <a:buNone/>
            </a:pPr>
            <a:r>
              <a:rPr lang="en-US" sz="1800" kern="100" dirty="0">
                <a:effectLst/>
                <a:latin typeface="Times New Roman" panose="02020603050405020304" pitchFamily="18" charset="0"/>
                <a:ea typeface="Noto Serif CJK SC"/>
                <a:cs typeface="FreeSans"/>
              </a:rPr>
              <a:t>- Training and Capacity Building:</a:t>
            </a:r>
            <a:endParaRPr lang="en-US" sz="1800" kern="100" dirty="0">
              <a:effectLst/>
              <a:latin typeface="Liberation Serif"/>
              <a:ea typeface="Noto Serif CJK SC"/>
              <a:cs typeface="FreeSans"/>
            </a:endParaRPr>
          </a:p>
          <a:p>
            <a:pPr marL="0" marR="0" algn="l">
              <a:lnSpc>
                <a:spcPct val="150000"/>
              </a:lnSpc>
              <a:buNone/>
            </a:pPr>
            <a:r>
              <a:rPr lang="en-US" sz="1800" kern="100" dirty="0">
                <a:effectLst/>
                <a:latin typeface="Times New Roman" panose="02020603050405020304" pitchFamily="18" charset="0"/>
                <a:ea typeface="Noto Serif CJK SC"/>
                <a:cs typeface="FreeSans"/>
              </a:rPr>
              <a:t>  - Provide training for community members in preservation techniques and digital archiving.</a:t>
            </a:r>
            <a:endParaRPr lang="en-US" sz="1800" kern="100" dirty="0">
              <a:effectLst/>
              <a:latin typeface="Liberation Serif"/>
              <a:ea typeface="Noto Serif CJK SC"/>
              <a:cs typeface="FreeSans"/>
            </a:endParaRPr>
          </a:p>
        </p:txBody>
      </p:sp>
    </p:spTree>
    <p:extLst>
      <p:ext uri="{BB962C8B-B14F-4D97-AF65-F5344CB8AC3E}">
        <p14:creationId xmlns:p14="http://schemas.microsoft.com/office/powerpoint/2010/main" val="3686307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45AC1-921F-BE83-98C4-7FF63F35B3A5}"/>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0F5F8E4C-8A0F-739A-B387-737216D8D188}"/>
              </a:ext>
            </a:extLst>
          </p:cNvPr>
          <p:cNvSpPr>
            <a:spLocks noGrp="1"/>
          </p:cNvSpPr>
          <p:nvPr>
            <p:ph idx="1"/>
          </p:nvPr>
        </p:nvSpPr>
        <p:spPr/>
        <p:txBody>
          <a:bodyPr/>
          <a:lstStyle/>
          <a:p>
            <a:r>
              <a:rPr lang="en-US" sz="2400" kern="100" dirty="0">
                <a:effectLst/>
                <a:latin typeface="Times New Roman" panose="02020603050405020304" pitchFamily="18" charset="0"/>
                <a:ea typeface="Noto Serif CJK SC"/>
                <a:cs typeface="FreeSans"/>
              </a:rPr>
              <a:t> - Empower communities to take ownership of their cultural heritage, as seen in programs by the Kenya Heritage Council that offer workshops on heritage management.</a:t>
            </a:r>
            <a:endParaRPr lang="en-US" dirty="0"/>
          </a:p>
        </p:txBody>
      </p:sp>
      <p:sp>
        <p:nvSpPr>
          <p:cNvPr id="5" name="TextBox 4">
            <a:extLst>
              <a:ext uri="{FF2B5EF4-FFF2-40B4-BE49-F238E27FC236}">
                <a16:creationId xmlns:a16="http://schemas.microsoft.com/office/drawing/2014/main" id="{B3D60329-9BAA-8B40-D05C-777621284B76}"/>
              </a:ext>
            </a:extLst>
          </p:cNvPr>
          <p:cNvSpPr txBox="1"/>
          <p:nvPr/>
        </p:nvSpPr>
        <p:spPr>
          <a:xfrm>
            <a:off x="3041469" y="2969512"/>
            <a:ext cx="6117770" cy="369332"/>
          </a:xfrm>
          <a:prstGeom prst="rect">
            <a:avLst/>
          </a:prstGeom>
          <a:noFill/>
        </p:spPr>
        <p:txBody>
          <a:bodyPr wrap="square">
            <a:spAutoFit/>
          </a:bodyPr>
          <a:lstStyle/>
          <a:p>
            <a:r>
              <a:rPr lang="en-US" sz="1800" kern="100" dirty="0">
                <a:effectLst/>
                <a:latin typeface="Times New Roman" panose="02020603050405020304" pitchFamily="18" charset="0"/>
                <a:ea typeface="Noto Serif CJK SC"/>
                <a:cs typeface="FreeSans"/>
              </a:rPr>
              <a:t>.</a:t>
            </a:r>
            <a:endParaRPr lang="en-US" dirty="0"/>
          </a:p>
        </p:txBody>
      </p:sp>
    </p:spTree>
    <p:extLst>
      <p:ext uri="{BB962C8B-B14F-4D97-AF65-F5344CB8AC3E}">
        <p14:creationId xmlns:p14="http://schemas.microsoft.com/office/powerpoint/2010/main" val="2299044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FC5CD-9B67-242D-4757-063FAEDBFA66}"/>
              </a:ext>
            </a:extLst>
          </p:cNvPr>
          <p:cNvSpPr>
            <a:spLocks noGrp="1"/>
          </p:cNvSpPr>
          <p:nvPr>
            <p:ph type="title"/>
          </p:nvPr>
        </p:nvSpPr>
        <p:spPr/>
        <p:txBody>
          <a:bodyPr>
            <a:normAutofit/>
          </a:bodyPr>
          <a:lstStyle/>
          <a:p>
            <a:r>
              <a:rPr lang="en-US" sz="3600" kern="100" dirty="0">
                <a:effectLst/>
                <a:uFill>
                  <a:solidFill>
                    <a:srgbClr val="000000"/>
                  </a:solidFill>
                </a:uFill>
                <a:latin typeface="Times New Roman" panose="02020603050405020304" pitchFamily="18" charset="0"/>
                <a:ea typeface="Noto Serif CJK SC"/>
                <a:cs typeface="FreeSans"/>
              </a:rPr>
              <a:t>iii. Case Studies of Successful Collaborations</a:t>
            </a:r>
            <a:br>
              <a:rPr lang="en-US" sz="3600" kern="100" dirty="0">
                <a:effectLst/>
                <a:latin typeface="Liberation Serif"/>
                <a:ea typeface="Noto Serif CJK SC"/>
                <a:cs typeface="FreeSans"/>
              </a:rPr>
            </a:br>
            <a:endParaRPr lang="en-US" sz="3600" dirty="0"/>
          </a:p>
        </p:txBody>
      </p:sp>
      <p:sp>
        <p:nvSpPr>
          <p:cNvPr id="3" name="Content Placeholder 2">
            <a:extLst>
              <a:ext uri="{FF2B5EF4-FFF2-40B4-BE49-F238E27FC236}">
                <a16:creationId xmlns:a16="http://schemas.microsoft.com/office/drawing/2014/main" id="{A66E2D94-7473-6C5C-1FD4-B7E622A476F5}"/>
              </a:ext>
            </a:extLst>
          </p:cNvPr>
          <p:cNvSpPr>
            <a:spLocks noGrp="1"/>
          </p:cNvSpPr>
          <p:nvPr>
            <p:ph idx="1"/>
          </p:nvPr>
        </p:nvSpPr>
        <p:spPr/>
        <p:txBody>
          <a:bodyPr/>
          <a:lstStyle/>
          <a:p>
            <a:pPr marL="57150" indent="-285750">
              <a:lnSpc>
                <a:spcPct val="150000"/>
              </a:lnSpc>
              <a:buFont typeface="Arial" panose="020B0604020202020204" pitchFamily="34" charset="0"/>
              <a:buChar char="•"/>
            </a:pPr>
            <a:r>
              <a:rPr lang="en-US" sz="1800" kern="100" dirty="0">
                <a:effectLst/>
                <a:latin typeface="Times New Roman" panose="02020603050405020304" pitchFamily="18" charset="0"/>
                <a:ea typeface="Noto Serif CJK SC"/>
                <a:cs typeface="Times New Roman" panose="02020603050405020304" pitchFamily="18" charset="0"/>
              </a:rPr>
              <a:t> Indigenous knowledge preservation done by the Kenya Forest Service where institutions partner with indigenous groups to document traditional ecological knowledge, such as the collaboration between the Kenya Forest Service and local communities to preserve indigenous forestry practice. This resulted in the creation of accessible databases that respect indigenous rights and knowledge systems.</a:t>
            </a:r>
          </a:p>
          <a:p>
            <a:pPr marR="0" algn="l">
              <a:lnSpc>
                <a:spcPct val="150000"/>
              </a:lnSpc>
              <a:buFont typeface="Arial" panose="020B0604020202020204" pitchFamily="34" charset="0"/>
              <a:buChar char="•"/>
            </a:pPr>
            <a:r>
              <a:rPr lang="en-US" sz="1800" kern="100" dirty="0">
                <a:effectLst/>
                <a:latin typeface="Times New Roman" panose="02020603050405020304" pitchFamily="18" charset="0"/>
                <a:ea typeface="Noto Serif CJK SC"/>
                <a:cs typeface="Times New Roman" panose="02020603050405020304" pitchFamily="18" charset="0"/>
              </a:rPr>
              <a:t>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945274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36E4-A78A-10AB-0C23-79FDF9069975}"/>
              </a:ext>
            </a:extLst>
          </p:cNvPr>
          <p:cNvSpPr>
            <a:spLocks noGrp="1"/>
          </p:cNvSpPr>
          <p:nvPr>
            <p:ph type="title"/>
          </p:nvPr>
        </p:nvSpPr>
        <p:spPr/>
        <p:txBody>
          <a:bodyPr>
            <a:normAutofit/>
          </a:bodyPr>
          <a:lstStyle/>
          <a:p>
            <a:r>
              <a:rPr lang="en-US" sz="3600" kern="100" dirty="0">
                <a:effectLst/>
                <a:uFill>
                  <a:solidFill>
                    <a:srgbClr val="000000"/>
                  </a:solidFill>
                </a:uFill>
                <a:latin typeface="Times New Roman" panose="02020603050405020304" pitchFamily="18" charset="0"/>
                <a:ea typeface="Noto Serif CJK SC"/>
                <a:cs typeface="FreeSans"/>
              </a:rPr>
              <a:t>iv. Challenges in Collaborative Approaches</a:t>
            </a:r>
            <a:br>
              <a:rPr lang="en-US" sz="3600" kern="100" dirty="0">
                <a:effectLst/>
                <a:uFill>
                  <a:solidFill>
                    <a:srgbClr val="000000"/>
                  </a:solidFill>
                </a:uFill>
                <a:latin typeface="Times New Roman" panose="02020603050405020304" pitchFamily="18" charset="0"/>
                <a:ea typeface="Noto Serif CJK SC"/>
                <a:cs typeface="FreeSans"/>
              </a:rPr>
            </a:br>
            <a:endParaRPr lang="en-US" sz="3600" dirty="0"/>
          </a:p>
        </p:txBody>
      </p:sp>
      <p:sp>
        <p:nvSpPr>
          <p:cNvPr id="3" name="Content Placeholder 2">
            <a:extLst>
              <a:ext uri="{FF2B5EF4-FFF2-40B4-BE49-F238E27FC236}">
                <a16:creationId xmlns:a16="http://schemas.microsoft.com/office/drawing/2014/main" id="{17E0F963-ED5B-2585-B76B-76A843BC554C}"/>
              </a:ext>
            </a:extLst>
          </p:cNvPr>
          <p:cNvSpPr>
            <a:spLocks noGrp="1"/>
          </p:cNvSpPr>
          <p:nvPr>
            <p:ph idx="1"/>
          </p:nvPr>
        </p:nvSpPr>
        <p:spPr/>
        <p:txBody>
          <a:bodyPr>
            <a:normAutofit/>
          </a:bodyPr>
          <a:lstStyle/>
          <a:p>
            <a:pPr marL="0" marR="0" lvl="0" indent="0" algn="l">
              <a:lnSpc>
                <a:spcPct val="150000"/>
              </a:lnSpc>
              <a:buNone/>
              <a:tabLst>
                <a:tab pos="457200" algn="l"/>
              </a:tabLst>
            </a:pPr>
            <a:r>
              <a:rPr lang="en-US" sz="1800" kern="100" dirty="0">
                <a:effectLst/>
                <a:latin typeface="Times New Roman" panose="02020603050405020304" pitchFamily="18" charset="0"/>
                <a:ea typeface="Noto Serif CJK SC"/>
                <a:cs typeface="Times New Roman" panose="02020603050405020304" pitchFamily="18" charset="0"/>
              </a:rPr>
              <a:t>Power Dynamics:</a:t>
            </a:r>
          </a:p>
          <a:p>
            <a:pPr marL="0" marR="0" algn="l">
              <a:lnSpc>
                <a:spcPct val="150000"/>
              </a:lnSpc>
              <a:buNone/>
            </a:pPr>
            <a:r>
              <a:rPr lang="en-US" sz="1800" kern="100" dirty="0">
                <a:effectLst/>
                <a:latin typeface="Times New Roman" panose="02020603050405020304" pitchFamily="18" charset="0"/>
                <a:ea typeface="Noto Serif CJK SC"/>
                <a:cs typeface="Times New Roman" panose="02020603050405020304" pitchFamily="18" charset="0"/>
              </a:rPr>
              <a:t>  - Institutions may hold more power, leading to imbalances in decision-making.</a:t>
            </a:r>
          </a:p>
          <a:p>
            <a:pPr marL="0" marR="0" algn="l">
              <a:lnSpc>
                <a:spcPct val="150000"/>
              </a:lnSpc>
              <a:buNone/>
            </a:pPr>
            <a:r>
              <a:rPr lang="en-US" sz="1800" kern="100" dirty="0">
                <a:effectLst/>
                <a:latin typeface="Times New Roman" panose="02020603050405020304" pitchFamily="18" charset="0"/>
                <a:ea typeface="Noto Serif CJK SC"/>
                <a:cs typeface="Times New Roman" panose="02020603050405020304" pitchFamily="18" charset="0"/>
              </a:rPr>
              <a:t>  - Need for equitable partnerships where community voices are prioritized, as highlighted in discussions by the Kenya Cultural Heritage Forum.</a:t>
            </a:r>
          </a:p>
          <a:p>
            <a:pPr marL="0" marR="0" algn="l">
              <a:lnSpc>
                <a:spcPct val="150000"/>
              </a:lnSpc>
              <a:buNone/>
            </a:pPr>
            <a:r>
              <a:rPr lang="en-US" sz="1800" kern="100" dirty="0">
                <a:effectLst/>
                <a:latin typeface="Times New Roman" panose="02020603050405020304" pitchFamily="18" charset="0"/>
                <a:ea typeface="Noto Serif CJK SC"/>
                <a:cs typeface="Times New Roman" panose="02020603050405020304" pitchFamily="18" charset="0"/>
              </a:rPr>
              <a:t> Resource Limitations:</a:t>
            </a:r>
          </a:p>
          <a:p>
            <a:pPr marL="0" marR="0" algn="l">
              <a:lnSpc>
                <a:spcPct val="150000"/>
              </a:lnSpc>
              <a:buNone/>
            </a:pPr>
            <a:r>
              <a:rPr lang="en-US" sz="1800" kern="100" dirty="0">
                <a:effectLst/>
                <a:latin typeface="Times New Roman" panose="02020603050405020304" pitchFamily="18" charset="0"/>
                <a:ea typeface="Noto Serif CJK SC"/>
                <a:cs typeface="Times New Roman" panose="02020603050405020304" pitchFamily="18" charset="0"/>
              </a:rPr>
              <a:t>  - Limited funding and resources can hinder collaborative efforts.</a:t>
            </a:r>
          </a:p>
          <a:p>
            <a:endParaRPr lang="en-US" dirty="0"/>
          </a:p>
        </p:txBody>
      </p:sp>
    </p:spTree>
    <p:extLst>
      <p:ext uri="{BB962C8B-B14F-4D97-AF65-F5344CB8AC3E}">
        <p14:creationId xmlns:p14="http://schemas.microsoft.com/office/powerpoint/2010/main" val="3120596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54C8C-D7AF-CA05-5991-C11E0E10BDE4}"/>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E0B34CF9-C395-F15D-5DC0-DCAF7EE195D5}"/>
              </a:ext>
            </a:extLst>
          </p:cNvPr>
          <p:cNvSpPr>
            <a:spLocks noGrp="1"/>
          </p:cNvSpPr>
          <p:nvPr>
            <p:ph idx="1"/>
          </p:nvPr>
        </p:nvSpPr>
        <p:spPr/>
        <p:txBody>
          <a:bodyPr/>
          <a:lstStyle/>
          <a:p>
            <a:r>
              <a:rPr lang="en-US" sz="2400" kern="100" dirty="0">
                <a:effectLst/>
                <a:latin typeface="Times New Roman" panose="02020603050405020304" pitchFamily="18" charset="0"/>
                <a:ea typeface="Noto Serif CJK SC"/>
                <a:cs typeface="Times New Roman" panose="02020603050405020304" pitchFamily="18" charset="0"/>
              </a:rPr>
              <a:t>- Institutions must seek funding and support to facilitate partnerships, as seen in initiatives funded by the Kenya Government and international organizations.</a:t>
            </a:r>
            <a:endParaRPr lang="en-US" dirty="0"/>
          </a:p>
        </p:txBody>
      </p:sp>
      <p:sp>
        <p:nvSpPr>
          <p:cNvPr id="5" name="TextBox 4">
            <a:extLst>
              <a:ext uri="{FF2B5EF4-FFF2-40B4-BE49-F238E27FC236}">
                <a16:creationId xmlns:a16="http://schemas.microsoft.com/office/drawing/2014/main" id="{744DD2C1-52C6-FDB2-9FFB-CA37FC297E84}"/>
              </a:ext>
            </a:extLst>
          </p:cNvPr>
          <p:cNvSpPr txBox="1"/>
          <p:nvPr/>
        </p:nvSpPr>
        <p:spPr>
          <a:xfrm>
            <a:off x="3041469" y="2969512"/>
            <a:ext cx="6117770" cy="369332"/>
          </a:xfrm>
          <a:prstGeom prst="rect">
            <a:avLst/>
          </a:prstGeom>
          <a:noFill/>
        </p:spPr>
        <p:txBody>
          <a:bodyPr wrap="square">
            <a:spAutoFit/>
          </a:bodyPr>
          <a:lstStyle/>
          <a:p>
            <a:r>
              <a:rPr lang="en-US" sz="1800" kern="100" dirty="0">
                <a:effectLst/>
                <a:latin typeface="Times New Roman" panose="02020603050405020304" pitchFamily="18" charset="0"/>
                <a:ea typeface="Noto Serif CJK SC"/>
                <a:cs typeface="Times New Roman" panose="02020603050405020304" pitchFamily="18" charset="0"/>
              </a:rPr>
              <a:t>.</a:t>
            </a:r>
            <a:endParaRPr lang="en-US" dirty="0"/>
          </a:p>
        </p:txBody>
      </p:sp>
    </p:spTree>
    <p:extLst>
      <p:ext uri="{BB962C8B-B14F-4D97-AF65-F5344CB8AC3E}">
        <p14:creationId xmlns:p14="http://schemas.microsoft.com/office/powerpoint/2010/main" val="3717852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FD85-A34F-A6D9-FE63-4BDDC78A70B3}"/>
              </a:ext>
            </a:extLst>
          </p:cNvPr>
          <p:cNvSpPr>
            <a:spLocks noGrp="1"/>
          </p:cNvSpPr>
          <p:nvPr>
            <p:ph type="title"/>
          </p:nvPr>
        </p:nvSpPr>
        <p:spPr/>
        <p:txBody>
          <a:bodyPr>
            <a:noAutofit/>
          </a:bodyPr>
          <a:lstStyle/>
          <a:p>
            <a:r>
              <a:rPr lang="en-US" sz="2400" kern="100" dirty="0">
                <a:latin typeface="Times New Roman" panose="02020603050405020304" pitchFamily="18" charset="0"/>
                <a:ea typeface="Calibri" panose="020F0502020204030204" pitchFamily="34" charset="0"/>
                <a:cs typeface="Times New Roman" panose="02020603050405020304" pitchFamily="18" charset="0"/>
              </a:rPr>
              <a:t>5.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Impact of Environmental Conditions on Cultural Heritage Preservation</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D8DBE60D-B727-7CB3-38A9-14A2F509A853}"/>
              </a:ext>
            </a:extLst>
          </p:cNvPr>
          <p:cNvSpPr>
            <a:spLocks noGrp="1"/>
          </p:cNvSpPr>
          <p:nvPr>
            <p:ph idx="1"/>
          </p:nvPr>
        </p:nvSpPr>
        <p:spPr/>
        <p:txBody>
          <a:bodyPr>
            <a:normAutofit fontScale="92500" lnSpcReduction="20000"/>
          </a:bodyPr>
          <a:lstStyle/>
          <a:p>
            <a:pPr>
              <a:lnSpc>
                <a:spcPct val="120000"/>
              </a:lnSpc>
              <a:spcAft>
                <a:spcPts val="800"/>
              </a:spcAft>
              <a:buNone/>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Environmental factors pose significant threats to cultural heritage:</a:t>
            </a:r>
          </a:p>
          <a:p>
            <a:pPr marL="342900" lvl="0" indent="-342900">
              <a:lnSpc>
                <a:spcPct val="120000"/>
              </a:lnSpc>
              <a:spcAft>
                <a:spcPts val="800"/>
              </a:spcAft>
              <a:buSzPts val="1000"/>
              <a:buFont typeface="Symbol" panose="05050102010706020507" pitchFamily="18"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Temperature and Humidity: Fluctuations can cause warping, cracking, and deterioration of materials like paper, wood, and textiles.</a:t>
            </a:r>
          </a:p>
          <a:p>
            <a:pPr marL="342900" lvl="0" indent="-342900">
              <a:lnSpc>
                <a:spcPct val="120000"/>
              </a:lnSpc>
              <a:spcAft>
                <a:spcPts val="800"/>
              </a:spcAft>
              <a:buSzPts val="1000"/>
              <a:buFont typeface="Symbol" panose="05050102010706020507" pitchFamily="18"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Pollution: Acid rain and airborne pollutants corrode metals, stone monuments, and frescoes.</a:t>
            </a:r>
          </a:p>
          <a:p>
            <a:pPr marL="342900" lvl="0" indent="-342900">
              <a:lnSpc>
                <a:spcPct val="120000"/>
              </a:lnSpc>
              <a:spcAft>
                <a:spcPts val="800"/>
              </a:spcAft>
              <a:buSzPts val="1000"/>
              <a:buFont typeface="Symbol" panose="05050102010706020507" pitchFamily="18"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Biological Agents: Mold, pests, and fungi thrive in poor storage conditions and can irreparably damage books, artifacts, and paintings.</a:t>
            </a:r>
          </a:p>
          <a:p>
            <a:pPr marL="0" indent="0">
              <a:lnSpc>
                <a:spcPct val="120000"/>
              </a:lnSpc>
              <a:spcAft>
                <a:spcPts val="800"/>
              </a:spcAft>
              <a:buSzPts val="1000"/>
              <a:buNone/>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Natural Disasters: Earthquakes, floods, and wildfires can destroy both immovable and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movable heritage.</a:t>
            </a:r>
          </a:p>
          <a:p>
            <a:pPr marL="0" lvl="0" indent="0">
              <a:lnSpc>
                <a:spcPct val="120000"/>
              </a:lnSpc>
              <a:spcAft>
                <a:spcPts val="800"/>
              </a:spcAft>
              <a:buSzPts val="1000"/>
              <a:buNone/>
              <a:tabLst>
                <a:tab pos="457200" algn="l"/>
              </a:tabLst>
            </a:pPr>
            <a:endParaRPr lang="en-US" dirty="0"/>
          </a:p>
        </p:txBody>
      </p:sp>
    </p:spTree>
    <p:extLst>
      <p:ext uri="{BB962C8B-B14F-4D97-AF65-F5344CB8AC3E}">
        <p14:creationId xmlns:p14="http://schemas.microsoft.com/office/powerpoint/2010/main" val="3078764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303D-5685-7FE3-42EF-81E4EE35F3D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8EA1C4A-3DCF-ABB5-E0C3-39FA1DEB0A85}"/>
              </a:ext>
            </a:extLst>
          </p:cNvPr>
          <p:cNvSpPr>
            <a:spLocks noGrp="1"/>
          </p:cNvSpPr>
          <p:nvPr>
            <p:ph idx="1"/>
          </p:nvPr>
        </p:nvSpPr>
        <p:spPr/>
        <p:txBody>
          <a:bodyPr>
            <a:normAutofit fontScale="92500" lnSpcReduction="10000"/>
          </a:bodyPr>
          <a:lstStyle/>
          <a:p>
            <a:pPr>
              <a:lnSpc>
                <a:spcPct val="120000"/>
              </a:lnSpc>
              <a:spcAft>
                <a:spcPts val="800"/>
              </a:spcAft>
              <a:buNone/>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Mitigation Measures:</a:t>
            </a:r>
          </a:p>
          <a:p>
            <a:pPr marL="342900" lvl="0" indent="-342900">
              <a:lnSpc>
                <a:spcPct val="120000"/>
              </a:lnSpc>
              <a:spcAft>
                <a:spcPts val="800"/>
              </a:spcAft>
              <a:buSzPts val="1000"/>
              <a:buFont typeface="Symbol" panose="05050102010706020507" pitchFamily="18" charset="2"/>
              <a:buChar char=""/>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Use of climate-controlled storage and display environments in museums and archives.</a:t>
            </a:r>
          </a:p>
          <a:p>
            <a:pPr marL="342900" lvl="0" indent="-342900">
              <a:lnSpc>
                <a:spcPct val="120000"/>
              </a:lnSpc>
              <a:spcAft>
                <a:spcPts val="800"/>
              </a:spcAft>
              <a:buSzPts val="1000"/>
              <a:buFont typeface="Symbol" panose="05050102010706020507" pitchFamily="18" charset="2"/>
              <a:buChar char=""/>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Regular monitoring of air quality and implementation of disaster preparedness plans.</a:t>
            </a:r>
          </a:p>
          <a:p>
            <a:pPr marL="342900" lvl="0" indent="-342900">
              <a:lnSpc>
                <a:spcPct val="120000"/>
              </a:lnSpc>
              <a:spcAft>
                <a:spcPts val="800"/>
              </a:spcAft>
              <a:buSzPts val="1000"/>
              <a:buFont typeface="Symbol" panose="05050102010706020507" pitchFamily="18" charset="2"/>
              <a:buChar char=""/>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Application of conservation science, such as de-acidification of documents or digital documentation for disaster risk areas.</a:t>
            </a:r>
          </a:p>
          <a:p>
            <a:endParaRPr lang="en-US" dirty="0"/>
          </a:p>
        </p:txBody>
      </p:sp>
    </p:spTree>
    <p:extLst>
      <p:ext uri="{BB962C8B-B14F-4D97-AF65-F5344CB8AC3E}">
        <p14:creationId xmlns:p14="http://schemas.microsoft.com/office/powerpoint/2010/main" val="391158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11659-224C-9D6B-DA9F-BF000D00CCB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F0C5B1E-CB6F-7725-DA56-36C7F13C4C5B}"/>
              </a:ext>
            </a:extLst>
          </p:cNvPr>
          <p:cNvSpPr>
            <a:spLocks noGrp="1"/>
          </p:cNvSpPr>
          <p:nvPr>
            <p:ph idx="1"/>
          </p:nvPr>
        </p:nvSpPr>
        <p:spPr/>
        <p:txBody>
          <a:bodyPr>
            <a:normAutofit/>
          </a:bodyPr>
          <a:lstStyle/>
          <a:p>
            <a:r>
              <a:rPr lang="en-US" dirty="0"/>
              <a:t>Cultural heritage, encompassing tangible artifacts like manuscripts and monuments, intangible traditions like oral histories, and digital records, embodies the collective identity and history of humanity. Preserving this heritage while ensuring accessibility for future generations requires balancing ethical responsibilities, inclusive documentation, and robust technological strategies. </a:t>
            </a:r>
          </a:p>
        </p:txBody>
      </p:sp>
    </p:spTree>
    <p:extLst>
      <p:ext uri="{BB962C8B-B14F-4D97-AF65-F5344CB8AC3E}">
        <p14:creationId xmlns:p14="http://schemas.microsoft.com/office/powerpoint/2010/main" val="836247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D1F7-3855-772D-0351-91EF6F085AF0}"/>
              </a:ext>
            </a:extLst>
          </p:cNvPr>
          <p:cNvSpPr>
            <a:spLocks noGrp="1"/>
          </p:cNvSpPr>
          <p:nvPr>
            <p:ph type="title"/>
          </p:nvPr>
        </p:nvSpPr>
        <p:spPr>
          <a:xfrm>
            <a:off x="1454331" y="982132"/>
            <a:ext cx="9442266" cy="1290805"/>
          </a:xfrm>
        </p:spPr>
        <p:txBody>
          <a:bodyPr>
            <a:noAutofit/>
          </a:bodyPr>
          <a:lstStyle/>
          <a:p>
            <a:r>
              <a:rPr lang="en-US" sz="2400" kern="100" dirty="0">
                <a:latin typeface="Times New Roman" panose="02020603050405020304" pitchFamily="18" charset="0"/>
                <a:ea typeface="Calibri" panose="020F0502020204030204" pitchFamily="34" charset="0"/>
                <a:cs typeface="Times New Roman" panose="02020603050405020304" pitchFamily="18" charset="0"/>
              </a:rPr>
              <a:t>6.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Balance Between Access and Conservation for Rare Cultural Materials</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E7C08601-127E-527C-4F67-12C84D3EA57B}"/>
              </a:ext>
            </a:extLst>
          </p:cNvPr>
          <p:cNvSpPr>
            <a:spLocks noGrp="1"/>
          </p:cNvSpPr>
          <p:nvPr>
            <p:ph idx="1"/>
          </p:nvPr>
        </p:nvSpPr>
        <p:spPr/>
        <p:txBody>
          <a:bodyPr>
            <a:noAutofit/>
          </a:bodyPr>
          <a:lstStyle/>
          <a:p>
            <a:pPr>
              <a:lnSpc>
                <a:spcPct val="150000"/>
              </a:lnSpc>
              <a:spcAft>
                <a:spcPts val="800"/>
              </a:spcAft>
              <a:buNone/>
            </a:pP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Preservation often demands restricted access to fragile items, but modern solutions can balance both needs:</a:t>
            </a:r>
          </a:p>
          <a:p>
            <a:pPr marL="342900" lvl="0" indent="-342900">
              <a:lnSpc>
                <a:spcPct val="150000"/>
              </a:lnSpc>
              <a:spcAft>
                <a:spcPts val="800"/>
              </a:spcAft>
              <a:buSzPts val="1000"/>
              <a:buFont typeface="Symbol" panose="05050102010706020507" pitchFamily="18" charset="2"/>
              <a:buChar char=""/>
              <a:tabLst>
                <a:tab pos="457200" algn="l"/>
              </a:tabLst>
            </a:pP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Digitization: Scanning rare manuscripts, artworks, and artifacts allows public access without physical handling. Example: The British Library digitized ancient texts like the </a:t>
            </a:r>
            <a:r>
              <a:rPr lang="en-US" sz="1500" i="1" kern="100" dirty="0">
                <a:effectLst/>
                <a:latin typeface="Times New Roman" panose="02020603050405020304" pitchFamily="18" charset="0"/>
                <a:ea typeface="Calibri" panose="020F0502020204030204" pitchFamily="34" charset="0"/>
                <a:cs typeface="Times New Roman" panose="02020603050405020304" pitchFamily="18" charset="0"/>
              </a:rPr>
              <a:t>Codex Sinaiticus</a:t>
            </a: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50000"/>
              </a:lnSpc>
              <a:spcAft>
                <a:spcPts val="800"/>
              </a:spcAft>
              <a:buSzPts val="1000"/>
              <a:buFont typeface="Symbol" panose="05050102010706020507" pitchFamily="18" charset="2"/>
              <a:buChar char=""/>
              <a:tabLst>
                <a:tab pos="457200" algn="l"/>
              </a:tabLst>
            </a:pP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Controlled Access: Providing supervised viewing areas or time-limited access to rare physical items minimizes degradation.</a:t>
            </a:r>
          </a:p>
          <a:p>
            <a:pPr marL="342900" lvl="0" indent="-342900">
              <a:lnSpc>
                <a:spcPct val="150000"/>
              </a:lnSpc>
              <a:spcAft>
                <a:spcPts val="800"/>
              </a:spcAft>
              <a:buSzPts val="1000"/>
              <a:buFont typeface="Symbol" panose="05050102010706020507" pitchFamily="18" charset="2"/>
              <a:buChar char=""/>
              <a:tabLst>
                <a:tab pos="457200" algn="l"/>
              </a:tabLst>
            </a:pP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Replica Use: Reproductions (physical or digital) can be used for education and exhibitions, preserving the original.</a:t>
            </a:r>
          </a:p>
          <a:p>
            <a:pPr marL="342900" lvl="0" indent="-342900">
              <a:lnSpc>
                <a:spcPct val="150000"/>
              </a:lnSpc>
              <a:spcAft>
                <a:spcPts val="800"/>
              </a:spcAft>
              <a:buSzPts val="1000"/>
              <a:buFont typeface="Symbol" panose="05050102010706020507" pitchFamily="18" charset="2"/>
              <a:buChar char=""/>
              <a:tabLst>
                <a:tab pos="457200" algn="l"/>
              </a:tabLst>
            </a:pP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Ethical Considerations: For sacred or culturally sensitive items (e.g., indigenous artifacts), access may be restricted based on community consent.</a:t>
            </a:r>
          </a:p>
          <a:p>
            <a:pPr marL="0" indent="0">
              <a:lnSpc>
                <a:spcPct val="150000"/>
              </a:lnSpc>
              <a:spcAft>
                <a:spcPts val="800"/>
              </a:spcAft>
              <a:buNone/>
            </a:pPr>
            <a:r>
              <a:rPr lang="en-US" sz="15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US" sz="1500" dirty="0"/>
          </a:p>
        </p:txBody>
      </p:sp>
    </p:spTree>
    <p:extLst>
      <p:ext uri="{BB962C8B-B14F-4D97-AF65-F5344CB8AC3E}">
        <p14:creationId xmlns:p14="http://schemas.microsoft.com/office/powerpoint/2010/main" val="981021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E71F-2C42-5C20-3FB5-E17ED3DADE85}"/>
              </a:ext>
            </a:extLst>
          </p:cNvPr>
          <p:cNvSpPr>
            <a:spLocks noGrp="1"/>
          </p:cNvSpPr>
          <p:nvPr>
            <p:ph type="title"/>
          </p:nvPr>
        </p:nvSpPr>
        <p:spPr>
          <a:xfrm>
            <a:off x="1201783" y="982133"/>
            <a:ext cx="9694815" cy="419948"/>
          </a:xfrm>
        </p:spPr>
        <p:txBody>
          <a:bodyPr>
            <a:noAutofit/>
          </a:bodyPr>
          <a:lstStyle/>
          <a:p>
            <a:br>
              <a:rPr lang="en-US" altLang="en-US" sz="2000" dirty="0">
                <a:latin typeface="Times New Roman" panose="02020603050405020304" pitchFamily="18" charset="0"/>
                <a:ea typeface="Calibri" panose="020F0502020204030204" pitchFamily="34" charset="0"/>
                <a:cs typeface="Times New Roman" panose="02020603050405020304" pitchFamily="18" charset="0"/>
              </a:rPr>
            </a:br>
            <a:r>
              <a:rPr lang="en-US" altLang="en-US" sz="2000" dirty="0">
                <a:latin typeface="Times New Roman" panose="02020603050405020304" pitchFamily="18" charset="0"/>
                <a:ea typeface="Calibri" panose="020F0502020204030204" pitchFamily="34" charset="0"/>
                <a:cs typeface="Times New Roman" panose="02020603050405020304" pitchFamily="18" charset="0"/>
              </a:rPr>
              <a:t>7.</a:t>
            </a:r>
            <a:r>
              <a:rPr kumimoji="0" lang="en-US" altLang="en-US" sz="2000" b="0" i="0"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Compare Preservation Methods for Tangible vs. Intangible Cultural Heritage</a:t>
            </a:r>
            <a:br>
              <a:rPr kumimoji="0" lang="en-US" altLang="en-US" sz="2000" b="0" i="0" strike="noStrike" cap="none" normalizeH="0" baseline="0" dirty="0">
                <a:ln>
                  <a:noFill/>
                </a:ln>
                <a:solidFill>
                  <a:schemeClr val="tx1"/>
                </a:solidFill>
                <a:effectLst/>
              </a:rPr>
            </a:br>
            <a:endParaRPr lang="en-US" sz="2000" dirty="0"/>
          </a:p>
        </p:txBody>
      </p:sp>
      <p:graphicFrame>
        <p:nvGraphicFramePr>
          <p:cNvPr id="4" name="Content Placeholder 3">
            <a:extLst>
              <a:ext uri="{FF2B5EF4-FFF2-40B4-BE49-F238E27FC236}">
                <a16:creationId xmlns:a16="http://schemas.microsoft.com/office/drawing/2014/main" id="{44C8EAC1-E198-1A21-6C48-B40AB7C3E33D}"/>
              </a:ext>
            </a:extLst>
          </p:cNvPr>
          <p:cNvGraphicFramePr>
            <a:graphicFrameLocks noGrp="1"/>
          </p:cNvGraphicFramePr>
          <p:nvPr>
            <p:ph idx="1"/>
            <p:extLst>
              <p:ext uri="{D42A27DB-BD31-4B8C-83A1-F6EECF244321}">
                <p14:modId xmlns:p14="http://schemas.microsoft.com/office/powerpoint/2010/main" val="991554070"/>
              </p:ext>
            </p:extLst>
          </p:nvPr>
        </p:nvGraphicFramePr>
        <p:xfrm>
          <a:off x="827314" y="1550127"/>
          <a:ext cx="10537371" cy="4476204"/>
        </p:xfrm>
        <a:graphic>
          <a:graphicData uri="http://schemas.openxmlformats.org/drawingml/2006/table">
            <a:tbl>
              <a:tblPr firstRow="1" firstCol="1" bandRow="1">
                <a:tableStyleId>{F5AB1C69-6EDB-4FF4-983F-18BD219EF322}</a:tableStyleId>
              </a:tblPr>
              <a:tblGrid>
                <a:gridCol w="3512457">
                  <a:extLst>
                    <a:ext uri="{9D8B030D-6E8A-4147-A177-3AD203B41FA5}">
                      <a16:colId xmlns:a16="http://schemas.microsoft.com/office/drawing/2014/main" val="2325332466"/>
                    </a:ext>
                  </a:extLst>
                </a:gridCol>
                <a:gridCol w="3512457">
                  <a:extLst>
                    <a:ext uri="{9D8B030D-6E8A-4147-A177-3AD203B41FA5}">
                      <a16:colId xmlns:a16="http://schemas.microsoft.com/office/drawing/2014/main" val="2954671911"/>
                    </a:ext>
                  </a:extLst>
                </a:gridCol>
                <a:gridCol w="3512457">
                  <a:extLst>
                    <a:ext uri="{9D8B030D-6E8A-4147-A177-3AD203B41FA5}">
                      <a16:colId xmlns:a16="http://schemas.microsoft.com/office/drawing/2014/main" val="134622642"/>
                    </a:ext>
                  </a:extLst>
                </a:gridCol>
              </a:tblGrid>
              <a:tr h="636060">
                <a:tc>
                  <a:txBody>
                    <a:bodyPr/>
                    <a:lstStyle/>
                    <a:p>
                      <a:pPr>
                        <a:lnSpc>
                          <a:spcPct val="150000"/>
                        </a:lnSpc>
                        <a:spcAft>
                          <a:spcPts val="800"/>
                        </a:spcAft>
                        <a:buNone/>
                      </a:pPr>
                      <a:r>
                        <a:rPr lang="en-US" sz="1400" kern="100" dirty="0">
                          <a:effectLst/>
                        </a:rPr>
                        <a:t>Aspect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50000"/>
                        </a:lnSpc>
                        <a:spcAft>
                          <a:spcPts val="800"/>
                        </a:spcAft>
                        <a:buNone/>
                      </a:pPr>
                      <a:r>
                        <a:rPr lang="en-US" sz="1400" kern="100" dirty="0">
                          <a:effectLst/>
                        </a:rPr>
                        <a:t>Tangible Heritage (e.g., artifacts, buildings)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50000"/>
                        </a:lnSpc>
                        <a:spcAft>
                          <a:spcPts val="800"/>
                        </a:spcAft>
                        <a:buNone/>
                      </a:pPr>
                      <a:r>
                        <a:rPr lang="en-US" sz="1400" kern="100" dirty="0">
                          <a:effectLst/>
                        </a:rPr>
                        <a:t>Intangible Heritage (e.g., oral traditions, rituals)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06714468"/>
                  </a:ext>
                </a:extLst>
              </a:tr>
              <a:tr h="1284012">
                <a:tc>
                  <a:txBody>
                    <a:bodyPr/>
                    <a:lstStyle/>
                    <a:p>
                      <a:pPr>
                        <a:lnSpc>
                          <a:spcPct val="150000"/>
                        </a:lnSpc>
                        <a:spcAft>
                          <a:spcPts val="800"/>
                        </a:spcAft>
                        <a:buNone/>
                      </a:pPr>
                      <a:r>
                        <a:rPr lang="en-US" sz="1400" kern="100" dirty="0">
                          <a:effectLst/>
                        </a:rPr>
                        <a:t>Preservation Methods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50000"/>
                        </a:lnSpc>
                        <a:spcAft>
                          <a:spcPts val="800"/>
                        </a:spcAft>
                        <a:buNone/>
                      </a:pPr>
                      <a:r>
                        <a:rPr lang="en-US" sz="1400" kern="100" dirty="0">
                          <a:effectLst/>
                        </a:rPr>
                        <a:t>- Conservation treatments (e.g., cleaning, chemical stabilization) </a:t>
                      </a:r>
                      <a:br>
                        <a:rPr lang="en-US" sz="1400" kern="100" dirty="0">
                          <a:effectLst/>
                        </a:rPr>
                      </a:br>
                      <a:r>
                        <a:rPr lang="en-US" sz="1400" kern="100" dirty="0">
                          <a:effectLst/>
                        </a:rPr>
                        <a:t>- Physical restoration and maintenance of sites </a:t>
                      </a:r>
                      <a:br>
                        <a:rPr lang="en-US" sz="1400" kern="100" dirty="0">
                          <a:effectLst/>
                        </a:rPr>
                      </a:br>
                      <a:r>
                        <a:rPr lang="en-US" sz="1400" kern="100" dirty="0">
                          <a:effectLst/>
                        </a:rPr>
                        <a:t>- Use of archives and storage facilities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50000"/>
                        </a:lnSpc>
                        <a:spcAft>
                          <a:spcPts val="800"/>
                        </a:spcAft>
                        <a:buNone/>
                      </a:pPr>
                      <a:r>
                        <a:rPr lang="en-US" sz="1400" kern="100" dirty="0">
                          <a:effectLst/>
                        </a:rPr>
                        <a:t>- Documentation through audio/video recordings </a:t>
                      </a:r>
                      <a:br>
                        <a:rPr lang="en-US" sz="1400" kern="100" dirty="0">
                          <a:effectLst/>
                        </a:rPr>
                      </a:br>
                      <a:r>
                        <a:rPr lang="en-US" sz="1400" kern="100" dirty="0">
                          <a:effectLst/>
                        </a:rPr>
                        <a:t>- Intergenerational transmission (e.g., mentorship, apprenticeships) </a:t>
                      </a:r>
                      <a:br>
                        <a:rPr lang="en-US" sz="1400" kern="100" dirty="0">
                          <a:effectLst/>
                        </a:rPr>
                      </a:br>
                      <a:r>
                        <a:rPr lang="en-US" sz="1400" kern="100" dirty="0">
                          <a:effectLst/>
                        </a:rPr>
                        <a:t>- Language preservation programs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26929714"/>
                  </a:ext>
                </a:extLst>
              </a:tr>
              <a:tr h="960036">
                <a:tc>
                  <a:txBody>
                    <a:bodyPr/>
                    <a:lstStyle/>
                    <a:p>
                      <a:pPr>
                        <a:lnSpc>
                          <a:spcPct val="150000"/>
                        </a:lnSpc>
                        <a:spcAft>
                          <a:spcPts val="800"/>
                        </a:spcAft>
                        <a:buNone/>
                      </a:pPr>
                      <a:r>
                        <a:rPr lang="en-US" sz="1400" kern="100" dirty="0">
                          <a:effectLst/>
                        </a:rPr>
                        <a:t>Challenges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50000"/>
                        </a:lnSpc>
                        <a:spcAft>
                          <a:spcPts val="800"/>
                        </a:spcAft>
                        <a:buNone/>
                      </a:pPr>
                      <a:r>
                        <a:rPr lang="en-US" sz="1400" kern="100" dirty="0">
                          <a:effectLst/>
                        </a:rPr>
                        <a:t>- Deterioration due to aging and environmental factors </a:t>
                      </a:r>
                      <a:br>
                        <a:rPr lang="en-US" sz="1400" kern="100" dirty="0">
                          <a:effectLst/>
                        </a:rPr>
                      </a:br>
                      <a:r>
                        <a:rPr lang="en-US" sz="1400" kern="100" dirty="0">
                          <a:effectLst/>
                        </a:rPr>
                        <a:t>- High cost of restoration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50000"/>
                        </a:lnSpc>
                        <a:spcAft>
                          <a:spcPts val="800"/>
                        </a:spcAft>
                        <a:buNone/>
                      </a:pPr>
                      <a:r>
                        <a:rPr lang="en-US" sz="1400" kern="100" dirty="0">
                          <a:effectLst/>
                        </a:rPr>
                        <a:t>- Risk of loss if not practiced regularly </a:t>
                      </a:r>
                      <a:br>
                        <a:rPr lang="en-US" sz="1400" kern="100" dirty="0">
                          <a:effectLst/>
                        </a:rPr>
                      </a:br>
                      <a:r>
                        <a:rPr lang="en-US" sz="1400" kern="100" dirty="0">
                          <a:effectLst/>
                        </a:rPr>
                        <a:t>- Decline in traditional practitioners or interest among youth</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09924241"/>
                  </a:ext>
                </a:extLst>
              </a:tr>
              <a:tr h="960036">
                <a:tc>
                  <a:txBody>
                    <a:bodyPr/>
                    <a:lstStyle/>
                    <a:p>
                      <a:pPr>
                        <a:lnSpc>
                          <a:spcPct val="150000"/>
                        </a:lnSpc>
                        <a:spcAft>
                          <a:spcPts val="800"/>
                        </a:spcAft>
                        <a:buNone/>
                      </a:pPr>
                      <a:r>
                        <a:rPr lang="en-US" sz="1400" kern="100" dirty="0">
                          <a:effectLst/>
                        </a:rPr>
                        <a:t>Technological Aids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50000"/>
                        </a:lnSpc>
                        <a:spcAft>
                          <a:spcPts val="800"/>
                        </a:spcAft>
                        <a:buNone/>
                      </a:pPr>
                      <a:r>
                        <a:rPr lang="en-US" sz="1400" kern="100" dirty="0">
                          <a:effectLst/>
                        </a:rPr>
                        <a:t>- 3D scanning and modeling </a:t>
                      </a:r>
                      <a:br>
                        <a:rPr lang="en-US" sz="1400" kern="100" dirty="0">
                          <a:effectLst/>
                        </a:rPr>
                      </a:br>
                      <a:r>
                        <a:rPr lang="en-US" sz="1400" kern="100" dirty="0">
                          <a:effectLst/>
                        </a:rPr>
                        <a:t>- GIS for mapping heritage sites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50000"/>
                        </a:lnSpc>
                        <a:spcAft>
                          <a:spcPts val="800"/>
                        </a:spcAft>
                        <a:buNone/>
                      </a:pPr>
                      <a:r>
                        <a:rPr lang="en-US" sz="1400" kern="100" dirty="0">
                          <a:effectLst/>
                        </a:rPr>
                        <a:t>- Digital storytelling platforms </a:t>
                      </a:r>
                      <a:br>
                        <a:rPr lang="en-US" sz="1400" kern="100" dirty="0">
                          <a:effectLst/>
                        </a:rPr>
                      </a:br>
                      <a:r>
                        <a:rPr lang="en-US" sz="1400" kern="100" dirty="0">
                          <a:effectLst/>
                        </a:rPr>
                        <a:t>- Online language learning apps </a:t>
                      </a:r>
                      <a:br>
                        <a:rPr lang="en-US" sz="1400" kern="100" dirty="0">
                          <a:effectLst/>
                        </a:rPr>
                      </a:br>
                      <a:r>
                        <a:rPr lang="en-US" sz="1400" kern="100" dirty="0">
                          <a:effectLst/>
                        </a:rPr>
                        <a:t>- Cultural preservation via documentaries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17445401"/>
                  </a:ext>
                </a:extLst>
              </a:tr>
              <a:tr h="636060">
                <a:tc>
                  <a:txBody>
                    <a:bodyPr/>
                    <a:lstStyle/>
                    <a:p>
                      <a:pPr>
                        <a:lnSpc>
                          <a:spcPct val="150000"/>
                        </a:lnSpc>
                        <a:spcAft>
                          <a:spcPts val="800"/>
                        </a:spcAft>
                        <a:buNone/>
                      </a:pPr>
                      <a:r>
                        <a:rPr lang="en-US" sz="1400" kern="100" dirty="0">
                          <a:effectLst/>
                        </a:rPr>
                        <a:t>Community Involvement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50000"/>
                        </a:lnSpc>
                        <a:spcAft>
                          <a:spcPts val="800"/>
                        </a:spcAft>
                        <a:buNone/>
                      </a:pPr>
                      <a:r>
                        <a:rPr lang="en-US" sz="1400" kern="100" dirty="0">
                          <a:effectLst/>
                        </a:rPr>
                        <a:t>Often managed by governments or institutions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50000"/>
                        </a:lnSpc>
                        <a:spcAft>
                          <a:spcPts val="800"/>
                        </a:spcAft>
                        <a:buNone/>
                      </a:pPr>
                      <a:r>
                        <a:rPr lang="en-US" sz="1400" kern="100" dirty="0">
                          <a:effectLst/>
                        </a:rPr>
                        <a:t>Highly dependent on local communities for continuation</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2231763"/>
                  </a:ext>
                </a:extLst>
              </a:tr>
            </a:tbl>
          </a:graphicData>
        </a:graphic>
      </p:graphicFrame>
    </p:spTree>
    <p:extLst>
      <p:ext uri="{BB962C8B-B14F-4D97-AF65-F5344CB8AC3E}">
        <p14:creationId xmlns:p14="http://schemas.microsoft.com/office/powerpoint/2010/main" val="148738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51BF-8BCA-2D03-0FDA-23F992B9B27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4FF16E1-D7E2-2445-6790-C2B18F954190}"/>
              </a:ext>
            </a:extLst>
          </p:cNvPr>
          <p:cNvSpPr>
            <a:spLocks noGrp="1"/>
          </p:cNvSpPr>
          <p:nvPr>
            <p:ph idx="1"/>
          </p:nvPr>
        </p:nvSpPr>
        <p:spPr/>
        <p:txBody>
          <a:bodyPr/>
          <a:lstStyle/>
          <a:p>
            <a:pPr>
              <a:lnSpc>
                <a:spcPct val="150000"/>
              </a:lnSpc>
            </a:pPr>
            <a:r>
              <a:rPr lang="en-US" sz="1800" dirty="0">
                <a:effectLst/>
                <a:latin typeface="Times New Roman" panose="02020603050405020304" pitchFamily="18" charset="0"/>
                <a:ea typeface="Calibri" panose="020F0502020204030204" pitchFamily="34" charset="0"/>
              </a:rPr>
              <a:t>Preserving cultural heritage in Kenya requires collaboration between institutions and communities, ethical and culturally sensitive practices, and the use of both modern and traditional methods. Key strategies include digitization, risk management, community involvement, and policies that balance access with conservation. This holistic approach helps protect heritage while ensuring its continued relevance and accessibility for future generations</a:t>
            </a:r>
            <a:endParaRPr lang="en-US" dirty="0"/>
          </a:p>
        </p:txBody>
      </p:sp>
    </p:spTree>
    <p:extLst>
      <p:ext uri="{BB962C8B-B14F-4D97-AF65-F5344CB8AC3E}">
        <p14:creationId xmlns:p14="http://schemas.microsoft.com/office/powerpoint/2010/main" val="3194577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7CE23-FE14-CA2E-915F-9E31991B9639}"/>
              </a:ext>
            </a:extLst>
          </p:cNvPr>
          <p:cNvSpPr>
            <a:spLocks noGrp="1"/>
          </p:cNvSpPr>
          <p:nvPr>
            <p:ph type="title"/>
          </p:nvPr>
        </p:nvSpPr>
        <p:spPr/>
        <p:txBody>
          <a:bodyPr>
            <a:normAutofit/>
          </a:bodyPr>
          <a:lstStyle/>
          <a:p>
            <a:r>
              <a:rPr lang="en-US" sz="3200" dirty="0"/>
              <a:t>References</a:t>
            </a:r>
          </a:p>
        </p:txBody>
      </p:sp>
      <p:sp>
        <p:nvSpPr>
          <p:cNvPr id="3" name="Content Placeholder 2">
            <a:extLst>
              <a:ext uri="{FF2B5EF4-FFF2-40B4-BE49-F238E27FC236}">
                <a16:creationId xmlns:a16="http://schemas.microsoft.com/office/drawing/2014/main" id="{EEBA4375-1D7C-F4B8-CEC8-48CE10D04927}"/>
              </a:ext>
            </a:extLst>
          </p:cNvPr>
          <p:cNvSpPr>
            <a:spLocks noGrp="1"/>
          </p:cNvSpPr>
          <p:nvPr>
            <p:ph idx="1"/>
          </p:nvPr>
        </p:nvSpPr>
        <p:spPr/>
        <p:txBody>
          <a:bodyPr>
            <a:normAutofit fontScale="55000" lnSpcReduction="20000"/>
          </a:bodyPr>
          <a:lstStyle/>
          <a:p>
            <a:pPr>
              <a:lnSpc>
                <a:spcPct val="150000"/>
              </a:lnSpc>
              <a:spcAft>
                <a:spcPts val="800"/>
              </a:spcAft>
              <a:buNone/>
            </a:pPr>
            <a:r>
              <a:rPr lang="en-US" sz="2900" kern="100" dirty="0">
                <a:effectLst/>
                <a:latin typeface="Times New Roman" panose="02020603050405020304" pitchFamily="18" charset="0"/>
                <a:ea typeface="等线" panose="02010600030101010101" pitchFamily="2" charset="-122"/>
                <a:cs typeface="Times New Roman" panose="02020603050405020304" pitchFamily="18" charset="0"/>
              </a:rPr>
              <a:t>ICOM. (2017). Code of Ethics for Museums. International Council of Museums. Retrieved From </a:t>
            </a:r>
            <a:r>
              <a:rPr lang="en-US" sz="2900" u="sng" kern="100" dirty="0">
                <a:solidFill>
                  <a:srgbClr val="467886"/>
                </a:solidFill>
                <a:effectLst/>
                <a:latin typeface="Times New Roman" panose="02020603050405020304" pitchFamily="18" charset="0"/>
                <a:ea typeface="等线" panose="02010600030101010101" pitchFamily="2" charset="-122"/>
                <a:cs typeface="Times New Roman" panose="02020603050405020304" pitchFamily="18" charset="0"/>
                <a:hlinkClick r:id="rId2"/>
              </a:rPr>
              <a:t>https://icom.museum/en/resources/standards-guidelines/code-of-ethics/</a:t>
            </a:r>
            <a:endParaRPr lang="en-US" sz="29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nSpc>
                <a:spcPct val="150000"/>
              </a:lnSpc>
              <a:spcAft>
                <a:spcPts val="800"/>
              </a:spcAft>
              <a:buNone/>
            </a:pPr>
            <a:r>
              <a:rPr lang="en-US" sz="2900" kern="100" dirty="0">
                <a:effectLst/>
                <a:latin typeface="Times New Roman" panose="02020603050405020304" pitchFamily="18" charset="0"/>
                <a:ea typeface="等线" panose="02010600030101010101" pitchFamily="2" charset="-122"/>
                <a:cs typeface="Times New Roman" panose="02020603050405020304" pitchFamily="18" charset="0"/>
              </a:rPr>
              <a:t>UNESCO. (2003). Charter on the Preservation of Digital Heritage. Retrieved from </a:t>
            </a:r>
            <a:r>
              <a:rPr lang="en-US" sz="2900" u="sng" kern="100" dirty="0">
                <a:solidFill>
                  <a:srgbClr val="467886"/>
                </a:solidFill>
                <a:effectLst/>
                <a:latin typeface="Times New Roman" panose="02020603050405020304" pitchFamily="18" charset="0"/>
                <a:ea typeface="等线" panose="02010600030101010101" pitchFamily="2" charset="-122"/>
                <a:cs typeface="Times New Roman" panose="02020603050405020304" pitchFamily="18" charset="0"/>
                <a:hlinkClick r:id="rId3"/>
              </a:rPr>
              <a:t>https://unesdoc.unesco.org/ark:/48223/pf0000133171</a:t>
            </a:r>
            <a:endParaRPr lang="en-US" sz="29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a:lnSpc>
                <a:spcPct val="150000"/>
              </a:lnSpc>
              <a:spcAft>
                <a:spcPts val="800"/>
              </a:spcAft>
              <a:buNone/>
            </a:pPr>
            <a:r>
              <a:rPr lang="en-US" sz="2900" kern="100" dirty="0">
                <a:effectLst/>
                <a:latin typeface="Times New Roman" panose="02020603050405020304" pitchFamily="18" charset="0"/>
                <a:ea typeface="等线" panose="02010600030101010101" pitchFamily="2" charset="-122"/>
                <a:cs typeface="Times New Roman" panose="02020603050405020304" pitchFamily="18" charset="0"/>
              </a:rPr>
              <a:t>Nakata, M., et al. (2008). Indigenous Digital Collections: An Early Look at the Organisation And Culture Interface. Australian Academic &amp; Research Libraries, 39(4), 223-236.</a:t>
            </a:r>
          </a:p>
          <a:p>
            <a:pPr>
              <a:lnSpc>
                <a:spcPct val="150000"/>
              </a:lnSpc>
              <a:spcAft>
                <a:spcPts val="800"/>
              </a:spcAft>
              <a:buNone/>
            </a:pPr>
            <a:r>
              <a:rPr lang="en-US" sz="2900" kern="100" dirty="0">
                <a:effectLst/>
                <a:latin typeface="Times New Roman" panose="02020603050405020304" pitchFamily="18" charset="0"/>
                <a:ea typeface="等线" panose="02010600030101010101" pitchFamily="2" charset="-122"/>
                <a:cs typeface="Times New Roman" panose="02020603050405020304" pitchFamily="18" charset="0"/>
              </a:rPr>
              <a:t>Anderson, J. (2010). Indigenous Knowledge and Intellectual Property: Access, Ownership, And Control. Mukurtu CMS. Retrieved from </a:t>
            </a:r>
            <a:r>
              <a:rPr lang="en-US" sz="2900" u="sng" kern="100" dirty="0">
                <a:solidFill>
                  <a:srgbClr val="467886"/>
                </a:solidFill>
                <a:effectLst/>
                <a:latin typeface="Times New Roman" panose="02020603050405020304" pitchFamily="18" charset="0"/>
                <a:ea typeface="等线" panose="02010600030101010101" pitchFamily="2" charset="-122"/>
                <a:cs typeface="Times New Roman" panose="02020603050405020304" pitchFamily="18" charset="0"/>
                <a:hlinkClick r:id="rId4"/>
              </a:rPr>
              <a:t>https://mukurtu.org/about/</a:t>
            </a:r>
            <a:endParaRPr lang="en-US" sz="2900" kern="100" dirty="0">
              <a:effectLst/>
              <a:latin typeface="Times New Roman" panose="02020603050405020304" pitchFamily="18" charset="0"/>
              <a:ea typeface="等线" panose="02010600030101010101" pitchFamily="2" charset="-122"/>
              <a:cs typeface="Times New Roman" panose="02020603050405020304" pitchFamily="18" charset="0"/>
            </a:endParaRPr>
          </a:p>
          <a:p>
            <a:pPr marL="0" indent="0">
              <a:lnSpc>
                <a:spcPct val="150000"/>
              </a:lnSpc>
              <a:spcAft>
                <a:spcPts val="800"/>
              </a:spcAft>
              <a:buNone/>
            </a:pPr>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65762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31593-EFAF-6B23-9180-D36C514F89F5}"/>
              </a:ext>
            </a:extLst>
          </p:cNvPr>
          <p:cNvSpPr>
            <a:spLocks noGrp="1"/>
          </p:cNvSpPr>
          <p:nvPr>
            <p:ph type="title"/>
          </p:nvPr>
        </p:nvSpPr>
        <p:spPr/>
        <p:txBody>
          <a:bodyPr>
            <a:normAutofit fontScale="90000"/>
          </a:bodyPr>
          <a:lstStyle/>
          <a:p>
            <a:r>
              <a:rPr lang="en-US" sz="2700" b="1" kern="100" dirty="0">
                <a:latin typeface="Times New Roman" panose="02020603050405020304" pitchFamily="18" charset="0"/>
                <a:ea typeface="等线" panose="02010600030101010101" pitchFamily="2" charset="-122"/>
                <a:cs typeface="Times New Roman" panose="02020603050405020304" pitchFamily="18" charset="0"/>
              </a:rPr>
              <a:t>1. </a:t>
            </a:r>
            <a:r>
              <a:rPr lang="en-US" sz="2700" b="1" kern="100" dirty="0">
                <a:effectLst/>
                <a:latin typeface="Times New Roman" panose="02020603050405020304" pitchFamily="18" charset="0"/>
                <a:ea typeface="等线" panose="02010600030101010101" pitchFamily="2" charset="-122"/>
                <a:cs typeface="Times New Roman" panose="02020603050405020304" pitchFamily="18" charset="0"/>
              </a:rPr>
              <a:t>Ethical considerations in preserving diverse cultural heritage materials</a:t>
            </a:r>
            <a:br>
              <a:rPr lang="en-US" sz="3600" kern="100" dirty="0">
                <a:effectLst/>
                <a:latin typeface="等线" panose="02010600030101010101" pitchFamily="2" charset="-122"/>
                <a:ea typeface="等线" panose="02010600030101010101" pitchFamily="2" charset="-122"/>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28036D3A-22B4-6A2D-3B90-24F6C399B4D4}"/>
              </a:ext>
            </a:extLst>
          </p:cNvPr>
          <p:cNvSpPr>
            <a:spLocks noGrp="1"/>
          </p:cNvSpPr>
          <p:nvPr>
            <p:ph idx="1"/>
          </p:nvPr>
        </p:nvSpPr>
        <p:spPr/>
        <p:txBody>
          <a:bodyPr>
            <a:normAutofit fontScale="70000" lnSpcReduction="20000"/>
          </a:bodyPr>
          <a:lstStyle/>
          <a:p>
            <a:pPr>
              <a:lnSpc>
                <a:spcPct val="150000"/>
              </a:lnSpc>
              <a:spcAft>
                <a:spcPts val="800"/>
              </a:spcAft>
              <a:buNone/>
            </a:pP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1 </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Respect for Cultural Values and Beliefs: </a:t>
            </a: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Preservation practices must be sensitive to the cultural significance, spiritual meanings, and traditional protocols associated with heritage materials. This includes prioritizing the values, beliefs, and traditions of the cultures from which the heritage materials originate.</a:t>
            </a:r>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800"/>
              </a:spcAft>
              <a:buNone/>
            </a:pP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Ownership and Intellectual Property Rights:</a:t>
            </a: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 Issues of ownership, custody, and intellectual property rights related to cultural heritage must be addressed ethically and legally. </a:t>
            </a:r>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800"/>
              </a:spcAft>
              <a:buNone/>
            </a:pP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Authenticity and Integrity:</a:t>
            </a: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 ethical practices strive to maintain the authenticity and integrity of the materials, ensuring that any interventions are well-documented and justified.</a:t>
            </a:r>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800"/>
              </a:spcAft>
            </a:pP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Cultural Sensitivity and Consent: </a:t>
            </a: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Materials such as sacred objects, indigenous artifacts, or colonial-era documents often carry complex histories. Ethical preservation requires consulting source communities to determine appropriate handling, storage, or access protocols.</a:t>
            </a:r>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3408587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5210F-C01A-F2BD-BAE2-59F7AEA35DA0}"/>
              </a:ext>
            </a:extLst>
          </p:cNvPr>
          <p:cNvSpPr>
            <a:spLocks noGrp="1"/>
          </p:cNvSpPr>
          <p:nvPr>
            <p:ph type="title"/>
          </p:nvPr>
        </p:nvSpPr>
        <p:spPr/>
        <p:txBody>
          <a:bodyPr/>
          <a:lstStyle/>
          <a:p>
            <a:r>
              <a:rPr lang="en-US" sz="3600" dirty="0"/>
              <a:t>Cont</a:t>
            </a:r>
            <a:r>
              <a:rPr lang="en-US" dirty="0"/>
              <a:t>…</a:t>
            </a:r>
          </a:p>
        </p:txBody>
      </p:sp>
      <p:sp>
        <p:nvSpPr>
          <p:cNvPr id="3" name="Content Placeholder 2">
            <a:extLst>
              <a:ext uri="{FF2B5EF4-FFF2-40B4-BE49-F238E27FC236}">
                <a16:creationId xmlns:a16="http://schemas.microsoft.com/office/drawing/2014/main" id="{837F203B-3A67-EF0D-C059-165428E8CE93}"/>
              </a:ext>
            </a:extLst>
          </p:cNvPr>
          <p:cNvSpPr>
            <a:spLocks noGrp="1"/>
          </p:cNvSpPr>
          <p:nvPr>
            <p:ph idx="1"/>
          </p:nvPr>
        </p:nvSpPr>
        <p:spPr/>
        <p:txBody>
          <a:bodyPr>
            <a:normAutofit/>
          </a:bodyPr>
          <a:lstStyle/>
          <a:p>
            <a:pPr>
              <a:lnSpc>
                <a:spcPct val="110000"/>
              </a:lnSpc>
              <a:spcAft>
                <a:spcPts val="800"/>
              </a:spcAft>
              <a:buNone/>
            </a:pP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Balancing Access and Protection: </a:t>
            </a: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Providing access to cultural heritage can risk overuse or misappropriation, particularly for sacred or sensitive materials. Ethical solutions include restricted access for certain items, such as digital surrogates for fragile originals, or community-led access policies. For instance, the British Museum collaborates with indigenous groups to determine display conditions for contested objects.</a:t>
            </a:r>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10000"/>
              </a:lnSpc>
              <a:spcAft>
                <a:spcPts val="800"/>
              </a:spcAft>
              <a:buNone/>
            </a:pP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Equity in Representation: </a:t>
            </a: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Preservation efforts must prioritize underrepresented cultures to avoid perpetuating historical biases. This involves funding and supporting projects in regions with limited resources, such as African archives, to ensure global heritage is equitably preserved.</a:t>
            </a:r>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10000"/>
              </a:lnSpc>
              <a:spcAft>
                <a:spcPts val="800"/>
              </a:spcAft>
              <a:buNone/>
            </a:pP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 </a:t>
            </a:r>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6185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BF11-8EFC-C769-B8F8-82C0D65BB5A5}"/>
              </a:ext>
            </a:extLst>
          </p:cNvPr>
          <p:cNvSpPr>
            <a:spLocks noGrp="1"/>
          </p:cNvSpPr>
          <p:nvPr>
            <p:ph type="title"/>
          </p:nvPr>
        </p:nvSpPr>
        <p:spPr>
          <a:xfrm>
            <a:off x="1480129" y="806642"/>
            <a:ext cx="9601196" cy="1303867"/>
          </a:xfrm>
        </p:spPr>
        <p:txBody>
          <a:bodyPr>
            <a:noAutofit/>
          </a:bodyPr>
          <a:lstStyle/>
          <a:p>
            <a:r>
              <a:rPr lang="en-US" sz="2400" b="1" kern="100" dirty="0">
                <a:latin typeface="Times New Roman" panose="02020603050405020304" pitchFamily="18" charset="0"/>
                <a:ea typeface="等线" panose="02010600030101010101" pitchFamily="2" charset="-122"/>
                <a:cs typeface="Times New Roman" panose="02020603050405020304" pitchFamily="18" charset="0"/>
              </a:rPr>
              <a:t>2. </a:t>
            </a:r>
            <a:r>
              <a:rPr lang="en-US" sz="2400" b="1" kern="100" dirty="0">
                <a:effectLst/>
                <a:latin typeface="Times New Roman" panose="02020603050405020304" pitchFamily="18" charset="0"/>
                <a:ea typeface="等线" panose="02010600030101010101" pitchFamily="2" charset="-122"/>
                <a:cs typeface="Times New Roman" panose="02020603050405020304" pitchFamily="18" charset="0"/>
              </a:rPr>
              <a:t>Strategies for Documenting and Preserving Indigenous Knowledge Systems .</a:t>
            </a:r>
            <a:br>
              <a:rPr lang="en-US" sz="2400" kern="100" dirty="0">
                <a:effectLst/>
                <a:latin typeface="等线" panose="02010600030101010101" pitchFamily="2" charset="-122"/>
                <a:ea typeface="等线" panose="02010600030101010101" pitchFamily="2" charset="-122"/>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E7772332-997D-9097-516B-65E748895005}"/>
              </a:ext>
            </a:extLst>
          </p:cNvPr>
          <p:cNvSpPr>
            <a:spLocks noGrp="1"/>
          </p:cNvSpPr>
          <p:nvPr>
            <p:ph idx="1"/>
          </p:nvPr>
        </p:nvSpPr>
        <p:spPr/>
        <p:txBody>
          <a:bodyPr>
            <a:normAutofit fontScale="92500"/>
          </a:bodyPr>
          <a:lstStyle/>
          <a:p>
            <a:pPr>
              <a:lnSpc>
                <a:spcPct val="150000"/>
              </a:lnSpc>
              <a:spcAft>
                <a:spcPts val="800"/>
              </a:spcAft>
              <a:buNone/>
            </a:pP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Community-Led Documentation: </a:t>
            </a: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Indigenous communities must lead documentation efforts to ensure authenticity and respect for cultural protocols. Projects like the Mukurtu CMS, a digital platform designed for indigenous communities, allow tribes to manage and share their knowledge while controlling access based on cultural norms.</a:t>
            </a:r>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800"/>
              </a:spcAft>
              <a:buNone/>
            </a:pP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Oral History Recording:</a:t>
            </a: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 Capturing oral traditions through audio or video recordings preserves intangible heritage. Initiatives like the National Library of Australia’s Indigenous Oral History Program work with Aboriginal communities to record stories in native languages, ensuring linguistic and cultural continuity.</a:t>
            </a:r>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12137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E2A7F-70D7-89A5-B2FC-4FDEB4C3C9D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5A5AA8B-CFAC-8FA2-C288-DF49C0428753}"/>
              </a:ext>
            </a:extLst>
          </p:cNvPr>
          <p:cNvSpPr>
            <a:spLocks noGrp="1"/>
          </p:cNvSpPr>
          <p:nvPr>
            <p:ph idx="1"/>
          </p:nvPr>
        </p:nvSpPr>
        <p:spPr/>
        <p:txBody>
          <a:bodyPr>
            <a:normAutofit fontScale="92500" lnSpcReduction="10000"/>
          </a:bodyPr>
          <a:lstStyle/>
          <a:p>
            <a:r>
              <a:rPr lang="en-US" sz="2400" b="1" kern="100" dirty="0">
                <a:effectLst/>
                <a:latin typeface="Times New Roman" panose="02020603050405020304" pitchFamily="18" charset="0"/>
                <a:ea typeface="等线" panose="02010600030101010101" pitchFamily="2" charset="-122"/>
                <a:cs typeface="Times New Roman" panose="02020603050405020304" pitchFamily="18" charset="0"/>
              </a:rPr>
              <a:t>Integration with Traditional Practices: </a:t>
            </a:r>
            <a:r>
              <a:rPr lang="en-US" sz="2400" kern="100" dirty="0">
                <a:effectLst/>
                <a:latin typeface="Times New Roman" panose="02020603050405020304" pitchFamily="18" charset="0"/>
                <a:ea typeface="等线" panose="02010600030101010101" pitchFamily="2" charset="-122"/>
                <a:cs typeface="Times New Roman" panose="02020603050405020304" pitchFamily="18" charset="0"/>
              </a:rPr>
              <a:t>Preservation should align with indigenous practices, such as embedding knowledge in ceremonies or land-based activities. For example, the Navajo Nation’s land stewardship programs link environmental conservation with cultural knowledge, preserving both tangible and intangible heritage.</a:t>
            </a:r>
            <a:endParaRPr lang="en-US" sz="24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sz="2400" b="1" kern="100" dirty="0">
                <a:effectLst/>
                <a:latin typeface="Times New Roman" panose="02020603050405020304" pitchFamily="18" charset="0"/>
                <a:ea typeface="等线" panose="02010600030101010101" pitchFamily="2" charset="-122"/>
                <a:cs typeface="Times New Roman" panose="02020603050405020304" pitchFamily="18" charset="0"/>
              </a:rPr>
              <a:t>Capacity Building and Training: </a:t>
            </a:r>
            <a:r>
              <a:rPr lang="en-US" sz="2400" kern="100" dirty="0">
                <a:effectLst/>
                <a:latin typeface="Times New Roman" panose="02020603050405020304" pitchFamily="18" charset="0"/>
                <a:ea typeface="等线" panose="02010600030101010101" pitchFamily="2" charset="-122"/>
                <a:cs typeface="Times New Roman" panose="02020603050405020304" pitchFamily="18" charset="0"/>
              </a:rPr>
              <a:t>Training indigenous youth in archival and digital preservation techniques empowers communities to maintain their heritage. Programs like the Indigenous Digital Archive in Canada provide workshops on digitizing historical records, fostering self-determination in preservation efforts.</a:t>
            </a:r>
            <a:endParaRPr lang="en-US"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492471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DF33-6A73-0B25-231B-BA6C9A7947A3}"/>
              </a:ext>
            </a:extLst>
          </p:cNvPr>
          <p:cNvSpPr>
            <a:spLocks noGrp="1"/>
          </p:cNvSpPr>
          <p:nvPr>
            <p:ph type="title"/>
          </p:nvPr>
        </p:nvSpPr>
        <p:spPr/>
        <p:txBody>
          <a:bodyPr>
            <a:noAutofit/>
          </a:bodyPr>
          <a:lstStyle/>
          <a:p>
            <a:r>
              <a:rPr lang="en-US" sz="2400" b="1" kern="100" dirty="0">
                <a:latin typeface="Times New Roman" panose="02020603050405020304" pitchFamily="18" charset="0"/>
                <a:ea typeface="等线" panose="02010600030101010101" pitchFamily="2" charset="-122"/>
                <a:cs typeface="Times New Roman" panose="02020603050405020304" pitchFamily="18" charset="0"/>
              </a:rPr>
              <a:t>3. </a:t>
            </a:r>
            <a:r>
              <a:rPr lang="en-US" sz="2400" b="1" kern="100" dirty="0">
                <a:effectLst/>
                <a:latin typeface="Times New Roman" panose="02020603050405020304" pitchFamily="18" charset="0"/>
                <a:ea typeface="等线" panose="02010600030101010101" pitchFamily="2" charset="-122"/>
                <a:cs typeface="Times New Roman" panose="02020603050405020304" pitchFamily="18" charset="0"/>
              </a:rPr>
              <a:t>Challenges of digital preservation for cultural heritage collections</a:t>
            </a:r>
            <a:br>
              <a:rPr lang="en-US" sz="2400" kern="100" dirty="0">
                <a:effectLst/>
                <a:latin typeface="等线" panose="02010600030101010101" pitchFamily="2" charset="-122"/>
                <a:ea typeface="等线" panose="02010600030101010101" pitchFamily="2" charset="-122"/>
                <a:cs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7EB89380-B6C7-FCBE-503B-40603119E021}"/>
              </a:ext>
            </a:extLst>
          </p:cNvPr>
          <p:cNvSpPr>
            <a:spLocks noGrp="1"/>
          </p:cNvSpPr>
          <p:nvPr>
            <p:ph idx="1"/>
          </p:nvPr>
        </p:nvSpPr>
        <p:spPr/>
        <p:txBody>
          <a:bodyPr>
            <a:normAutofit lnSpcReduction="10000"/>
          </a:bodyPr>
          <a:lstStyle/>
          <a:p>
            <a:pPr>
              <a:lnSpc>
                <a:spcPct val="150000"/>
              </a:lnSpc>
              <a:spcAft>
                <a:spcPts val="800"/>
              </a:spcAft>
              <a:buNone/>
            </a:pP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Funding and Sustainability: </a:t>
            </a: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Digital preservation requires significant financial investment, specialized expertise, and ongoing infrastructure maintenance, which can be challenging for many cultural heritage institutions with limited resources.</a:t>
            </a:r>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800"/>
              </a:spcAft>
              <a:buNone/>
            </a:pP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Security Risks: </a:t>
            </a: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Digital assets are vulnerable to security threats such as data breaches, cyberattacks, and accidental deletion, requiring robust security measures and disaster recovery plans.</a:t>
            </a:r>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800"/>
              </a:spcAft>
              <a:buNone/>
            </a:pPr>
            <a:r>
              <a:rPr lang="en-US" sz="1800" b="1" kern="100" dirty="0">
                <a:effectLst/>
                <a:latin typeface="Times New Roman" panose="02020603050405020304" pitchFamily="18" charset="0"/>
                <a:ea typeface="等线" panose="02010600030101010101" pitchFamily="2" charset="-122"/>
                <a:cs typeface="Times New Roman" panose="02020603050405020304" pitchFamily="18" charset="0"/>
              </a:rPr>
              <a:t>Media Degradation: </a:t>
            </a:r>
            <a:r>
              <a:rPr lang="en-US" sz="1800" kern="100" dirty="0">
                <a:effectLst/>
                <a:latin typeface="Times New Roman" panose="02020603050405020304" pitchFamily="18" charset="0"/>
                <a:ea typeface="等线" panose="02010600030101010101" pitchFamily="2" charset="-122"/>
                <a:cs typeface="Times New Roman" panose="02020603050405020304" pitchFamily="18" charset="0"/>
              </a:rPr>
              <a:t>Physical digital storage media like hard drives are susceptible to degradation and failure over time, leading to data loss if not properly managed and migrated.</a:t>
            </a:r>
            <a:endParaRPr lang="en-US"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1651418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47BD-B27E-AEC9-C0BB-AF2552D65649}"/>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97CAC56A-E4D8-C54A-C228-8C8B2D18EBD6}"/>
              </a:ext>
            </a:extLst>
          </p:cNvPr>
          <p:cNvSpPr>
            <a:spLocks noGrp="1"/>
          </p:cNvSpPr>
          <p:nvPr>
            <p:ph idx="1"/>
          </p:nvPr>
        </p:nvSpPr>
        <p:spPr/>
        <p:txBody>
          <a:bodyPr>
            <a:normAutofit fontScale="85000" lnSpcReduction="20000"/>
          </a:bodyPr>
          <a:lstStyle/>
          <a:p>
            <a:r>
              <a:rPr lang="en-US" sz="2400" b="1" kern="100" dirty="0">
                <a:effectLst/>
                <a:latin typeface="Times New Roman" panose="02020603050405020304" pitchFamily="18" charset="0"/>
                <a:ea typeface="等线" panose="02010600030101010101" pitchFamily="2" charset="-122"/>
                <a:cs typeface="Times New Roman" panose="02020603050405020304" pitchFamily="18" charset="0"/>
              </a:rPr>
              <a:t>Resource Constraints: </a:t>
            </a:r>
            <a:r>
              <a:rPr lang="en-US" sz="2400" kern="100" dirty="0">
                <a:effectLst/>
                <a:latin typeface="Times New Roman" panose="02020603050405020304" pitchFamily="18" charset="0"/>
                <a:ea typeface="等线" panose="02010600030101010101" pitchFamily="2" charset="-122"/>
                <a:cs typeface="Times New Roman" panose="02020603050405020304" pitchFamily="18" charset="0"/>
              </a:rPr>
              <a:t>Digital preservation demands significant investment </a:t>
            </a:r>
            <a:r>
              <a:rPr lang="en-US" sz="2400" kern="100" dirty="0" err="1">
                <a:effectLst/>
                <a:latin typeface="Times New Roman" panose="02020603050405020304" pitchFamily="18" charset="0"/>
                <a:ea typeface="等线" panose="02010600030101010101" pitchFamily="2" charset="-122"/>
                <a:cs typeface="Times New Roman" panose="02020603050405020304" pitchFamily="18" charset="0"/>
              </a:rPr>
              <a:t>inInfrastructure</a:t>
            </a:r>
            <a:r>
              <a:rPr lang="en-US" sz="2400" kern="100" dirty="0">
                <a:effectLst/>
                <a:latin typeface="Times New Roman" panose="02020603050405020304" pitchFamily="18" charset="0"/>
                <a:ea typeface="等线" panose="02010600030101010101" pitchFamily="2" charset="-122"/>
                <a:cs typeface="Times New Roman" panose="02020603050405020304" pitchFamily="18" charset="0"/>
              </a:rPr>
              <a:t>, skilled personnel, and energy-intensive data centers. Smaller institutions, Particularly in developing regions, struggle to afford these, leading to uneven preservation Efforts. Collaborative platforms like UNESCO’s Memory of the World </a:t>
            </a:r>
            <a:r>
              <a:rPr lang="en-US" sz="2400" kern="100" dirty="0" err="1">
                <a:effectLst/>
                <a:latin typeface="Times New Roman" panose="02020603050405020304" pitchFamily="18" charset="0"/>
                <a:ea typeface="等线" panose="02010600030101010101" pitchFamily="2" charset="-122"/>
                <a:cs typeface="Times New Roman" panose="02020603050405020304" pitchFamily="18" charset="0"/>
              </a:rPr>
              <a:t>Programme</a:t>
            </a:r>
            <a:r>
              <a:rPr lang="en-US" sz="2400" kern="100" dirty="0">
                <a:effectLst/>
                <a:latin typeface="Times New Roman" panose="02020603050405020304" pitchFamily="18" charset="0"/>
                <a:ea typeface="等线" panose="02010600030101010101" pitchFamily="2" charset="-122"/>
                <a:cs typeface="Times New Roman" panose="02020603050405020304" pitchFamily="18" charset="0"/>
              </a:rPr>
              <a:t> help Bridge this gap by sharing resources.</a:t>
            </a:r>
          </a:p>
          <a:p>
            <a:pPr>
              <a:lnSpc>
                <a:spcPct val="150000"/>
              </a:lnSpc>
              <a:spcAft>
                <a:spcPts val="800"/>
              </a:spcAft>
              <a:buFont typeface="Wingdings" panose="05000000000000000000" pitchFamily="2" charset="2"/>
              <a:buChar char="§"/>
            </a:pPr>
            <a:r>
              <a:rPr lang="en-US" sz="2400" b="1" kern="100" dirty="0">
                <a:effectLst/>
                <a:latin typeface="Times New Roman" panose="02020603050405020304" pitchFamily="18" charset="0"/>
                <a:ea typeface="等线" panose="02010600030101010101" pitchFamily="2" charset="-122"/>
                <a:cs typeface="Times New Roman" panose="02020603050405020304" pitchFamily="18" charset="0"/>
              </a:rPr>
              <a:t>Access Disparities:</a:t>
            </a:r>
            <a:r>
              <a:rPr lang="en-US" sz="2400" kern="100" dirty="0">
                <a:effectLst/>
                <a:latin typeface="Times New Roman" panose="02020603050405020304" pitchFamily="18" charset="0"/>
                <a:ea typeface="等线" panose="02010600030101010101" pitchFamily="2" charset="-122"/>
                <a:cs typeface="Times New Roman" panose="02020603050405020304" pitchFamily="18" charset="0"/>
              </a:rPr>
              <a:t> While digitization improves access, it can exclude communities Without reliable internet or digital literacy. Initiatives like offline digital archives, such as The </a:t>
            </a:r>
            <a:r>
              <a:rPr lang="en-US" sz="2400" kern="100" dirty="0" err="1">
                <a:effectLst/>
                <a:latin typeface="Times New Roman" panose="02020603050405020304" pitchFamily="18" charset="0"/>
                <a:ea typeface="等线" panose="02010600030101010101" pitchFamily="2" charset="-122"/>
                <a:cs typeface="Times New Roman" panose="02020603050405020304" pitchFamily="18" charset="0"/>
              </a:rPr>
              <a:t>eGranary</a:t>
            </a:r>
            <a:r>
              <a:rPr lang="en-US" sz="2400" kern="100" dirty="0">
                <a:effectLst/>
                <a:latin typeface="Times New Roman" panose="02020603050405020304" pitchFamily="18" charset="0"/>
                <a:ea typeface="等线" panose="02010600030101010101" pitchFamily="2" charset="-122"/>
                <a:cs typeface="Times New Roman" panose="02020603050405020304" pitchFamily="18" charset="0"/>
              </a:rPr>
              <a:t> Digital Library in Africa, provide localized access to cultural heritage for Remote communities.</a:t>
            </a:r>
            <a:endParaRPr lang="en-US"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307467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35CF1-8E68-827E-62C3-935B26FB4692}"/>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A1C41F4E-F223-B7F5-D72B-9FE99FFF4318}"/>
              </a:ext>
            </a:extLst>
          </p:cNvPr>
          <p:cNvSpPr>
            <a:spLocks noGrp="1"/>
          </p:cNvSpPr>
          <p:nvPr>
            <p:ph idx="1"/>
          </p:nvPr>
        </p:nvSpPr>
        <p:spPr/>
        <p:txBody>
          <a:bodyPr>
            <a:normAutofit/>
          </a:bodyPr>
          <a:lstStyle/>
          <a:p>
            <a:pPr>
              <a:lnSpc>
                <a:spcPct val="150000"/>
              </a:lnSpc>
              <a:spcAft>
                <a:spcPts val="800"/>
              </a:spcAft>
            </a:pPr>
            <a:r>
              <a:rPr lang="en-US" sz="2400" b="1" kern="100" dirty="0">
                <a:effectLst/>
                <a:latin typeface="Times New Roman" panose="02020603050405020304" pitchFamily="18" charset="0"/>
                <a:ea typeface="等线" panose="02010600030101010101" pitchFamily="2" charset="-122"/>
                <a:cs typeface="Times New Roman" panose="02020603050405020304" pitchFamily="18" charset="0"/>
              </a:rPr>
              <a:t>Ethical Digital Challenges: </a:t>
            </a:r>
            <a:r>
              <a:rPr lang="en-US" sz="2400" kern="100" dirty="0">
                <a:effectLst/>
                <a:latin typeface="Times New Roman" panose="02020603050405020304" pitchFamily="18" charset="0"/>
                <a:ea typeface="等线" panose="02010600030101010101" pitchFamily="2" charset="-122"/>
                <a:cs typeface="Times New Roman" panose="02020603050405020304" pitchFamily="18" charset="0"/>
              </a:rPr>
              <a:t>Digitizing sensitive materials raises privacy and cultural Concerns. For example, unrestricted online access to indigenous rituals may lead to Misuse. Controlled access systems, like those used by the Australian Institute of Aboriginal and Torres Strait Islander Studies, ensure culturally appropriate dissemination.</a:t>
            </a:r>
          </a:p>
          <a:p>
            <a:endParaRPr lang="en-US"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dirty="0"/>
          </a:p>
        </p:txBody>
      </p:sp>
    </p:spTree>
    <p:extLst>
      <p:ext uri="{BB962C8B-B14F-4D97-AF65-F5344CB8AC3E}">
        <p14:creationId xmlns:p14="http://schemas.microsoft.com/office/powerpoint/2010/main" val="2269058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161</TotalTime>
  <Words>1914</Words>
  <Application>Microsoft Office PowerPoint</Application>
  <PresentationFormat>Widescreen</PresentationFormat>
  <Paragraphs>116</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等线</vt:lpstr>
      <vt:lpstr>Arial</vt:lpstr>
      <vt:lpstr>Calibri</vt:lpstr>
      <vt:lpstr>Garamond</vt:lpstr>
      <vt:lpstr>Liberation Serif</vt:lpstr>
      <vt:lpstr>Symbol</vt:lpstr>
      <vt:lpstr>Times New Roman</vt:lpstr>
      <vt:lpstr>Wingdings</vt:lpstr>
      <vt:lpstr>Organic</vt:lpstr>
      <vt:lpstr>PowerPoint Presentation</vt:lpstr>
      <vt:lpstr>INTRODUCTION.</vt:lpstr>
      <vt:lpstr>1. Ethical considerations in preserving diverse cultural heritage materials </vt:lpstr>
      <vt:lpstr>Cont…</vt:lpstr>
      <vt:lpstr>2. Strategies for Documenting and Preserving Indigenous Knowledge Systems . </vt:lpstr>
      <vt:lpstr>Cont…</vt:lpstr>
      <vt:lpstr>3. Challenges of digital preservation for cultural heritage collections </vt:lpstr>
      <vt:lpstr>Cont…</vt:lpstr>
      <vt:lpstr>Cont….</vt:lpstr>
      <vt:lpstr> 4. Collaborative approaches between institutions and source communities </vt:lpstr>
      <vt:lpstr>Cont…</vt:lpstr>
      <vt:lpstr>ii. Strategies for Collaborative Approaches</vt:lpstr>
      <vt:lpstr>Cont…</vt:lpstr>
      <vt:lpstr>Cont….</vt:lpstr>
      <vt:lpstr>iii. Case Studies of Successful Collaborations </vt:lpstr>
      <vt:lpstr>iv. Challenges in Collaborative Approaches </vt:lpstr>
      <vt:lpstr>Cont…</vt:lpstr>
      <vt:lpstr>5. Impact of Environmental Conditions on Cultural Heritage Preservation </vt:lpstr>
      <vt:lpstr>Cont…</vt:lpstr>
      <vt:lpstr>6. Balance Between Access and Conservation for Rare Cultural Materials </vt:lpstr>
      <vt:lpstr> 7.Compare Preservation Methods for Tangible vs. Intangible Cultural Heritage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consolata Adipo</dc:creator>
  <cp:lastModifiedBy>consolata Adipo</cp:lastModifiedBy>
  <cp:revision>1</cp:revision>
  <dcterms:created xsi:type="dcterms:W3CDTF">2025-05-21T12:26:48Z</dcterms:created>
  <dcterms:modified xsi:type="dcterms:W3CDTF">2025-05-26T11:01:57Z</dcterms:modified>
</cp:coreProperties>
</file>