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-4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D7AC-E737-40B2-999B-4EDE6A2C67C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10DB-9599-4CDB-9101-F6A0DAA3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在高度竞争，利润微薄和依靠不断改进才能取胜的领域，你需要持续不懈地优化你的程序以确保工厂用尽可能低的成本扩展，超前于你的竞争对手。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你熟知你们的生产步骤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Novozymes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</a:rPr>
              <a:t>伴随你的每一步。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 我们拥有最具创新性的产品结构和在业界最渊博的专业知识，有能力帮助你们提高产品质量，保证业务的持续发展。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我们联手为你们最具竞争力的生质能提炼烨再创</a:t>
            </a:r>
            <a:r>
              <a:rPr lang="zh-CN" altLang="en-US" sz="1200" smtClean="0">
                <a:solidFill>
                  <a:schemeClr val="bg1"/>
                </a:solidFill>
              </a:rPr>
              <a:t>新高。</a:t>
            </a:r>
            <a:endParaRPr lang="en-GB" sz="1200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2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5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and tex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604838"/>
            <a:ext cx="355489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153401" y="1739899"/>
            <a:ext cx="3546000" cy="425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7869239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242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3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F0C0-60C3-43EE-9295-2D84354B6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03C1-26A3-48A5-AE34-9D26201B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5712" y="182746"/>
            <a:ext cx="3568126" cy="322080"/>
          </a:xfrm>
        </p:spPr>
        <p:txBody>
          <a:bodyPr/>
          <a:lstStyle/>
          <a:p>
            <a:r>
              <a:rPr lang="en-US" sz="1600" noProof="1">
                <a:solidFill>
                  <a:schemeClr val="bg1"/>
                </a:solidFill>
              </a:rPr>
              <a:t>Novozymes’ </a:t>
            </a:r>
            <a:r>
              <a:rPr lang="en-US" sz="1600" dirty="0">
                <a:solidFill>
                  <a:schemeClr val="bg1"/>
                </a:solidFill>
              </a:rPr>
              <a:t>R&amp;D</a:t>
            </a:r>
            <a:endParaRPr lang="en-US" sz="900" noProof="1">
              <a:solidFill>
                <a:schemeClr val="bg1"/>
              </a:solidFill>
            </a:endParaRPr>
          </a:p>
        </p:txBody>
      </p:sp>
      <p:pic>
        <p:nvPicPr>
          <p:cNvPr id="8" name="Picture Placeholder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3425055" cy="8016457"/>
          </a:xfrm>
          <a:prstGeom prst="rect">
            <a:avLst/>
          </a:prstGeom>
          <a:solidFill>
            <a:srgbClr val="DBDDDB"/>
          </a:solidFill>
        </p:spPr>
      </p:pic>
      <p:sp>
        <p:nvSpPr>
          <p:cNvPr id="2" name="Picture Placeholder 1" hidden="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Box 2"/>
          <p:cNvSpPr txBox="1"/>
          <p:nvPr/>
        </p:nvSpPr>
        <p:spPr>
          <a:xfrm>
            <a:off x="486292" y="1119752"/>
            <a:ext cx="5268122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7000"/>
              </a:lnSpc>
            </a:pPr>
            <a:r>
              <a:rPr lang="zh-CN" altLang="en-US" sz="4000" b="1" dirty="0"/>
              <a:t>引领世界</a:t>
            </a:r>
            <a:r>
              <a:rPr lang="zh-CN" altLang="en-US" sz="4000" b="1"/>
              <a:t>生物</a:t>
            </a:r>
            <a:r>
              <a:rPr lang="zh-CN" altLang="en-US" sz="4000" b="1" smtClean="0"/>
              <a:t>创新领域</a:t>
            </a:r>
            <a:endParaRPr lang="en-US" sz="4000" b="1" dirty="0" err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5711" y="2331765"/>
            <a:ext cx="9561158" cy="3264994"/>
          </a:xfrm>
        </p:spPr>
        <p:txBody>
          <a:bodyPr>
            <a:normAutofit/>
          </a:bodyPr>
          <a:lstStyle/>
          <a:p>
            <a:r>
              <a:rPr lang="en-US" sz="2000" dirty="0" err="1"/>
              <a:t>Novozymes</a:t>
            </a:r>
            <a:r>
              <a:rPr lang="en-US" sz="2000" dirty="0"/>
              <a:t> </a:t>
            </a:r>
            <a:r>
              <a:rPr lang="zh-CN" altLang="en-US" sz="2000" dirty="0" smtClean="0"/>
              <a:t>与客户和合作</a:t>
            </a:r>
            <a:r>
              <a:rPr lang="zh-CN" altLang="en-US" sz="2000" dirty="0" smtClean="0"/>
              <a:t>伙伴</a:t>
            </a:r>
            <a:r>
              <a:rPr lang="zh-CN" altLang="en-US" sz="2000" dirty="0" smtClean="0"/>
              <a:t>联手</a:t>
            </a:r>
            <a:r>
              <a:rPr lang="zh-CN" altLang="en-US" sz="2000" dirty="0" smtClean="0"/>
              <a:t>创新，</a:t>
            </a:r>
            <a:r>
              <a:rPr lang="zh-CN" altLang="en-US" sz="2000" dirty="0" smtClean="0"/>
              <a:t>营</a:t>
            </a:r>
            <a:r>
              <a:rPr lang="zh-CN" altLang="en-US" sz="2000" dirty="0" smtClean="0"/>
              <a:t>造</a:t>
            </a:r>
            <a:r>
              <a:rPr lang="zh-CN" altLang="en-US" sz="2000" dirty="0" smtClean="0"/>
              <a:t>出众的效果。</a:t>
            </a:r>
          </a:p>
          <a:p>
            <a:r>
              <a:rPr lang="en-US" sz="2000" dirty="0" err="1" smtClean="0"/>
              <a:t>Novozymes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立</a:t>
            </a:r>
            <a:r>
              <a:rPr lang="zh-CN" altLang="en-US" sz="2000" dirty="0" smtClean="0"/>
              <a:t>于</a:t>
            </a:r>
            <a:r>
              <a:rPr lang="zh-CN" altLang="en-US" sz="2000" dirty="0" smtClean="0"/>
              <a:t>改革创新的前沿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None/>
            </a:pPr>
            <a:r>
              <a:rPr lang="zh-CN" altLang="en-US" sz="2000" dirty="0" smtClean="0"/>
              <a:t>     我们在世界各地的研发中心能够提供 </a:t>
            </a:r>
            <a:r>
              <a:rPr lang="zh-CN" altLang="en-US" sz="2000" dirty="0" smtClean="0"/>
              <a:t>既</a:t>
            </a:r>
            <a:r>
              <a:rPr lang="zh-CN" altLang="en-US" sz="2000" dirty="0" smtClean="0"/>
              <a:t>达标</a:t>
            </a:r>
            <a:r>
              <a:rPr lang="zh-CN" altLang="en-US" sz="2000" dirty="0" smtClean="0"/>
              <a:t>又</a:t>
            </a:r>
            <a:r>
              <a:rPr lang="zh-CN" altLang="en-US" sz="2000" dirty="0" smtClean="0"/>
              <a:t>满足地</a:t>
            </a:r>
            <a:r>
              <a:rPr lang="zh-CN" altLang="en-US" sz="2000" dirty="0" smtClean="0"/>
              <a:t>方</a:t>
            </a:r>
            <a:r>
              <a:rPr lang="zh-CN" altLang="en-US" sz="2000" dirty="0" smtClean="0"/>
              <a:t>需要</a:t>
            </a:r>
            <a:r>
              <a:rPr lang="zh-CN" altLang="en-US" sz="2000" dirty="0" smtClean="0"/>
              <a:t>的解决方案</a:t>
            </a:r>
            <a:r>
              <a:rPr lang="en-US" sz="2000" dirty="0" smtClean="0"/>
              <a:t>. </a:t>
            </a:r>
            <a:endParaRPr lang="en-US" sz="2000" dirty="0"/>
          </a:p>
          <a:p>
            <a:pPr>
              <a:buNone/>
            </a:pPr>
            <a:r>
              <a:rPr lang="zh-CN" altLang="en-US" sz="2000" dirty="0" smtClean="0"/>
              <a:t>为客户创造影响力，</a:t>
            </a:r>
            <a:r>
              <a:rPr lang="zh-CN" altLang="en-US" sz="2000" dirty="0" smtClean="0"/>
              <a:t>为</a:t>
            </a:r>
            <a:r>
              <a:rPr lang="zh-CN" altLang="en-US" sz="2000" dirty="0" smtClean="0"/>
              <a:t>他们更辉煌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未来铺路。</a:t>
            </a:r>
          </a:p>
          <a:p>
            <a:pPr>
              <a:buNone/>
            </a:pPr>
            <a:r>
              <a:rPr lang="zh-CN" altLang="en-US" sz="2000" dirty="0">
                <a:latin typeface="Arial"/>
                <a:ea typeface="Times New Roman"/>
                <a:cs typeface="Times New Roman"/>
              </a:rPr>
              <a:t> </a:t>
            </a:r>
            <a:r>
              <a:rPr lang="zh-CN" altLang="en-US" sz="2000" dirty="0" smtClean="0">
                <a:latin typeface="Arial"/>
                <a:ea typeface="Times New Roman"/>
                <a:cs typeface="Times New Roman"/>
              </a:rPr>
              <a:t>我们有</a:t>
            </a:r>
            <a:r>
              <a:rPr lang="en-US" altLang="zh-CN" sz="2000" dirty="0" smtClean="0">
                <a:latin typeface="Arial"/>
                <a:ea typeface="Times New Roman"/>
                <a:cs typeface="Times New Roman"/>
              </a:rPr>
              <a:t>1300</a:t>
            </a:r>
            <a:r>
              <a:rPr lang="zh-CN" altLang="en-US" sz="2000" dirty="0" smtClean="0">
                <a:latin typeface="Arial"/>
                <a:ea typeface="Times New Roman"/>
                <a:cs typeface="Times New Roman"/>
              </a:rPr>
              <a:t> </a:t>
            </a:r>
            <a:r>
              <a:rPr lang="zh-CN" altLang="en-US" sz="2000" dirty="0" smtClean="0">
                <a:latin typeface="Arial"/>
                <a:ea typeface="Times New Roman"/>
                <a:cs typeface="Times New Roman"/>
              </a:rPr>
              <a:t>多人分别工作</a:t>
            </a:r>
            <a:r>
              <a:rPr lang="zh-CN" altLang="en-US" sz="2000" dirty="0" smtClean="0">
                <a:latin typeface="Arial"/>
                <a:ea typeface="Times New Roman"/>
                <a:cs typeface="Times New Roman"/>
              </a:rPr>
              <a:t>在位于</a:t>
            </a:r>
            <a:r>
              <a:rPr lang="zh-CN" altLang="en-US" sz="2000" dirty="0" smtClean="0">
                <a:latin typeface="Arial"/>
                <a:ea typeface="Times New Roman"/>
                <a:cs typeface="Times New Roman"/>
              </a:rPr>
              <a:t>丹麦，美国，中国，印度，日本和巴西的研发中心</a:t>
            </a:r>
          </a:p>
          <a:p>
            <a:pPr>
              <a:buNone/>
            </a:pPr>
            <a:r>
              <a:rPr lang="zh-CN" altLang="en-US" sz="2000" dirty="0" smtClean="0">
                <a:latin typeface="Arial"/>
                <a:ea typeface="Times New Roman"/>
                <a:cs typeface="Times New Roman"/>
              </a:rPr>
              <a:t>我们拥有强大的技术平台和全心全意的应用支持队伍。</a:t>
            </a:r>
            <a:endParaRPr lang="en-GB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2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837" y="-1408316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3517316" y="1673730"/>
            <a:ext cx="4902415" cy="1482648"/>
            <a:chOff x="1992479" y="1156436"/>
            <a:chExt cx="8333752" cy="2879433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431771" y="2639084"/>
              <a:ext cx="78395" cy="54176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51184" y="2354904"/>
              <a:ext cx="76995" cy="82594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767290" y="2233113"/>
              <a:ext cx="163789" cy="124171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67290" y="2233113"/>
              <a:ext cx="163789" cy="124171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794801" y="3663810"/>
              <a:ext cx="1940261" cy="19878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8985643" y="3180844"/>
              <a:ext cx="750346" cy="681751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9735989" y="1803344"/>
              <a:ext cx="146990" cy="2059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735989" y="1803344"/>
              <a:ext cx="146990" cy="2059251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992479" y="2424585"/>
              <a:ext cx="7752642" cy="1611284"/>
            </a:xfrm>
            <a:custGeom>
              <a:avLst/>
              <a:gdLst>
                <a:gd name="T0" fmla="*/ 5538 w 5538"/>
                <a:gd name="T1" fmla="*/ 0 h 1151"/>
                <a:gd name="T2" fmla="*/ 5211 w 5538"/>
                <a:gd name="T3" fmla="*/ 0 h 1151"/>
                <a:gd name="T4" fmla="*/ 5211 w 5538"/>
                <a:gd name="T5" fmla="*/ 523 h 1151"/>
                <a:gd name="T6" fmla="*/ 4565 w 5538"/>
                <a:gd name="T7" fmla="*/ 523 h 1151"/>
                <a:gd name="T8" fmla="*/ 4565 w 5538"/>
                <a:gd name="T9" fmla="*/ 867 h 1151"/>
                <a:gd name="T10" fmla="*/ 4380 w 5538"/>
                <a:gd name="T11" fmla="*/ 867 h 1151"/>
                <a:gd name="T12" fmla="*/ 4380 w 5538"/>
                <a:gd name="T13" fmla="*/ 246 h 1151"/>
                <a:gd name="T14" fmla="*/ 3148 w 5538"/>
                <a:gd name="T15" fmla="*/ 246 h 1151"/>
                <a:gd name="T16" fmla="*/ 3148 w 5538"/>
                <a:gd name="T17" fmla="*/ 375 h 1151"/>
                <a:gd name="T18" fmla="*/ 3135 w 5538"/>
                <a:gd name="T19" fmla="*/ 375 h 1151"/>
                <a:gd name="T20" fmla="*/ 2840 w 5538"/>
                <a:gd name="T21" fmla="*/ 492 h 1151"/>
                <a:gd name="T22" fmla="*/ 2840 w 5538"/>
                <a:gd name="T23" fmla="*/ 541 h 1151"/>
                <a:gd name="T24" fmla="*/ 2489 w 5538"/>
                <a:gd name="T25" fmla="*/ 541 h 1151"/>
                <a:gd name="T26" fmla="*/ 2489 w 5538"/>
                <a:gd name="T27" fmla="*/ 492 h 1151"/>
                <a:gd name="T28" fmla="*/ 2180 w 5538"/>
                <a:gd name="T29" fmla="*/ 375 h 1151"/>
                <a:gd name="T30" fmla="*/ 1885 w 5538"/>
                <a:gd name="T31" fmla="*/ 492 h 1151"/>
                <a:gd name="T32" fmla="*/ 1885 w 5538"/>
                <a:gd name="T33" fmla="*/ 541 h 1151"/>
                <a:gd name="T34" fmla="*/ 1620 w 5538"/>
                <a:gd name="T35" fmla="*/ 541 h 1151"/>
                <a:gd name="T36" fmla="*/ 1534 w 5538"/>
                <a:gd name="T37" fmla="*/ 541 h 1151"/>
                <a:gd name="T38" fmla="*/ 1534 w 5538"/>
                <a:gd name="T39" fmla="*/ 492 h 1151"/>
                <a:gd name="T40" fmla="*/ 1226 w 5538"/>
                <a:gd name="T41" fmla="*/ 375 h 1151"/>
                <a:gd name="T42" fmla="*/ 930 w 5538"/>
                <a:gd name="T43" fmla="*/ 492 h 1151"/>
                <a:gd name="T44" fmla="*/ 930 w 5538"/>
                <a:gd name="T45" fmla="*/ 492 h 1151"/>
                <a:gd name="T46" fmla="*/ 930 w 5538"/>
                <a:gd name="T47" fmla="*/ 751 h 1151"/>
                <a:gd name="T48" fmla="*/ 123 w 5538"/>
                <a:gd name="T49" fmla="*/ 751 h 1151"/>
                <a:gd name="T50" fmla="*/ 123 w 5538"/>
                <a:gd name="T51" fmla="*/ 831 h 1151"/>
                <a:gd name="T52" fmla="*/ 0 w 5538"/>
                <a:gd name="T53" fmla="*/ 831 h 1151"/>
                <a:gd name="T54" fmla="*/ 0 w 5538"/>
                <a:gd name="T55" fmla="*/ 1095 h 1151"/>
                <a:gd name="T56" fmla="*/ 930 w 5538"/>
                <a:gd name="T57" fmla="*/ 1095 h 1151"/>
                <a:gd name="T58" fmla="*/ 930 w 5538"/>
                <a:gd name="T59" fmla="*/ 1151 h 1151"/>
                <a:gd name="T60" fmla="*/ 1527 w 5538"/>
                <a:gd name="T61" fmla="*/ 1151 h 1151"/>
                <a:gd name="T62" fmla="*/ 1534 w 5538"/>
                <a:gd name="T63" fmla="*/ 1095 h 1151"/>
                <a:gd name="T64" fmla="*/ 1885 w 5538"/>
                <a:gd name="T65" fmla="*/ 1095 h 1151"/>
                <a:gd name="T66" fmla="*/ 1885 w 5538"/>
                <a:gd name="T67" fmla="*/ 1151 h 1151"/>
                <a:gd name="T68" fmla="*/ 2489 w 5538"/>
                <a:gd name="T69" fmla="*/ 1151 h 1151"/>
                <a:gd name="T70" fmla="*/ 2489 w 5538"/>
                <a:gd name="T71" fmla="*/ 1095 h 1151"/>
                <a:gd name="T72" fmla="*/ 2840 w 5538"/>
                <a:gd name="T73" fmla="*/ 1095 h 1151"/>
                <a:gd name="T74" fmla="*/ 2840 w 5538"/>
                <a:gd name="T75" fmla="*/ 1151 h 1151"/>
                <a:gd name="T76" fmla="*/ 3437 w 5538"/>
                <a:gd name="T77" fmla="*/ 1151 h 1151"/>
                <a:gd name="T78" fmla="*/ 3437 w 5538"/>
                <a:gd name="T79" fmla="*/ 1095 h 1151"/>
                <a:gd name="T80" fmla="*/ 3437 w 5538"/>
                <a:gd name="T81" fmla="*/ 1028 h 1151"/>
                <a:gd name="T82" fmla="*/ 4380 w 5538"/>
                <a:gd name="T83" fmla="*/ 1028 h 1151"/>
                <a:gd name="T84" fmla="*/ 4565 w 5538"/>
                <a:gd name="T85" fmla="*/ 1028 h 1151"/>
                <a:gd name="T86" fmla="*/ 4823 w 5538"/>
                <a:gd name="T87" fmla="*/ 1028 h 1151"/>
                <a:gd name="T88" fmla="*/ 5211 w 5538"/>
                <a:gd name="T89" fmla="*/ 1028 h 1151"/>
                <a:gd name="T90" fmla="*/ 5538 w 5538"/>
                <a:gd name="T91" fmla="*/ 1028 h 1151"/>
                <a:gd name="T92" fmla="*/ 5538 w 5538"/>
                <a:gd name="T93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38" h="1151">
                  <a:moveTo>
                    <a:pt x="5538" y="0"/>
                  </a:moveTo>
                  <a:lnTo>
                    <a:pt x="5211" y="0"/>
                  </a:lnTo>
                  <a:lnTo>
                    <a:pt x="5211" y="523"/>
                  </a:lnTo>
                  <a:lnTo>
                    <a:pt x="4565" y="523"/>
                  </a:lnTo>
                  <a:lnTo>
                    <a:pt x="4565" y="867"/>
                  </a:lnTo>
                  <a:lnTo>
                    <a:pt x="4380" y="867"/>
                  </a:lnTo>
                  <a:lnTo>
                    <a:pt x="4380" y="246"/>
                  </a:lnTo>
                  <a:lnTo>
                    <a:pt x="3148" y="246"/>
                  </a:lnTo>
                  <a:lnTo>
                    <a:pt x="3148" y="375"/>
                  </a:lnTo>
                  <a:lnTo>
                    <a:pt x="3135" y="375"/>
                  </a:lnTo>
                  <a:lnTo>
                    <a:pt x="2840" y="492"/>
                  </a:lnTo>
                  <a:lnTo>
                    <a:pt x="2840" y="541"/>
                  </a:lnTo>
                  <a:lnTo>
                    <a:pt x="2489" y="541"/>
                  </a:lnTo>
                  <a:lnTo>
                    <a:pt x="2489" y="492"/>
                  </a:lnTo>
                  <a:lnTo>
                    <a:pt x="2180" y="375"/>
                  </a:lnTo>
                  <a:lnTo>
                    <a:pt x="1885" y="492"/>
                  </a:lnTo>
                  <a:lnTo>
                    <a:pt x="1885" y="541"/>
                  </a:lnTo>
                  <a:lnTo>
                    <a:pt x="1620" y="541"/>
                  </a:lnTo>
                  <a:lnTo>
                    <a:pt x="1534" y="541"/>
                  </a:lnTo>
                  <a:lnTo>
                    <a:pt x="1534" y="492"/>
                  </a:lnTo>
                  <a:lnTo>
                    <a:pt x="1226" y="375"/>
                  </a:lnTo>
                  <a:lnTo>
                    <a:pt x="930" y="492"/>
                  </a:lnTo>
                  <a:lnTo>
                    <a:pt x="930" y="492"/>
                  </a:lnTo>
                  <a:lnTo>
                    <a:pt x="930" y="751"/>
                  </a:lnTo>
                  <a:lnTo>
                    <a:pt x="123" y="751"/>
                  </a:lnTo>
                  <a:lnTo>
                    <a:pt x="123" y="831"/>
                  </a:lnTo>
                  <a:lnTo>
                    <a:pt x="0" y="831"/>
                  </a:lnTo>
                  <a:lnTo>
                    <a:pt x="0" y="1095"/>
                  </a:lnTo>
                  <a:lnTo>
                    <a:pt x="930" y="1095"/>
                  </a:lnTo>
                  <a:lnTo>
                    <a:pt x="930" y="1151"/>
                  </a:lnTo>
                  <a:lnTo>
                    <a:pt x="1527" y="1151"/>
                  </a:lnTo>
                  <a:lnTo>
                    <a:pt x="1534" y="1095"/>
                  </a:lnTo>
                  <a:lnTo>
                    <a:pt x="1885" y="1095"/>
                  </a:lnTo>
                  <a:lnTo>
                    <a:pt x="1885" y="1151"/>
                  </a:lnTo>
                  <a:lnTo>
                    <a:pt x="2489" y="1151"/>
                  </a:lnTo>
                  <a:lnTo>
                    <a:pt x="2489" y="1095"/>
                  </a:lnTo>
                  <a:lnTo>
                    <a:pt x="2840" y="1095"/>
                  </a:lnTo>
                  <a:lnTo>
                    <a:pt x="2840" y="1151"/>
                  </a:lnTo>
                  <a:lnTo>
                    <a:pt x="3437" y="1151"/>
                  </a:lnTo>
                  <a:lnTo>
                    <a:pt x="3437" y="1095"/>
                  </a:lnTo>
                  <a:lnTo>
                    <a:pt x="3437" y="1028"/>
                  </a:lnTo>
                  <a:lnTo>
                    <a:pt x="4380" y="1028"/>
                  </a:lnTo>
                  <a:lnTo>
                    <a:pt x="4565" y="1028"/>
                  </a:lnTo>
                  <a:lnTo>
                    <a:pt x="4823" y="1028"/>
                  </a:lnTo>
                  <a:lnTo>
                    <a:pt x="5211" y="1028"/>
                  </a:lnTo>
                  <a:lnTo>
                    <a:pt x="5538" y="1028"/>
                  </a:lnTo>
                  <a:lnTo>
                    <a:pt x="5538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7735533" y="3095451"/>
              <a:ext cx="172188" cy="568359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7424755" y="3095451"/>
              <a:ext cx="172188" cy="568359"/>
            </a:xfrm>
            <a:custGeom>
              <a:avLst/>
              <a:gdLst>
                <a:gd name="T0" fmla="*/ 123 w 123"/>
                <a:gd name="T1" fmla="*/ 0 h 406"/>
                <a:gd name="T2" fmla="*/ 123 w 123"/>
                <a:gd name="T3" fmla="*/ 406 h 406"/>
                <a:gd name="T4" fmla="*/ 0 w 123"/>
                <a:gd name="T5" fmla="*/ 406 h 406"/>
                <a:gd name="T6" fmla="*/ 6 w 123"/>
                <a:gd name="T7" fmla="*/ 0 h 406"/>
                <a:gd name="T8" fmla="*/ 123 w 123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6">
                  <a:moveTo>
                    <a:pt x="123" y="0"/>
                  </a:moveTo>
                  <a:lnTo>
                    <a:pt x="123" y="406"/>
                  </a:lnTo>
                  <a:lnTo>
                    <a:pt x="0" y="406"/>
                  </a:lnTo>
                  <a:lnTo>
                    <a:pt x="6" y="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7113977" y="3095451"/>
              <a:ext cx="172188" cy="568359"/>
            </a:xfrm>
            <a:custGeom>
              <a:avLst/>
              <a:gdLst>
                <a:gd name="T0" fmla="*/ 123 w 123"/>
                <a:gd name="T1" fmla="*/ 0 h 406"/>
                <a:gd name="T2" fmla="*/ 123 w 123"/>
                <a:gd name="T3" fmla="*/ 406 h 406"/>
                <a:gd name="T4" fmla="*/ 0 w 123"/>
                <a:gd name="T5" fmla="*/ 406 h 406"/>
                <a:gd name="T6" fmla="*/ 6 w 123"/>
                <a:gd name="T7" fmla="*/ 0 h 406"/>
                <a:gd name="T8" fmla="*/ 123 w 123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6">
                  <a:moveTo>
                    <a:pt x="123" y="0"/>
                  </a:moveTo>
                  <a:lnTo>
                    <a:pt x="123" y="406"/>
                  </a:lnTo>
                  <a:lnTo>
                    <a:pt x="0" y="406"/>
                  </a:lnTo>
                  <a:lnTo>
                    <a:pt x="6" y="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13000" y="3095451"/>
              <a:ext cx="163789" cy="568359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992202" y="3241041"/>
              <a:ext cx="0" cy="655152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320707" y="3241041"/>
              <a:ext cx="0" cy="655152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666010" y="3241041"/>
              <a:ext cx="0" cy="655152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9766272" y="1156436"/>
              <a:ext cx="559959" cy="508163"/>
            </a:xfrm>
            <a:custGeom>
              <a:avLst/>
              <a:gdLst>
                <a:gd name="T0" fmla="*/ 42 w 65"/>
                <a:gd name="T1" fmla="*/ 0 h 59"/>
                <a:gd name="T2" fmla="*/ 20 w 65"/>
                <a:gd name="T3" fmla="*/ 22 h 59"/>
                <a:gd name="T4" fmla="*/ 21 w 65"/>
                <a:gd name="T5" fmla="*/ 28 h 59"/>
                <a:gd name="T6" fmla="*/ 8 w 65"/>
                <a:gd name="T7" fmla="*/ 42 h 59"/>
                <a:gd name="T8" fmla="*/ 8 w 65"/>
                <a:gd name="T9" fmla="*/ 45 h 59"/>
                <a:gd name="T10" fmla="*/ 8 w 65"/>
                <a:gd name="T11" fmla="*/ 45 h 59"/>
                <a:gd name="T12" fmla="*/ 0 w 65"/>
                <a:gd name="T13" fmla="*/ 52 h 59"/>
                <a:gd name="T14" fmla="*/ 8 w 65"/>
                <a:gd name="T15" fmla="*/ 59 h 59"/>
                <a:gd name="T16" fmla="*/ 15 w 65"/>
                <a:gd name="T17" fmla="*/ 53 h 59"/>
                <a:gd name="T18" fmla="*/ 21 w 65"/>
                <a:gd name="T19" fmla="*/ 55 h 59"/>
                <a:gd name="T20" fmla="*/ 35 w 65"/>
                <a:gd name="T21" fmla="*/ 43 h 59"/>
                <a:gd name="T22" fmla="*/ 42 w 65"/>
                <a:gd name="T23" fmla="*/ 45 h 59"/>
                <a:gd name="T24" fmla="*/ 65 w 65"/>
                <a:gd name="T25" fmla="*/ 22 h 59"/>
                <a:gd name="T26" fmla="*/ 42 w 65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59">
                  <a:moveTo>
                    <a:pt x="42" y="0"/>
                  </a:moveTo>
                  <a:cubicBezTo>
                    <a:pt x="30" y="0"/>
                    <a:pt x="20" y="10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13" y="28"/>
                    <a:pt x="8" y="34"/>
                    <a:pt x="8" y="42"/>
                  </a:cubicBezTo>
                  <a:cubicBezTo>
                    <a:pt x="8" y="43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8"/>
                    <a:pt x="0" y="52"/>
                  </a:cubicBezTo>
                  <a:cubicBezTo>
                    <a:pt x="0" y="56"/>
                    <a:pt x="4" y="59"/>
                    <a:pt x="8" y="59"/>
                  </a:cubicBezTo>
                  <a:cubicBezTo>
                    <a:pt x="11" y="59"/>
                    <a:pt x="14" y="57"/>
                    <a:pt x="15" y="53"/>
                  </a:cubicBezTo>
                  <a:cubicBezTo>
                    <a:pt x="17" y="55"/>
                    <a:pt x="19" y="55"/>
                    <a:pt x="21" y="55"/>
                  </a:cubicBezTo>
                  <a:cubicBezTo>
                    <a:pt x="28" y="55"/>
                    <a:pt x="34" y="50"/>
                    <a:pt x="35" y="43"/>
                  </a:cubicBezTo>
                  <a:cubicBezTo>
                    <a:pt x="37" y="44"/>
                    <a:pt x="40" y="45"/>
                    <a:pt x="42" y="45"/>
                  </a:cubicBezTo>
                  <a:cubicBezTo>
                    <a:pt x="55" y="45"/>
                    <a:pt x="65" y="35"/>
                    <a:pt x="65" y="22"/>
                  </a:cubicBezTo>
                  <a:cubicBezTo>
                    <a:pt x="65" y="10"/>
                    <a:pt x="55" y="0"/>
                    <a:pt x="42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rot="16200000">
              <a:off x="3714916" y="2783477"/>
              <a:ext cx="0" cy="777624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 rot="16200000">
              <a:off x="5058725" y="2783476"/>
              <a:ext cx="0" cy="777624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 rot="16200000">
              <a:off x="6386771" y="2783477"/>
              <a:ext cx="0" cy="777624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>
              <a:off x="4144602" y="3207443"/>
              <a:ext cx="0" cy="72378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37"/>
            <p:cNvSpPr>
              <a:spLocks noChangeShapeType="1"/>
            </p:cNvSpPr>
            <p:nvPr/>
          </p:nvSpPr>
          <p:spPr bwMode="auto">
            <a:xfrm>
              <a:off x="4631386" y="3207443"/>
              <a:ext cx="0" cy="72378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477654" y="3207443"/>
              <a:ext cx="0" cy="72378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>
              <a:off x="5969816" y="3206724"/>
              <a:ext cx="0" cy="72378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>
              <a:off x="3293852" y="3510963"/>
              <a:ext cx="0" cy="408791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</p:grpSp>
      <p:sp>
        <p:nvSpPr>
          <p:cNvPr id="83" name="Title 1"/>
          <p:cNvSpPr txBox="1">
            <a:spLocks/>
          </p:cNvSpPr>
          <p:nvPr/>
        </p:nvSpPr>
        <p:spPr>
          <a:xfrm>
            <a:off x="450992" y="547282"/>
            <a:ext cx="11500376" cy="863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rgbClr val="0F0F0F"/>
                </a:solidFill>
                <a:latin typeface="Novozymes" pitchFamily="34" charset="0"/>
              </a:rPr>
              <a:t>为世界的最有竞争力的生质能提炼</a:t>
            </a:r>
            <a:r>
              <a:rPr lang="zh-CN" altLang="en-US" sz="4000" dirty="0" smtClean="0">
                <a:solidFill>
                  <a:srgbClr val="0F0F0F"/>
                </a:solidFill>
                <a:latin typeface="Novozymes" pitchFamily="34" charset="0"/>
              </a:rPr>
              <a:t>技术</a:t>
            </a:r>
            <a:r>
              <a:rPr lang="zh-CN" altLang="en-US" sz="4000" dirty="0" smtClean="0">
                <a:solidFill>
                  <a:srgbClr val="0F0F0F"/>
                </a:solidFill>
                <a:latin typeface="Novozymes" pitchFamily="34" charset="0"/>
              </a:rPr>
              <a:t>再创新高</a:t>
            </a:r>
            <a:endParaRPr lang="en-US" sz="4000" dirty="0">
              <a:solidFill>
                <a:srgbClr val="0F0F0F"/>
              </a:solidFill>
              <a:latin typeface="Novozymes" pitchFamily="34" charset="0"/>
            </a:endParaRPr>
          </a:p>
          <a:p>
            <a:endParaRPr lang="en-GB" dirty="0">
              <a:solidFill>
                <a:srgbClr val="0F0F0F"/>
              </a:solidFill>
              <a:latin typeface="Novozymes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079818" y="5948344"/>
            <a:ext cx="72000" cy="7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562790" y="3651836"/>
            <a:ext cx="2437789" cy="2437787"/>
            <a:chOff x="883496" y="2290442"/>
            <a:chExt cx="3259463" cy="3259461"/>
          </a:xfrm>
        </p:grpSpPr>
        <p:sp>
          <p:nvSpPr>
            <p:cNvPr id="48" name="Ellipse 10"/>
            <p:cNvSpPr/>
            <p:nvPr/>
          </p:nvSpPr>
          <p:spPr>
            <a:xfrm>
              <a:off x="883496" y="2290442"/>
              <a:ext cx="3259463" cy="32594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04">
                <a:lnSpc>
                  <a:spcPct val="97000"/>
                </a:lnSpc>
              </a:pPr>
              <a:endParaRPr lang="da-DK" sz="1600" dirty="0" err="1">
                <a:solidFill>
                  <a:srgbClr val="2D0028"/>
                </a:solidFill>
              </a:endParaRPr>
            </a:p>
          </p:txBody>
        </p:sp>
        <p:sp>
          <p:nvSpPr>
            <p:cNvPr id="49" name="TextBox 4"/>
            <p:cNvSpPr txBox="1"/>
            <p:nvPr/>
          </p:nvSpPr>
          <p:spPr>
            <a:xfrm>
              <a:off x="1070152" y="3135179"/>
              <a:ext cx="2883023" cy="127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70" fontAlgn="base"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2D0028"/>
                  </a:solidFill>
                  <a:latin typeface="Novozymes" charset="0"/>
                  <a:ea typeface="Novozymes" charset="0"/>
                  <a:cs typeface="Novozymes" charset="0"/>
                </a:rPr>
                <a:t>区别</a:t>
              </a:r>
              <a:r>
                <a:rPr lang="zh-CN" altLang="en-US" sz="2000" b="1" dirty="0" smtClean="0">
                  <a:solidFill>
                    <a:srgbClr val="2D0028"/>
                  </a:solidFill>
                  <a:latin typeface="Novozymes" charset="0"/>
                  <a:ea typeface="Novozymes" charset="0"/>
                  <a:cs typeface="Novozymes" charset="0"/>
                </a:rPr>
                <a:t>性</a:t>
              </a:r>
              <a:endParaRPr lang="en-US" sz="600" dirty="0">
                <a:solidFill>
                  <a:srgbClr val="2D0028"/>
                </a:solidFill>
                <a:latin typeface="Novozymes" charset="0"/>
                <a:ea typeface="Novozymes" charset="0"/>
                <a:cs typeface="Novozymes" charset="0"/>
              </a:endParaRPr>
            </a:p>
            <a:p>
              <a:pPr algn="ctr" defTabSz="1216770" fontAlgn="base"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2D0028"/>
                  </a:solidFill>
                  <a:latin typeface="Novozymes" charset="0"/>
                  <a:ea typeface="Novozymes" charset="0"/>
                  <a:cs typeface="Novozymes" charset="0"/>
                </a:rPr>
                <a:t>领先于不断变化的需求</a:t>
              </a:r>
              <a:endParaRPr lang="en-US" dirty="0" smtClean="0">
                <a:solidFill>
                  <a:srgbClr val="2D0028"/>
                </a:solidFill>
                <a:latin typeface="Novozymes" charset="0"/>
                <a:ea typeface="Novozymes" charset="0"/>
                <a:cs typeface="Novozymes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85124" y="3599116"/>
            <a:ext cx="2437789" cy="2437787"/>
            <a:chOff x="4506218" y="2305940"/>
            <a:chExt cx="3259463" cy="3259461"/>
          </a:xfrm>
        </p:grpSpPr>
        <p:sp>
          <p:nvSpPr>
            <p:cNvPr id="51" name="Ellipse 14"/>
            <p:cNvSpPr/>
            <p:nvPr/>
          </p:nvSpPr>
          <p:spPr>
            <a:xfrm>
              <a:off x="4506218" y="2305940"/>
              <a:ext cx="3259463" cy="32594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04">
                <a:lnSpc>
                  <a:spcPct val="97000"/>
                </a:lnSpc>
              </a:pPr>
              <a:endParaRPr lang="da-DK" sz="1600" dirty="0" err="1">
                <a:solidFill>
                  <a:srgbClr val="2D0028"/>
                </a:solidFill>
              </a:endParaRPr>
            </a:p>
          </p:txBody>
        </p:sp>
        <p:sp>
          <p:nvSpPr>
            <p:cNvPr id="58" name="TextBox 4"/>
            <p:cNvSpPr txBox="1"/>
            <p:nvPr/>
          </p:nvSpPr>
          <p:spPr>
            <a:xfrm>
              <a:off x="4662477" y="3118448"/>
              <a:ext cx="2883023" cy="90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2904">
                <a:buClr>
                  <a:srgbClr val="E46917"/>
                </a:buClr>
              </a:pPr>
              <a:r>
                <a:rPr lang="zh-CN" altLang="en-US" sz="2000" b="1" dirty="0" smtClean="0">
                  <a:solidFill>
                    <a:srgbClr val="2D0028"/>
                  </a:solidFill>
                  <a:latin typeface="Novozymes" pitchFamily="34" charset="0"/>
                  <a:ea typeface="MingLiU_HKSCS-ExtB" panose="02020500000000000000" pitchFamily="18" charset="-120"/>
                </a:rPr>
                <a:t>优化</a:t>
              </a:r>
              <a:r>
                <a:rPr lang="zh-CN" altLang="en-US" sz="2000" b="1" dirty="0" smtClean="0">
                  <a:solidFill>
                    <a:srgbClr val="2D0028"/>
                  </a:solidFill>
                  <a:latin typeface="Novozymes" pitchFamily="34" charset="0"/>
                  <a:ea typeface="MingLiU_HKSCS-ExtB" panose="02020500000000000000" pitchFamily="18" charset="-120"/>
                </a:rPr>
                <a:t>性</a:t>
              </a:r>
              <a:endParaRPr lang="en-US" sz="600" dirty="0">
                <a:solidFill>
                  <a:srgbClr val="2D0028"/>
                </a:solidFill>
                <a:latin typeface="Novozymes" pitchFamily="34" charset="0"/>
                <a:ea typeface="MingLiU_HKSCS-ExtB" panose="02020500000000000000" pitchFamily="18" charset="-120"/>
                <a:cs typeface="Novozymes" charset="0"/>
              </a:endParaRPr>
            </a:p>
            <a:p>
              <a:pPr algn="ctr" defTabSz="912904">
                <a:buClr>
                  <a:srgbClr val="E46917"/>
                </a:buClr>
              </a:pPr>
              <a:r>
                <a:rPr lang="zh-CN" altLang="en-US" dirty="0" smtClean="0">
                  <a:solidFill>
                    <a:srgbClr val="2D0028"/>
                  </a:solidFill>
                  <a:latin typeface="Novozymes" pitchFamily="34" charset="0"/>
                  <a:ea typeface="MingLiU_HKSCS-ExtB" panose="02020500000000000000" pitchFamily="18" charset="-120"/>
                  <a:cs typeface="Novozymes" charset="0"/>
                </a:rPr>
                <a:t>增强效率和灵活性</a:t>
              </a:r>
              <a:r>
                <a:rPr lang="en-GB" dirty="0" smtClean="0">
                  <a:solidFill>
                    <a:srgbClr val="2D0028"/>
                  </a:solidFill>
                  <a:latin typeface="Novozymes" pitchFamily="34" charset="0"/>
                  <a:ea typeface="MingLiU_HKSCS-ExtB" panose="02020500000000000000" pitchFamily="18" charset="-120"/>
                  <a:cs typeface="Novozymes" charset="0"/>
                </a:rPr>
                <a:t> </a:t>
              </a:r>
              <a:endParaRPr lang="en-GB" dirty="0">
                <a:solidFill>
                  <a:srgbClr val="2D0028"/>
                </a:solidFill>
                <a:latin typeface="Novozymes" pitchFamily="34" charset="0"/>
                <a:ea typeface="MingLiU_HKSCS-ExtB" panose="02020500000000000000" pitchFamily="18" charset="-120"/>
                <a:cs typeface="Novozyme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419731" y="3593860"/>
            <a:ext cx="2437789" cy="2437787"/>
            <a:chOff x="8144438" y="2321438"/>
            <a:chExt cx="3259463" cy="3259461"/>
          </a:xfrm>
        </p:grpSpPr>
        <p:sp>
          <p:nvSpPr>
            <p:cNvPr id="63" name="Ellipse 18"/>
            <p:cNvSpPr/>
            <p:nvPr/>
          </p:nvSpPr>
          <p:spPr>
            <a:xfrm>
              <a:off x="8144438" y="2321438"/>
              <a:ext cx="3259463" cy="32594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04">
                <a:lnSpc>
                  <a:spcPct val="97000"/>
                </a:lnSpc>
              </a:pPr>
              <a:endParaRPr lang="da-DK" sz="1600" dirty="0" err="1">
                <a:solidFill>
                  <a:srgbClr val="2D0028"/>
                </a:solidFill>
              </a:endParaRPr>
            </a:p>
          </p:txBody>
        </p:sp>
        <p:sp>
          <p:nvSpPr>
            <p:cNvPr id="65" name="TextBox 4"/>
            <p:cNvSpPr txBox="1"/>
            <p:nvPr/>
          </p:nvSpPr>
          <p:spPr>
            <a:xfrm>
              <a:off x="8144438" y="3133946"/>
              <a:ext cx="3255081" cy="127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70" fontAlgn="base"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2D0028"/>
                  </a:solidFill>
                  <a:latin typeface="Novozymes" charset="0"/>
                  <a:ea typeface="Novozymes" charset="0"/>
                  <a:cs typeface="Novozymes" charset="0"/>
                </a:rPr>
                <a:t>拓展</a:t>
              </a:r>
              <a:r>
                <a:rPr lang="zh-CN" altLang="en-US" sz="2000" b="1" dirty="0" smtClean="0">
                  <a:solidFill>
                    <a:srgbClr val="2D0028"/>
                  </a:solidFill>
                  <a:latin typeface="Novozymes" charset="0"/>
                  <a:ea typeface="Novozymes" charset="0"/>
                  <a:cs typeface="Novozymes" charset="0"/>
                </a:rPr>
                <a:t>性</a:t>
              </a:r>
              <a:endParaRPr lang="en-US" sz="600" dirty="0">
                <a:solidFill>
                  <a:srgbClr val="2D0028"/>
                </a:solidFill>
                <a:latin typeface="Novozymes" charset="0"/>
                <a:ea typeface="Novozymes" charset="0"/>
                <a:cs typeface="Novozymes" charset="0"/>
              </a:endParaRPr>
            </a:p>
            <a:p>
              <a:pPr algn="ctr" defTabSz="912904">
                <a:buClr>
                  <a:srgbClr val="E46917"/>
                </a:buClr>
              </a:pPr>
              <a:r>
                <a:rPr lang="zh-CN" altLang="en-US" dirty="0" smtClean="0">
                  <a:solidFill>
                    <a:srgbClr val="2D0028"/>
                  </a:solidFill>
                  <a:latin typeface="Novozymes" charset="0"/>
                  <a:ea typeface="Novozymes" charset="0"/>
                  <a:cs typeface="Novozymes" charset="0"/>
                </a:rPr>
                <a:t>大规模的接受未来的新技术</a:t>
              </a:r>
              <a:endParaRPr lang="en-GB" dirty="0">
                <a:solidFill>
                  <a:srgbClr val="2D0028"/>
                </a:solidFill>
                <a:latin typeface="Novozymes" charset="0"/>
                <a:ea typeface="Novozymes" charset="0"/>
                <a:cs typeface="Novozy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4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EPSOURCEFORMATTING" val="KeepSourceFormatti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238</Words>
  <Application>Microsoft Macintosh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Calibri</vt:lpstr>
      <vt:lpstr>Calibri Light</vt:lpstr>
      <vt:lpstr>MingLiU_HKSCS-ExtB</vt:lpstr>
      <vt:lpstr>Novozymes</vt:lpstr>
      <vt:lpstr>Times New Roman</vt:lpstr>
      <vt:lpstr>等线</vt:lpstr>
      <vt:lpstr>等线 Light</vt:lpstr>
      <vt:lpstr>Arial</vt:lpstr>
      <vt:lpstr>Office Theme</vt:lpstr>
      <vt:lpstr>Novozymes’ R&amp;D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Novozymes’ R&amp;D</dc:title>
  <dc:creator>LIXN (Cindy, Lixin Niu)</dc:creator>
  <cp:lastModifiedBy>Sarah Jiang</cp:lastModifiedBy>
  <cp:revision>14</cp:revision>
  <dcterms:created xsi:type="dcterms:W3CDTF">2016-11-03T02:08:57Z</dcterms:created>
  <dcterms:modified xsi:type="dcterms:W3CDTF">2016-11-04T03:17:51Z</dcterms:modified>
</cp:coreProperties>
</file>