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8D7AC-E737-40B2-999B-4EDE6A2C67CC}" type="datetimeFigureOut">
              <a:rPr lang="en-US" smtClean="0"/>
              <a:t>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A10DB-9599-4CDB-9101-F6A0DAA3F40E}" type="slidenum">
              <a:rPr lang="en-US" smtClean="0"/>
              <a:t>‹#›</a:t>
            </a:fld>
            <a:endParaRPr lang="en-US"/>
          </a:p>
        </p:txBody>
      </p:sp>
    </p:spTree>
    <p:extLst>
      <p:ext uri="{BB962C8B-B14F-4D97-AF65-F5344CB8AC3E}">
        <p14:creationId xmlns:p14="http://schemas.microsoft.com/office/powerpoint/2010/main" val="1685006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0"/>
              </a:spcAft>
              <a:buFont typeface="Arial" panose="020B0604020202020204" pitchFamily="34" charset="0"/>
              <a:buChar char="•"/>
              <a:tabLst>
                <a:tab pos="457200" algn="l"/>
              </a:tabLst>
            </a:pPr>
            <a:r>
              <a:rPr lang="en-US" sz="1200" dirty="0">
                <a:effectLst/>
                <a:latin typeface="Arial"/>
                <a:ea typeface="Times New Roman"/>
                <a:cs typeface="Times New Roman"/>
              </a:rPr>
              <a:t>More than 1,300 </a:t>
            </a:r>
            <a:r>
              <a:rPr lang="en-US" sz="1200" dirty="0" err="1">
                <a:effectLst/>
                <a:latin typeface="Arial"/>
                <a:ea typeface="Times New Roman"/>
                <a:cs typeface="Times New Roman"/>
              </a:rPr>
              <a:t>Zymers</a:t>
            </a:r>
            <a:r>
              <a:rPr lang="en-US" sz="1200" dirty="0">
                <a:effectLst/>
                <a:latin typeface="Arial"/>
                <a:ea typeface="Times New Roman"/>
                <a:cs typeface="Times New Roman"/>
              </a:rPr>
              <a:t> work in our R&amp;D community in Denmark, the U.S., China, India, Japan and Brazil</a:t>
            </a:r>
          </a:p>
          <a:p>
            <a:pPr marL="171450" lvl="0" indent="-171450">
              <a:spcAft>
                <a:spcPts val="0"/>
              </a:spcAft>
              <a:buFont typeface="Arial" panose="020B0604020202020204" pitchFamily="34" charset="0"/>
              <a:buChar char="•"/>
              <a:tabLst>
                <a:tab pos="457200" algn="l"/>
              </a:tabLst>
            </a:pPr>
            <a:r>
              <a:rPr lang="en-US" sz="1200" dirty="0">
                <a:effectLst/>
                <a:latin typeface="Arial"/>
                <a:ea typeface="Times New Roman"/>
              </a:rPr>
              <a:t>We focus on our strong technology platform combined with dedicated application teams. </a:t>
            </a:r>
            <a:endParaRPr lang="en-US" sz="2000" dirty="0"/>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US" smtClean="0"/>
              <a:pPr/>
              <a:t>1</a:t>
            </a:fld>
            <a:endParaRPr lang="en-US" dirty="0"/>
          </a:p>
        </p:txBody>
      </p:sp>
    </p:spTree>
    <p:extLst>
      <p:ext uri="{BB962C8B-B14F-4D97-AF65-F5344CB8AC3E}">
        <p14:creationId xmlns:p14="http://schemas.microsoft.com/office/powerpoint/2010/main" val="145572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Operating in a highly competitive field, where margins are tight and every improvement counts, you need to constantly optimize your processes to enable your plant to grow at the lowest possible cost and get ahead of your competition.</a:t>
            </a:r>
          </a:p>
          <a:p>
            <a:endParaRPr lang="en-US" sz="1200" dirty="0">
              <a:solidFill>
                <a:schemeClr val="bg1"/>
              </a:solidFill>
            </a:endParaRPr>
          </a:p>
          <a:p>
            <a:r>
              <a:rPr lang="en-US" sz="1200" dirty="0">
                <a:solidFill>
                  <a:schemeClr val="bg1"/>
                </a:solidFill>
              </a:rPr>
              <a:t>You know every step of your production, and </a:t>
            </a:r>
            <a:r>
              <a:rPr lang="en-US" sz="1200" dirty="0" err="1">
                <a:solidFill>
                  <a:schemeClr val="bg1"/>
                </a:solidFill>
              </a:rPr>
              <a:t>Novozymes</a:t>
            </a:r>
            <a:r>
              <a:rPr lang="en-US" sz="1200" dirty="0">
                <a:solidFill>
                  <a:schemeClr val="bg1"/>
                </a:solidFill>
              </a:rPr>
              <a:t> is with you every step of the way. With the most innovative product portfolio and the deepest expertise in the industry, we help you transform the quality and sustainably of your business.</a:t>
            </a:r>
          </a:p>
          <a:p>
            <a:endParaRPr lang="en-US" sz="1200" dirty="0">
              <a:solidFill>
                <a:schemeClr val="bg1"/>
              </a:solidFill>
            </a:endParaRPr>
          </a:p>
          <a:p>
            <a:r>
              <a:rPr lang="en-US" sz="1200" dirty="0">
                <a:solidFill>
                  <a:schemeClr val="bg1"/>
                </a:solidFill>
              </a:rPr>
              <a:t>Together we draw a better line to your most competitive </a:t>
            </a:r>
            <a:r>
              <a:rPr lang="en-US" sz="1200" dirty="0" err="1">
                <a:solidFill>
                  <a:schemeClr val="bg1"/>
                </a:solidFill>
              </a:rPr>
              <a:t>biorefinery</a:t>
            </a:r>
            <a:r>
              <a:rPr lang="en-US" sz="1200" dirty="0">
                <a:solidFill>
                  <a:schemeClr val="bg1"/>
                </a:solidFill>
              </a:rPr>
              <a:t>. </a:t>
            </a:r>
            <a:endParaRPr lang="en-GB" sz="1200" dirty="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US" smtClean="0"/>
              <a:pPr/>
              <a:t>2</a:t>
            </a:fld>
            <a:endParaRPr lang="en-US" dirty="0"/>
          </a:p>
        </p:txBody>
      </p:sp>
    </p:spTree>
    <p:extLst>
      <p:ext uri="{BB962C8B-B14F-4D97-AF65-F5344CB8AC3E}">
        <p14:creationId xmlns:p14="http://schemas.microsoft.com/office/powerpoint/2010/main" val="4071824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BC1F0C0-60C3-43EE-9295-2D84354B645C}"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423427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BC1F0C0-60C3-43EE-9295-2D84354B645C}"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1033653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BC1F0C0-60C3-43EE-9295-2D84354B645C}"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1115861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mage and text I">
    <p:spTree>
      <p:nvGrpSpPr>
        <p:cNvPr id="1" name=""/>
        <p:cNvGrpSpPr/>
        <p:nvPr/>
      </p:nvGrpSpPr>
      <p:grpSpPr>
        <a:xfrm>
          <a:off x="0" y="0"/>
          <a:ext cx="0" cy="0"/>
          <a:chOff x="0" y="0"/>
          <a:chExt cx="0" cy="0"/>
        </a:xfrm>
      </p:grpSpPr>
      <p:sp>
        <p:nvSpPr>
          <p:cNvPr id="2" name="Title 1"/>
          <p:cNvSpPr>
            <a:spLocks noGrp="1"/>
          </p:cNvSpPr>
          <p:nvPr>
            <p:ph type="title"/>
          </p:nvPr>
        </p:nvSpPr>
        <p:spPr>
          <a:xfrm>
            <a:off x="8153400" y="604838"/>
            <a:ext cx="3554896" cy="863235"/>
          </a:xfrm>
        </p:spPr>
        <p:txBody>
          <a:bodyPr/>
          <a:lstStyle/>
          <a:p>
            <a:r>
              <a:rPr lang="en-US"/>
              <a:t>Click to edit Master title style</a:t>
            </a:r>
            <a:endParaRPr lang="en-US" dirty="0"/>
          </a:p>
        </p:txBody>
      </p:sp>
      <p:sp>
        <p:nvSpPr>
          <p:cNvPr id="9" name="Text Placeholder 2"/>
          <p:cNvSpPr>
            <a:spLocks noGrp="1"/>
          </p:cNvSpPr>
          <p:nvPr>
            <p:ph type="body" sz="quarter" idx="14"/>
          </p:nvPr>
        </p:nvSpPr>
        <p:spPr>
          <a:xfrm>
            <a:off x="8153401" y="1739899"/>
            <a:ext cx="3546000" cy="42513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3"/>
          <p:cNvSpPr>
            <a:spLocks noGrp="1"/>
          </p:cNvSpPr>
          <p:nvPr>
            <p:ph type="pic" sz="quarter" idx="13"/>
          </p:nvPr>
        </p:nvSpPr>
        <p:spPr>
          <a:xfrm>
            <a:off x="-1" y="0"/>
            <a:ext cx="7869239" cy="6857999"/>
          </a:xfrm>
          <a:solidFill>
            <a:srgbClr val="DBDDDB"/>
          </a:solidFill>
        </p:spPr>
        <p:txBody>
          <a:bodyPr tIns="720000" anchor="ctr" anchorCtr="0"/>
          <a:lstStyle>
            <a:lvl1pPr algn="ctr">
              <a:defRPr/>
            </a:lvl1pPr>
          </a:lstStyle>
          <a:p>
            <a:r>
              <a:rPr lang="en-US"/>
              <a:t>Click icon to add picture</a:t>
            </a:r>
            <a:endParaRPr lang="en-GB"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D37B1E-C366-494F-A587-962AD9AABC83}" type="slidenum">
              <a:rPr lang="en-US" smtClean="0"/>
              <a:pPr/>
              <a:t>‹#›</a:t>
            </a:fld>
            <a:endParaRPr lang="en-US" dirty="0"/>
          </a:p>
        </p:txBody>
      </p:sp>
    </p:spTree>
    <p:extLst>
      <p:ext uri="{BB962C8B-B14F-4D97-AF65-F5344CB8AC3E}">
        <p14:creationId xmlns:p14="http://schemas.microsoft.com/office/powerpoint/2010/main" val="5622242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8BC1F0C0-60C3-43EE-9295-2D84354B645C}"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348662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C1F0C0-60C3-43EE-9295-2D84354B645C}" type="datetimeFigureOut">
              <a:rPr lang="en-US" smtClean="0"/>
              <a:t>11/3/2016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385565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8BC1F0C0-60C3-43EE-9295-2D84354B645C}"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226733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8BC1F0C0-60C3-43EE-9295-2D84354B645C}" type="datetimeFigureOut">
              <a:rPr lang="en-US" smtClean="0"/>
              <a:t>11/3/2016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67988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BC1F0C0-60C3-43EE-9295-2D84354B645C}" type="datetimeFigureOut">
              <a:rPr lang="en-US" smtClean="0"/>
              <a:t>11/3/2016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37743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1F0C0-60C3-43EE-9295-2D84354B645C}" type="datetimeFigureOut">
              <a:rPr lang="en-US" smtClean="0"/>
              <a:t>11/3/2016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252556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1F0C0-60C3-43EE-9295-2D84354B645C}"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329411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C1F0C0-60C3-43EE-9295-2D84354B645C}" type="datetimeFigureOut">
              <a:rPr lang="en-US" smtClean="0"/>
              <a:t>11/3/2016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A03C1-26A3-48A5-AE34-9D26201BDDFE}" type="slidenum">
              <a:rPr lang="en-US" smtClean="0"/>
              <a:t>‹#›</a:t>
            </a:fld>
            <a:endParaRPr lang="en-US"/>
          </a:p>
        </p:txBody>
      </p:sp>
    </p:spTree>
    <p:extLst>
      <p:ext uri="{BB962C8B-B14F-4D97-AF65-F5344CB8AC3E}">
        <p14:creationId xmlns:p14="http://schemas.microsoft.com/office/powerpoint/2010/main" val="2490332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1F0C0-60C3-43EE-9295-2D84354B645C}" type="datetimeFigureOut">
              <a:rPr lang="en-US" smtClean="0"/>
              <a:t>11/3/2016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A03C1-26A3-48A5-AE34-9D26201BDDFE}" type="slidenum">
              <a:rPr lang="en-US" smtClean="0"/>
              <a:t>‹#›</a:t>
            </a:fld>
            <a:endParaRPr lang="en-US"/>
          </a:p>
        </p:txBody>
      </p:sp>
    </p:spTree>
    <p:extLst>
      <p:ext uri="{BB962C8B-B14F-4D97-AF65-F5344CB8AC3E}">
        <p14:creationId xmlns:p14="http://schemas.microsoft.com/office/powerpoint/2010/main" val="1161036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65712" y="182746"/>
            <a:ext cx="3568126" cy="322080"/>
          </a:xfrm>
        </p:spPr>
        <p:txBody>
          <a:bodyPr/>
          <a:lstStyle/>
          <a:p>
            <a:r>
              <a:rPr lang="en-US" sz="1600" noProof="1">
                <a:solidFill>
                  <a:schemeClr val="bg1"/>
                </a:solidFill>
              </a:rPr>
              <a:t>Novozymes’ </a:t>
            </a:r>
            <a:r>
              <a:rPr lang="en-US" sz="1600" dirty="0">
                <a:solidFill>
                  <a:schemeClr val="bg1"/>
                </a:solidFill>
              </a:rPr>
              <a:t>R&amp;D</a:t>
            </a:r>
            <a:endParaRPr lang="en-US" sz="900" noProof="1">
              <a:solidFill>
                <a:schemeClr val="bg1"/>
              </a:solidFill>
            </a:endParaRPr>
          </a:p>
        </p:txBody>
      </p:sp>
      <p:pic>
        <p:nvPicPr>
          <p:cNvPr id="8" name="Picture Placeholder 8"/>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0" y="0"/>
            <a:ext cx="12285317" cy="8016457"/>
          </a:xfrm>
          <a:prstGeom prst="rect">
            <a:avLst/>
          </a:prstGeom>
          <a:solidFill>
            <a:srgbClr val="DBDDDB"/>
          </a:solidFill>
        </p:spPr>
      </p:pic>
      <p:sp>
        <p:nvSpPr>
          <p:cNvPr id="2" name="Picture Placeholder 1" hidden="1"/>
          <p:cNvSpPr>
            <a:spLocks noGrp="1"/>
          </p:cNvSpPr>
          <p:nvPr>
            <p:ph type="pic" sz="quarter" idx="13"/>
          </p:nvPr>
        </p:nvSpPr>
        <p:spPr/>
      </p:sp>
      <p:sp>
        <p:nvSpPr>
          <p:cNvPr id="3" name="TextBox 2"/>
          <p:cNvSpPr txBox="1"/>
          <p:nvPr/>
        </p:nvSpPr>
        <p:spPr>
          <a:xfrm>
            <a:off x="486292" y="1119752"/>
            <a:ext cx="4103688" cy="597087"/>
          </a:xfrm>
          <a:prstGeom prst="rect">
            <a:avLst/>
          </a:prstGeom>
          <a:noFill/>
        </p:spPr>
        <p:txBody>
          <a:bodyPr wrap="none" lIns="0" tIns="0" rIns="0" bIns="0" rtlCol="0">
            <a:spAutoFit/>
          </a:bodyPr>
          <a:lstStyle/>
          <a:p>
            <a:pPr>
              <a:lnSpc>
                <a:spcPct val="97000"/>
              </a:lnSpc>
            </a:pPr>
            <a:r>
              <a:rPr lang="zh-CN" altLang="en-US" sz="4000" b="1" dirty="0"/>
              <a:t>引领世界生物创新</a:t>
            </a:r>
            <a:endParaRPr lang="en-US" sz="4000" b="1" dirty="0" err="1"/>
          </a:p>
        </p:txBody>
      </p:sp>
      <p:sp>
        <p:nvSpPr>
          <p:cNvPr id="6" name="Text Placeholder 5"/>
          <p:cNvSpPr>
            <a:spLocks noGrp="1"/>
          </p:cNvSpPr>
          <p:nvPr>
            <p:ph type="body" sz="quarter" idx="14"/>
          </p:nvPr>
        </p:nvSpPr>
        <p:spPr>
          <a:xfrm>
            <a:off x="465711" y="2331765"/>
            <a:ext cx="8248537" cy="2460141"/>
          </a:xfrm>
        </p:spPr>
        <p:txBody>
          <a:bodyPr/>
          <a:lstStyle/>
          <a:p>
            <a:r>
              <a:rPr lang="en-US" sz="2000" dirty="0" err="1"/>
              <a:t>Novozymes</a:t>
            </a:r>
            <a:r>
              <a:rPr lang="en-US" sz="2000" dirty="0"/>
              <a:t> innovates closely with customers and partners to create superior results. </a:t>
            </a:r>
          </a:p>
          <a:p>
            <a:r>
              <a:rPr lang="en-US" sz="2000" dirty="0" err="1"/>
              <a:t>Novozymes</a:t>
            </a:r>
            <a:r>
              <a:rPr lang="en-US" sz="2000" dirty="0"/>
              <a:t> stays on the cutting edge of innovation.</a:t>
            </a:r>
          </a:p>
          <a:p>
            <a:pPr>
              <a:buNone/>
            </a:pPr>
            <a:r>
              <a:rPr lang="en-US" sz="2000" dirty="0"/>
              <a:t>Our worldwide R&amp;D community allows us to develop solutions that meet both global and local needs. </a:t>
            </a:r>
          </a:p>
          <a:p>
            <a:pPr>
              <a:buNone/>
            </a:pPr>
            <a:r>
              <a:rPr lang="en-US" sz="2000" dirty="0"/>
              <a:t>creates impact for customers, paves the way for a brighter future</a:t>
            </a:r>
          </a:p>
          <a:p>
            <a:pPr>
              <a:buNone/>
            </a:pPr>
            <a:endParaRPr lang="en-US" sz="2000" dirty="0"/>
          </a:p>
          <a:p>
            <a:endParaRPr lang="en-US" sz="2000" dirty="0"/>
          </a:p>
        </p:txBody>
      </p:sp>
    </p:spTree>
    <p:custDataLst>
      <p:tags r:id="rId1"/>
    </p:custDataLst>
    <p:extLst>
      <p:ext uri="{BB962C8B-B14F-4D97-AF65-F5344CB8AC3E}">
        <p14:creationId xmlns:p14="http://schemas.microsoft.com/office/powerpoint/2010/main" val="273726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Placeholder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grpSp>
        <p:nvGrpSpPr>
          <p:cNvPr id="84" name="Group 83"/>
          <p:cNvGrpSpPr/>
          <p:nvPr/>
        </p:nvGrpSpPr>
        <p:grpSpPr>
          <a:xfrm>
            <a:off x="3517316" y="1673730"/>
            <a:ext cx="4902415" cy="1482648"/>
            <a:chOff x="1992479" y="1156436"/>
            <a:chExt cx="8333752" cy="2879433"/>
          </a:xfrm>
        </p:grpSpPr>
        <p:sp>
          <p:nvSpPr>
            <p:cNvPr id="8" name="Rectangle 5"/>
            <p:cNvSpPr>
              <a:spLocks noChangeArrowheads="1"/>
            </p:cNvSpPr>
            <p:nvPr/>
          </p:nvSpPr>
          <p:spPr bwMode="auto">
            <a:xfrm>
              <a:off x="4431771" y="2639084"/>
              <a:ext cx="78395" cy="54176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4251184" y="2354904"/>
              <a:ext cx="76995" cy="82594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2767290" y="2233113"/>
              <a:ext cx="163789" cy="1241710"/>
            </a:xfrm>
            <a:prstGeom prst="rect">
              <a:avLst/>
            </a:prstGeom>
            <a:noFill/>
            <a:ln w="1270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2767290" y="2233113"/>
              <a:ext cx="163789" cy="1241710"/>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6794801" y="3663810"/>
              <a:ext cx="1940261" cy="198785"/>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8985643" y="3180844"/>
              <a:ext cx="750346" cy="681751"/>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9735989" y="1803344"/>
              <a:ext cx="146990" cy="2059251"/>
            </a:xfrm>
            <a:prstGeom prst="rect">
              <a:avLst/>
            </a:prstGeom>
            <a:noFill/>
            <a:ln w="1270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9735989" y="1803344"/>
              <a:ext cx="146990" cy="2059251"/>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1992479" y="2424585"/>
              <a:ext cx="7752642" cy="1611284"/>
            </a:xfrm>
            <a:custGeom>
              <a:avLst/>
              <a:gdLst>
                <a:gd name="T0" fmla="*/ 5538 w 5538"/>
                <a:gd name="T1" fmla="*/ 0 h 1151"/>
                <a:gd name="T2" fmla="*/ 5211 w 5538"/>
                <a:gd name="T3" fmla="*/ 0 h 1151"/>
                <a:gd name="T4" fmla="*/ 5211 w 5538"/>
                <a:gd name="T5" fmla="*/ 523 h 1151"/>
                <a:gd name="T6" fmla="*/ 4565 w 5538"/>
                <a:gd name="T7" fmla="*/ 523 h 1151"/>
                <a:gd name="T8" fmla="*/ 4565 w 5538"/>
                <a:gd name="T9" fmla="*/ 867 h 1151"/>
                <a:gd name="T10" fmla="*/ 4380 w 5538"/>
                <a:gd name="T11" fmla="*/ 867 h 1151"/>
                <a:gd name="T12" fmla="*/ 4380 w 5538"/>
                <a:gd name="T13" fmla="*/ 246 h 1151"/>
                <a:gd name="T14" fmla="*/ 3148 w 5538"/>
                <a:gd name="T15" fmla="*/ 246 h 1151"/>
                <a:gd name="T16" fmla="*/ 3148 w 5538"/>
                <a:gd name="T17" fmla="*/ 375 h 1151"/>
                <a:gd name="T18" fmla="*/ 3135 w 5538"/>
                <a:gd name="T19" fmla="*/ 375 h 1151"/>
                <a:gd name="T20" fmla="*/ 2840 w 5538"/>
                <a:gd name="T21" fmla="*/ 492 h 1151"/>
                <a:gd name="T22" fmla="*/ 2840 w 5538"/>
                <a:gd name="T23" fmla="*/ 541 h 1151"/>
                <a:gd name="T24" fmla="*/ 2489 w 5538"/>
                <a:gd name="T25" fmla="*/ 541 h 1151"/>
                <a:gd name="T26" fmla="*/ 2489 w 5538"/>
                <a:gd name="T27" fmla="*/ 492 h 1151"/>
                <a:gd name="T28" fmla="*/ 2180 w 5538"/>
                <a:gd name="T29" fmla="*/ 375 h 1151"/>
                <a:gd name="T30" fmla="*/ 1885 w 5538"/>
                <a:gd name="T31" fmla="*/ 492 h 1151"/>
                <a:gd name="T32" fmla="*/ 1885 w 5538"/>
                <a:gd name="T33" fmla="*/ 541 h 1151"/>
                <a:gd name="T34" fmla="*/ 1620 w 5538"/>
                <a:gd name="T35" fmla="*/ 541 h 1151"/>
                <a:gd name="T36" fmla="*/ 1534 w 5538"/>
                <a:gd name="T37" fmla="*/ 541 h 1151"/>
                <a:gd name="T38" fmla="*/ 1534 w 5538"/>
                <a:gd name="T39" fmla="*/ 492 h 1151"/>
                <a:gd name="T40" fmla="*/ 1226 w 5538"/>
                <a:gd name="T41" fmla="*/ 375 h 1151"/>
                <a:gd name="T42" fmla="*/ 930 w 5538"/>
                <a:gd name="T43" fmla="*/ 492 h 1151"/>
                <a:gd name="T44" fmla="*/ 930 w 5538"/>
                <a:gd name="T45" fmla="*/ 492 h 1151"/>
                <a:gd name="T46" fmla="*/ 930 w 5538"/>
                <a:gd name="T47" fmla="*/ 751 h 1151"/>
                <a:gd name="T48" fmla="*/ 123 w 5538"/>
                <a:gd name="T49" fmla="*/ 751 h 1151"/>
                <a:gd name="T50" fmla="*/ 123 w 5538"/>
                <a:gd name="T51" fmla="*/ 831 h 1151"/>
                <a:gd name="T52" fmla="*/ 0 w 5538"/>
                <a:gd name="T53" fmla="*/ 831 h 1151"/>
                <a:gd name="T54" fmla="*/ 0 w 5538"/>
                <a:gd name="T55" fmla="*/ 1095 h 1151"/>
                <a:gd name="T56" fmla="*/ 930 w 5538"/>
                <a:gd name="T57" fmla="*/ 1095 h 1151"/>
                <a:gd name="T58" fmla="*/ 930 w 5538"/>
                <a:gd name="T59" fmla="*/ 1151 h 1151"/>
                <a:gd name="T60" fmla="*/ 1527 w 5538"/>
                <a:gd name="T61" fmla="*/ 1151 h 1151"/>
                <a:gd name="T62" fmla="*/ 1534 w 5538"/>
                <a:gd name="T63" fmla="*/ 1095 h 1151"/>
                <a:gd name="T64" fmla="*/ 1885 w 5538"/>
                <a:gd name="T65" fmla="*/ 1095 h 1151"/>
                <a:gd name="T66" fmla="*/ 1885 w 5538"/>
                <a:gd name="T67" fmla="*/ 1151 h 1151"/>
                <a:gd name="T68" fmla="*/ 2489 w 5538"/>
                <a:gd name="T69" fmla="*/ 1151 h 1151"/>
                <a:gd name="T70" fmla="*/ 2489 w 5538"/>
                <a:gd name="T71" fmla="*/ 1095 h 1151"/>
                <a:gd name="T72" fmla="*/ 2840 w 5538"/>
                <a:gd name="T73" fmla="*/ 1095 h 1151"/>
                <a:gd name="T74" fmla="*/ 2840 w 5538"/>
                <a:gd name="T75" fmla="*/ 1151 h 1151"/>
                <a:gd name="T76" fmla="*/ 3437 w 5538"/>
                <a:gd name="T77" fmla="*/ 1151 h 1151"/>
                <a:gd name="T78" fmla="*/ 3437 w 5538"/>
                <a:gd name="T79" fmla="*/ 1095 h 1151"/>
                <a:gd name="T80" fmla="*/ 3437 w 5538"/>
                <a:gd name="T81" fmla="*/ 1028 h 1151"/>
                <a:gd name="T82" fmla="*/ 4380 w 5538"/>
                <a:gd name="T83" fmla="*/ 1028 h 1151"/>
                <a:gd name="T84" fmla="*/ 4565 w 5538"/>
                <a:gd name="T85" fmla="*/ 1028 h 1151"/>
                <a:gd name="T86" fmla="*/ 4823 w 5538"/>
                <a:gd name="T87" fmla="*/ 1028 h 1151"/>
                <a:gd name="T88" fmla="*/ 5211 w 5538"/>
                <a:gd name="T89" fmla="*/ 1028 h 1151"/>
                <a:gd name="T90" fmla="*/ 5538 w 5538"/>
                <a:gd name="T91" fmla="*/ 1028 h 1151"/>
                <a:gd name="T92" fmla="*/ 5538 w 5538"/>
                <a:gd name="T93"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38" h="1151">
                  <a:moveTo>
                    <a:pt x="5538" y="0"/>
                  </a:moveTo>
                  <a:lnTo>
                    <a:pt x="5211" y="0"/>
                  </a:lnTo>
                  <a:lnTo>
                    <a:pt x="5211" y="523"/>
                  </a:lnTo>
                  <a:lnTo>
                    <a:pt x="4565" y="523"/>
                  </a:lnTo>
                  <a:lnTo>
                    <a:pt x="4565" y="867"/>
                  </a:lnTo>
                  <a:lnTo>
                    <a:pt x="4380" y="867"/>
                  </a:lnTo>
                  <a:lnTo>
                    <a:pt x="4380" y="246"/>
                  </a:lnTo>
                  <a:lnTo>
                    <a:pt x="3148" y="246"/>
                  </a:lnTo>
                  <a:lnTo>
                    <a:pt x="3148" y="375"/>
                  </a:lnTo>
                  <a:lnTo>
                    <a:pt x="3135" y="375"/>
                  </a:lnTo>
                  <a:lnTo>
                    <a:pt x="2840" y="492"/>
                  </a:lnTo>
                  <a:lnTo>
                    <a:pt x="2840" y="541"/>
                  </a:lnTo>
                  <a:lnTo>
                    <a:pt x="2489" y="541"/>
                  </a:lnTo>
                  <a:lnTo>
                    <a:pt x="2489" y="492"/>
                  </a:lnTo>
                  <a:lnTo>
                    <a:pt x="2180" y="375"/>
                  </a:lnTo>
                  <a:lnTo>
                    <a:pt x="1885" y="492"/>
                  </a:lnTo>
                  <a:lnTo>
                    <a:pt x="1885" y="541"/>
                  </a:lnTo>
                  <a:lnTo>
                    <a:pt x="1620" y="541"/>
                  </a:lnTo>
                  <a:lnTo>
                    <a:pt x="1534" y="541"/>
                  </a:lnTo>
                  <a:lnTo>
                    <a:pt x="1534" y="492"/>
                  </a:lnTo>
                  <a:lnTo>
                    <a:pt x="1226" y="375"/>
                  </a:lnTo>
                  <a:lnTo>
                    <a:pt x="930" y="492"/>
                  </a:lnTo>
                  <a:lnTo>
                    <a:pt x="930" y="492"/>
                  </a:lnTo>
                  <a:lnTo>
                    <a:pt x="930" y="751"/>
                  </a:lnTo>
                  <a:lnTo>
                    <a:pt x="123" y="751"/>
                  </a:lnTo>
                  <a:lnTo>
                    <a:pt x="123" y="831"/>
                  </a:lnTo>
                  <a:lnTo>
                    <a:pt x="0" y="831"/>
                  </a:lnTo>
                  <a:lnTo>
                    <a:pt x="0" y="1095"/>
                  </a:lnTo>
                  <a:lnTo>
                    <a:pt x="930" y="1095"/>
                  </a:lnTo>
                  <a:lnTo>
                    <a:pt x="930" y="1151"/>
                  </a:lnTo>
                  <a:lnTo>
                    <a:pt x="1527" y="1151"/>
                  </a:lnTo>
                  <a:lnTo>
                    <a:pt x="1534" y="1095"/>
                  </a:lnTo>
                  <a:lnTo>
                    <a:pt x="1885" y="1095"/>
                  </a:lnTo>
                  <a:lnTo>
                    <a:pt x="1885" y="1151"/>
                  </a:lnTo>
                  <a:lnTo>
                    <a:pt x="2489" y="1151"/>
                  </a:lnTo>
                  <a:lnTo>
                    <a:pt x="2489" y="1095"/>
                  </a:lnTo>
                  <a:lnTo>
                    <a:pt x="2840" y="1095"/>
                  </a:lnTo>
                  <a:lnTo>
                    <a:pt x="2840" y="1151"/>
                  </a:lnTo>
                  <a:lnTo>
                    <a:pt x="3437" y="1151"/>
                  </a:lnTo>
                  <a:lnTo>
                    <a:pt x="3437" y="1095"/>
                  </a:lnTo>
                  <a:lnTo>
                    <a:pt x="3437" y="1028"/>
                  </a:lnTo>
                  <a:lnTo>
                    <a:pt x="4380" y="1028"/>
                  </a:lnTo>
                  <a:lnTo>
                    <a:pt x="4565" y="1028"/>
                  </a:lnTo>
                  <a:lnTo>
                    <a:pt x="4823" y="1028"/>
                  </a:lnTo>
                  <a:lnTo>
                    <a:pt x="5211" y="1028"/>
                  </a:lnTo>
                  <a:lnTo>
                    <a:pt x="5538" y="1028"/>
                  </a:lnTo>
                  <a:lnTo>
                    <a:pt x="5538" y="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p:cNvSpPr>
              <a:spLocks noChangeArrowheads="1"/>
            </p:cNvSpPr>
            <p:nvPr/>
          </p:nvSpPr>
          <p:spPr bwMode="auto">
            <a:xfrm>
              <a:off x="7735533" y="3095451"/>
              <a:ext cx="172188" cy="568359"/>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p:nvSpPr>
          <p:spPr bwMode="auto">
            <a:xfrm>
              <a:off x="7424755" y="3095451"/>
              <a:ext cx="172188" cy="568359"/>
            </a:xfrm>
            <a:custGeom>
              <a:avLst/>
              <a:gdLst>
                <a:gd name="T0" fmla="*/ 123 w 123"/>
                <a:gd name="T1" fmla="*/ 0 h 406"/>
                <a:gd name="T2" fmla="*/ 123 w 123"/>
                <a:gd name="T3" fmla="*/ 406 h 406"/>
                <a:gd name="T4" fmla="*/ 0 w 123"/>
                <a:gd name="T5" fmla="*/ 406 h 406"/>
                <a:gd name="T6" fmla="*/ 6 w 123"/>
                <a:gd name="T7" fmla="*/ 0 h 406"/>
                <a:gd name="T8" fmla="*/ 123 w 123"/>
                <a:gd name="T9" fmla="*/ 0 h 406"/>
              </a:gdLst>
              <a:ahLst/>
              <a:cxnLst>
                <a:cxn ang="0">
                  <a:pos x="T0" y="T1"/>
                </a:cxn>
                <a:cxn ang="0">
                  <a:pos x="T2" y="T3"/>
                </a:cxn>
                <a:cxn ang="0">
                  <a:pos x="T4" y="T5"/>
                </a:cxn>
                <a:cxn ang="0">
                  <a:pos x="T6" y="T7"/>
                </a:cxn>
                <a:cxn ang="0">
                  <a:pos x="T8" y="T9"/>
                </a:cxn>
              </a:cxnLst>
              <a:rect l="0" t="0" r="r" b="b"/>
              <a:pathLst>
                <a:path w="123" h="406">
                  <a:moveTo>
                    <a:pt x="123" y="0"/>
                  </a:moveTo>
                  <a:lnTo>
                    <a:pt x="123" y="406"/>
                  </a:lnTo>
                  <a:lnTo>
                    <a:pt x="0" y="406"/>
                  </a:lnTo>
                  <a:lnTo>
                    <a:pt x="6" y="0"/>
                  </a:lnTo>
                  <a:lnTo>
                    <a:pt x="123" y="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p:cNvSpPr>
            <p:nvPr/>
          </p:nvSpPr>
          <p:spPr bwMode="auto">
            <a:xfrm>
              <a:off x="7113977" y="3095451"/>
              <a:ext cx="172188" cy="568359"/>
            </a:xfrm>
            <a:custGeom>
              <a:avLst/>
              <a:gdLst>
                <a:gd name="T0" fmla="*/ 123 w 123"/>
                <a:gd name="T1" fmla="*/ 0 h 406"/>
                <a:gd name="T2" fmla="*/ 123 w 123"/>
                <a:gd name="T3" fmla="*/ 406 h 406"/>
                <a:gd name="T4" fmla="*/ 0 w 123"/>
                <a:gd name="T5" fmla="*/ 406 h 406"/>
                <a:gd name="T6" fmla="*/ 6 w 123"/>
                <a:gd name="T7" fmla="*/ 0 h 406"/>
                <a:gd name="T8" fmla="*/ 123 w 123"/>
                <a:gd name="T9" fmla="*/ 0 h 406"/>
              </a:gdLst>
              <a:ahLst/>
              <a:cxnLst>
                <a:cxn ang="0">
                  <a:pos x="T0" y="T1"/>
                </a:cxn>
                <a:cxn ang="0">
                  <a:pos x="T2" y="T3"/>
                </a:cxn>
                <a:cxn ang="0">
                  <a:pos x="T4" y="T5"/>
                </a:cxn>
                <a:cxn ang="0">
                  <a:pos x="T6" y="T7"/>
                </a:cxn>
                <a:cxn ang="0">
                  <a:pos x="T8" y="T9"/>
                </a:cxn>
              </a:cxnLst>
              <a:rect l="0" t="0" r="r" b="b"/>
              <a:pathLst>
                <a:path w="123" h="406">
                  <a:moveTo>
                    <a:pt x="123" y="0"/>
                  </a:moveTo>
                  <a:lnTo>
                    <a:pt x="123" y="406"/>
                  </a:lnTo>
                  <a:lnTo>
                    <a:pt x="0" y="406"/>
                  </a:lnTo>
                  <a:lnTo>
                    <a:pt x="6" y="0"/>
                  </a:lnTo>
                  <a:lnTo>
                    <a:pt x="123" y="0"/>
                  </a:ln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p:cNvSpPr>
              <a:spLocks noChangeArrowheads="1"/>
            </p:cNvSpPr>
            <p:nvPr/>
          </p:nvSpPr>
          <p:spPr bwMode="auto">
            <a:xfrm>
              <a:off x="6813000" y="3095451"/>
              <a:ext cx="163789" cy="568359"/>
            </a:xfrm>
            <a:prstGeom prst="rect">
              <a:avLst/>
            </a:pr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7"/>
            <p:cNvSpPr>
              <a:spLocks noChangeShapeType="1"/>
            </p:cNvSpPr>
            <p:nvPr/>
          </p:nvSpPr>
          <p:spPr bwMode="auto">
            <a:xfrm>
              <a:off x="3992202" y="3241041"/>
              <a:ext cx="0" cy="655152"/>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8"/>
            <p:cNvSpPr>
              <a:spLocks noChangeShapeType="1"/>
            </p:cNvSpPr>
            <p:nvPr/>
          </p:nvSpPr>
          <p:spPr bwMode="auto">
            <a:xfrm>
              <a:off x="5320707" y="3241041"/>
              <a:ext cx="0" cy="655152"/>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9"/>
            <p:cNvSpPr>
              <a:spLocks noChangeShapeType="1"/>
            </p:cNvSpPr>
            <p:nvPr/>
          </p:nvSpPr>
          <p:spPr bwMode="auto">
            <a:xfrm>
              <a:off x="6666010" y="3241041"/>
              <a:ext cx="0" cy="655152"/>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p:cNvSpPr>
              <a:spLocks/>
            </p:cNvSpPr>
            <p:nvPr/>
          </p:nvSpPr>
          <p:spPr bwMode="auto">
            <a:xfrm>
              <a:off x="9766272" y="1156436"/>
              <a:ext cx="559959" cy="508163"/>
            </a:xfrm>
            <a:custGeom>
              <a:avLst/>
              <a:gdLst>
                <a:gd name="T0" fmla="*/ 42 w 65"/>
                <a:gd name="T1" fmla="*/ 0 h 59"/>
                <a:gd name="T2" fmla="*/ 20 w 65"/>
                <a:gd name="T3" fmla="*/ 22 h 59"/>
                <a:gd name="T4" fmla="*/ 21 w 65"/>
                <a:gd name="T5" fmla="*/ 28 h 59"/>
                <a:gd name="T6" fmla="*/ 8 w 65"/>
                <a:gd name="T7" fmla="*/ 42 h 59"/>
                <a:gd name="T8" fmla="*/ 8 w 65"/>
                <a:gd name="T9" fmla="*/ 45 h 59"/>
                <a:gd name="T10" fmla="*/ 8 w 65"/>
                <a:gd name="T11" fmla="*/ 45 h 59"/>
                <a:gd name="T12" fmla="*/ 0 w 65"/>
                <a:gd name="T13" fmla="*/ 52 h 59"/>
                <a:gd name="T14" fmla="*/ 8 w 65"/>
                <a:gd name="T15" fmla="*/ 59 h 59"/>
                <a:gd name="T16" fmla="*/ 15 w 65"/>
                <a:gd name="T17" fmla="*/ 53 h 59"/>
                <a:gd name="T18" fmla="*/ 21 w 65"/>
                <a:gd name="T19" fmla="*/ 55 h 59"/>
                <a:gd name="T20" fmla="*/ 35 w 65"/>
                <a:gd name="T21" fmla="*/ 43 h 59"/>
                <a:gd name="T22" fmla="*/ 42 w 65"/>
                <a:gd name="T23" fmla="*/ 45 h 59"/>
                <a:gd name="T24" fmla="*/ 65 w 65"/>
                <a:gd name="T25" fmla="*/ 22 h 59"/>
                <a:gd name="T26" fmla="*/ 42 w 65"/>
                <a:gd name="T2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59">
                  <a:moveTo>
                    <a:pt x="42" y="0"/>
                  </a:moveTo>
                  <a:cubicBezTo>
                    <a:pt x="30" y="0"/>
                    <a:pt x="20" y="10"/>
                    <a:pt x="20" y="22"/>
                  </a:cubicBezTo>
                  <a:cubicBezTo>
                    <a:pt x="20" y="24"/>
                    <a:pt x="20" y="26"/>
                    <a:pt x="21" y="28"/>
                  </a:cubicBezTo>
                  <a:cubicBezTo>
                    <a:pt x="13" y="28"/>
                    <a:pt x="8" y="34"/>
                    <a:pt x="8" y="42"/>
                  </a:cubicBezTo>
                  <a:cubicBezTo>
                    <a:pt x="8" y="43"/>
                    <a:pt x="8" y="44"/>
                    <a:pt x="8" y="45"/>
                  </a:cubicBezTo>
                  <a:cubicBezTo>
                    <a:pt x="8" y="45"/>
                    <a:pt x="8" y="45"/>
                    <a:pt x="8" y="45"/>
                  </a:cubicBezTo>
                  <a:cubicBezTo>
                    <a:pt x="4" y="45"/>
                    <a:pt x="0" y="48"/>
                    <a:pt x="0" y="52"/>
                  </a:cubicBezTo>
                  <a:cubicBezTo>
                    <a:pt x="0" y="56"/>
                    <a:pt x="4" y="59"/>
                    <a:pt x="8" y="59"/>
                  </a:cubicBezTo>
                  <a:cubicBezTo>
                    <a:pt x="11" y="59"/>
                    <a:pt x="14" y="57"/>
                    <a:pt x="15" y="53"/>
                  </a:cubicBezTo>
                  <a:cubicBezTo>
                    <a:pt x="17" y="55"/>
                    <a:pt x="19" y="55"/>
                    <a:pt x="21" y="55"/>
                  </a:cubicBezTo>
                  <a:cubicBezTo>
                    <a:pt x="28" y="55"/>
                    <a:pt x="34" y="50"/>
                    <a:pt x="35" y="43"/>
                  </a:cubicBezTo>
                  <a:cubicBezTo>
                    <a:pt x="37" y="44"/>
                    <a:pt x="40" y="45"/>
                    <a:pt x="42" y="45"/>
                  </a:cubicBezTo>
                  <a:cubicBezTo>
                    <a:pt x="55" y="45"/>
                    <a:pt x="65" y="35"/>
                    <a:pt x="65" y="22"/>
                  </a:cubicBezTo>
                  <a:cubicBezTo>
                    <a:pt x="65" y="10"/>
                    <a:pt x="55" y="0"/>
                    <a:pt x="42" y="0"/>
                  </a:cubicBezTo>
                  <a:close/>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37"/>
            <p:cNvSpPr>
              <a:spLocks noChangeShapeType="1"/>
            </p:cNvSpPr>
            <p:nvPr/>
          </p:nvSpPr>
          <p:spPr bwMode="auto">
            <a:xfrm rot="16200000">
              <a:off x="3714916" y="2783477"/>
              <a:ext cx="0" cy="777624"/>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37"/>
            <p:cNvSpPr>
              <a:spLocks noChangeShapeType="1"/>
            </p:cNvSpPr>
            <p:nvPr/>
          </p:nvSpPr>
          <p:spPr bwMode="auto">
            <a:xfrm rot="16200000">
              <a:off x="5058725" y="2783476"/>
              <a:ext cx="0" cy="777624"/>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37"/>
            <p:cNvSpPr>
              <a:spLocks noChangeShapeType="1"/>
            </p:cNvSpPr>
            <p:nvPr/>
          </p:nvSpPr>
          <p:spPr bwMode="auto">
            <a:xfrm rot="16200000">
              <a:off x="6386771" y="2783477"/>
              <a:ext cx="0" cy="777624"/>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37"/>
            <p:cNvSpPr>
              <a:spLocks noChangeShapeType="1"/>
            </p:cNvSpPr>
            <p:nvPr/>
          </p:nvSpPr>
          <p:spPr bwMode="auto">
            <a:xfrm>
              <a:off x="4144602" y="3207443"/>
              <a:ext cx="0" cy="723786"/>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37"/>
            <p:cNvSpPr>
              <a:spLocks noChangeShapeType="1"/>
            </p:cNvSpPr>
            <p:nvPr/>
          </p:nvSpPr>
          <p:spPr bwMode="auto">
            <a:xfrm>
              <a:off x="4631386" y="3207443"/>
              <a:ext cx="0" cy="723786"/>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59" name="Line 37"/>
            <p:cNvSpPr>
              <a:spLocks noChangeShapeType="1"/>
            </p:cNvSpPr>
            <p:nvPr/>
          </p:nvSpPr>
          <p:spPr bwMode="auto">
            <a:xfrm>
              <a:off x="5477654" y="3207443"/>
              <a:ext cx="0" cy="723786"/>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60" name="Line 37"/>
            <p:cNvSpPr>
              <a:spLocks noChangeShapeType="1"/>
            </p:cNvSpPr>
            <p:nvPr/>
          </p:nvSpPr>
          <p:spPr bwMode="auto">
            <a:xfrm>
              <a:off x="5969816" y="3206724"/>
              <a:ext cx="0" cy="723786"/>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sp>
          <p:nvSpPr>
            <p:cNvPr id="61" name="Line 37"/>
            <p:cNvSpPr>
              <a:spLocks noChangeShapeType="1"/>
            </p:cNvSpPr>
            <p:nvPr/>
          </p:nvSpPr>
          <p:spPr bwMode="auto">
            <a:xfrm>
              <a:off x="3293852" y="3510963"/>
              <a:ext cx="0" cy="408791"/>
            </a:xfrm>
            <a:prstGeom prst="line">
              <a:avLst/>
            </a:prstGeom>
            <a:noFill/>
            <a:ln w="1270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b="1" dirty="0"/>
            </a:p>
          </p:txBody>
        </p:sp>
      </p:grpSp>
      <p:sp>
        <p:nvSpPr>
          <p:cNvPr id="83" name="Title 1"/>
          <p:cNvSpPr txBox="1">
            <a:spLocks/>
          </p:cNvSpPr>
          <p:nvPr/>
        </p:nvSpPr>
        <p:spPr>
          <a:xfrm>
            <a:off x="450992" y="547282"/>
            <a:ext cx="11500376" cy="863235"/>
          </a:xfrm>
          <a:prstGeom prst="rect">
            <a:avLst/>
          </a:prstGeom>
        </p:spPr>
        <p:txBody>
          <a:bodyPr/>
          <a:lstStyle>
            <a:lvl1pPr algn="l" defTabSz="914400" rtl="0" eaLnBrk="1" latinLnBrk="0" hangingPunct="1">
              <a:lnSpc>
                <a:spcPct val="89000"/>
              </a:lnSpc>
              <a:spcBef>
                <a:spcPct val="0"/>
              </a:spcBef>
              <a:buNone/>
              <a:defRPr sz="3000" b="1" kern="1200">
                <a:solidFill>
                  <a:schemeClr val="tx1"/>
                </a:solidFill>
                <a:latin typeface="+mj-lt"/>
                <a:ea typeface="+mj-ea"/>
                <a:cs typeface="+mj-cs"/>
              </a:defRPr>
            </a:lvl1pPr>
          </a:lstStyle>
          <a:p>
            <a:r>
              <a:rPr lang="en-US" sz="4000" dirty="0">
                <a:solidFill>
                  <a:srgbClr val="0F0F0F"/>
                </a:solidFill>
                <a:latin typeface="Novozymes" pitchFamily="34" charset="0"/>
              </a:rPr>
              <a:t>Draw a better line to the  world’s most competitive </a:t>
            </a:r>
            <a:r>
              <a:rPr lang="en-US" sz="4000" dirty="0" err="1">
                <a:solidFill>
                  <a:srgbClr val="0F0F0F"/>
                </a:solidFill>
                <a:latin typeface="Novozymes" pitchFamily="34" charset="0"/>
              </a:rPr>
              <a:t>biorefineries</a:t>
            </a:r>
            <a:endParaRPr lang="en-US" sz="4000" dirty="0">
              <a:solidFill>
                <a:srgbClr val="0F0F0F"/>
              </a:solidFill>
              <a:latin typeface="Novozymes" pitchFamily="34" charset="0"/>
            </a:endParaRPr>
          </a:p>
          <a:p>
            <a:endParaRPr lang="en-GB" dirty="0">
              <a:solidFill>
                <a:srgbClr val="0F0F0F"/>
              </a:solidFill>
              <a:latin typeface="Novozymes" pitchFamily="34" charset="0"/>
            </a:endParaRPr>
          </a:p>
        </p:txBody>
      </p:sp>
      <p:sp>
        <p:nvSpPr>
          <p:cNvPr id="67" name="Oval 66"/>
          <p:cNvSpPr>
            <a:spLocks noChangeAspect="1"/>
          </p:cNvSpPr>
          <p:nvPr/>
        </p:nvSpPr>
        <p:spPr>
          <a:xfrm>
            <a:off x="7079818" y="5948344"/>
            <a:ext cx="72000" cy="72000"/>
          </a:xfrm>
          <a:prstGeom prst="ellipse">
            <a:avLst/>
          </a:prstGeom>
          <a:blipFill>
            <a:blip r:embed="rId4"/>
            <a:stretch>
              <a:fillRect/>
            </a:stretch>
          </a:bli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7000"/>
              </a:lnSpc>
            </a:pPr>
            <a:endParaRPr lang="en-US" dirty="0" err="1">
              <a:solidFill>
                <a:schemeClr val="tx1"/>
              </a:solidFill>
            </a:endParaRPr>
          </a:p>
        </p:txBody>
      </p:sp>
      <p:grpSp>
        <p:nvGrpSpPr>
          <p:cNvPr id="47" name="Group 46"/>
          <p:cNvGrpSpPr/>
          <p:nvPr/>
        </p:nvGrpSpPr>
        <p:grpSpPr>
          <a:xfrm>
            <a:off x="1562790" y="3651836"/>
            <a:ext cx="2437789" cy="2437787"/>
            <a:chOff x="883496" y="2290442"/>
            <a:chExt cx="3259463" cy="3259461"/>
          </a:xfrm>
        </p:grpSpPr>
        <p:sp>
          <p:nvSpPr>
            <p:cNvPr id="48" name="Ellipse 10"/>
            <p:cNvSpPr/>
            <p:nvPr/>
          </p:nvSpPr>
          <p:spPr>
            <a:xfrm>
              <a:off x="883496" y="2290442"/>
              <a:ext cx="3259463" cy="3259461"/>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2904">
                <a:lnSpc>
                  <a:spcPct val="97000"/>
                </a:lnSpc>
              </a:pPr>
              <a:endParaRPr lang="da-DK" sz="1600" dirty="0" err="1">
                <a:solidFill>
                  <a:srgbClr val="2D0028"/>
                </a:solidFill>
              </a:endParaRPr>
            </a:p>
          </p:txBody>
        </p:sp>
        <p:sp>
          <p:nvSpPr>
            <p:cNvPr id="49" name="TextBox 4"/>
            <p:cNvSpPr txBox="1"/>
            <p:nvPr/>
          </p:nvSpPr>
          <p:spPr>
            <a:xfrm>
              <a:off x="1070152" y="3135179"/>
              <a:ext cx="2883023" cy="1629447"/>
            </a:xfrm>
            <a:prstGeom prst="rect">
              <a:avLst/>
            </a:prstGeom>
            <a:noFill/>
          </p:spPr>
          <p:txBody>
            <a:bodyPr wrap="square" rtlCol="0">
              <a:spAutoFit/>
            </a:bodyPr>
            <a:lstStyle/>
            <a:p>
              <a:pPr algn="ctr" defTabSz="1216770" fontAlgn="base">
                <a:spcAft>
                  <a:spcPct val="0"/>
                </a:spcAft>
              </a:pPr>
              <a:r>
                <a:rPr lang="en-GB" sz="2000" b="1" dirty="0">
                  <a:solidFill>
                    <a:srgbClr val="2D0028"/>
                  </a:solidFill>
                  <a:latin typeface="Novozymes" charset="0"/>
                  <a:ea typeface="Novozymes" charset="0"/>
                  <a:cs typeface="Novozymes" charset="0"/>
                </a:rPr>
                <a:t>Differentiate</a:t>
              </a:r>
              <a:endParaRPr lang="en-US" sz="2000" b="1" dirty="0">
                <a:solidFill>
                  <a:srgbClr val="2D0028"/>
                </a:solidFill>
                <a:latin typeface="Novozymes" charset="0"/>
                <a:ea typeface="Novozymes" charset="0"/>
                <a:cs typeface="Novozymes" charset="0"/>
              </a:endParaRPr>
            </a:p>
            <a:p>
              <a:pPr algn="ctr" defTabSz="1216770" fontAlgn="base">
                <a:spcAft>
                  <a:spcPct val="0"/>
                </a:spcAft>
              </a:pPr>
              <a:endParaRPr lang="en-US" sz="600" dirty="0">
                <a:solidFill>
                  <a:srgbClr val="2D0028"/>
                </a:solidFill>
                <a:latin typeface="Novozymes" charset="0"/>
                <a:ea typeface="Novozymes" charset="0"/>
                <a:cs typeface="Novozymes" charset="0"/>
              </a:endParaRPr>
            </a:p>
            <a:p>
              <a:pPr algn="ctr" defTabSz="1216770" fontAlgn="base">
                <a:spcAft>
                  <a:spcPct val="0"/>
                </a:spcAft>
              </a:pPr>
              <a:r>
                <a:rPr lang="en-US" dirty="0">
                  <a:solidFill>
                    <a:srgbClr val="2D0028"/>
                  </a:solidFill>
                  <a:latin typeface="Novozymes" charset="0"/>
                  <a:ea typeface="Novozymes" charset="0"/>
                  <a:cs typeface="Novozymes" charset="0"/>
                </a:rPr>
                <a:t>Stay ahead </a:t>
              </a:r>
            </a:p>
            <a:p>
              <a:pPr algn="ctr" defTabSz="1216770" fontAlgn="base">
                <a:spcAft>
                  <a:spcPct val="0"/>
                </a:spcAft>
              </a:pPr>
              <a:r>
                <a:rPr lang="en-US" dirty="0">
                  <a:solidFill>
                    <a:srgbClr val="2D0028"/>
                  </a:solidFill>
                  <a:latin typeface="Novozymes" charset="0"/>
                  <a:ea typeface="Novozymes" charset="0"/>
                  <a:cs typeface="Novozymes" charset="0"/>
                </a:rPr>
                <a:t>of changing </a:t>
              </a:r>
            </a:p>
            <a:p>
              <a:pPr algn="ctr" defTabSz="1216770" fontAlgn="base">
                <a:spcAft>
                  <a:spcPct val="0"/>
                </a:spcAft>
              </a:pPr>
              <a:r>
                <a:rPr lang="en-US" dirty="0">
                  <a:solidFill>
                    <a:srgbClr val="2D0028"/>
                  </a:solidFill>
                  <a:latin typeface="Novozymes" charset="0"/>
                  <a:ea typeface="Novozymes" charset="0"/>
                  <a:cs typeface="Novozymes" charset="0"/>
                </a:rPr>
                <a:t>demand</a:t>
              </a:r>
            </a:p>
          </p:txBody>
        </p:sp>
      </p:grpSp>
      <p:grpSp>
        <p:nvGrpSpPr>
          <p:cNvPr id="50" name="Group 49"/>
          <p:cNvGrpSpPr/>
          <p:nvPr/>
        </p:nvGrpSpPr>
        <p:grpSpPr>
          <a:xfrm>
            <a:off x="5085124" y="3599116"/>
            <a:ext cx="2437789" cy="2437787"/>
            <a:chOff x="4506218" y="2305940"/>
            <a:chExt cx="3259463" cy="3259461"/>
          </a:xfrm>
        </p:grpSpPr>
        <p:sp>
          <p:nvSpPr>
            <p:cNvPr id="51" name="Ellipse 14"/>
            <p:cNvSpPr/>
            <p:nvPr/>
          </p:nvSpPr>
          <p:spPr>
            <a:xfrm>
              <a:off x="4506218" y="2305940"/>
              <a:ext cx="3259463" cy="3259461"/>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2904">
                <a:lnSpc>
                  <a:spcPct val="97000"/>
                </a:lnSpc>
              </a:pPr>
              <a:endParaRPr lang="da-DK" sz="1600" dirty="0" err="1">
                <a:solidFill>
                  <a:srgbClr val="2D0028"/>
                </a:solidFill>
              </a:endParaRPr>
            </a:p>
          </p:txBody>
        </p:sp>
        <p:sp>
          <p:nvSpPr>
            <p:cNvPr id="58" name="TextBox 4"/>
            <p:cNvSpPr txBox="1"/>
            <p:nvPr/>
          </p:nvSpPr>
          <p:spPr>
            <a:xfrm>
              <a:off x="4662477" y="3118448"/>
              <a:ext cx="2883023" cy="1629447"/>
            </a:xfrm>
            <a:prstGeom prst="rect">
              <a:avLst/>
            </a:prstGeom>
            <a:noFill/>
          </p:spPr>
          <p:txBody>
            <a:bodyPr wrap="square" rtlCol="0">
              <a:spAutoFit/>
            </a:bodyPr>
            <a:lstStyle/>
            <a:p>
              <a:pPr algn="ctr" defTabSz="912904">
                <a:buClr>
                  <a:srgbClr val="E46917"/>
                </a:buClr>
              </a:pPr>
              <a:r>
                <a:rPr lang="en-GB" sz="2000" b="1" dirty="0">
                  <a:solidFill>
                    <a:srgbClr val="2D0028"/>
                  </a:solidFill>
                  <a:latin typeface="Novozymes" pitchFamily="34" charset="0"/>
                  <a:ea typeface="MingLiU_HKSCS-ExtB" panose="02020500000000000000" pitchFamily="18" charset="-120"/>
                </a:rPr>
                <a:t>Optimize</a:t>
              </a:r>
              <a:endParaRPr lang="en-GB" sz="2000" dirty="0">
                <a:solidFill>
                  <a:srgbClr val="2D0028"/>
                </a:solidFill>
                <a:latin typeface="Novozymes" pitchFamily="34" charset="0"/>
                <a:ea typeface="MingLiU_HKSCS-ExtB" panose="02020500000000000000" pitchFamily="18" charset="-120"/>
              </a:endParaRPr>
            </a:p>
            <a:p>
              <a:pPr algn="ctr" defTabSz="1216770" fontAlgn="base">
                <a:spcAft>
                  <a:spcPct val="0"/>
                </a:spcAft>
              </a:pPr>
              <a:endParaRPr lang="en-US" sz="600" dirty="0">
                <a:solidFill>
                  <a:srgbClr val="2D0028"/>
                </a:solidFill>
                <a:latin typeface="Novozymes" pitchFamily="34" charset="0"/>
                <a:ea typeface="MingLiU_HKSCS-ExtB" panose="02020500000000000000" pitchFamily="18" charset="-120"/>
                <a:cs typeface="Novozymes" charset="0"/>
              </a:endParaRPr>
            </a:p>
            <a:p>
              <a:pPr algn="ctr" defTabSz="912904">
                <a:buClr>
                  <a:srgbClr val="E46917"/>
                </a:buClr>
              </a:pPr>
              <a:r>
                <a:rPr lang="en-GB" dirty="0">
                  <a:solidFill>
                    <a:srgbClr val="2D0028"/>
                  </a:solidFill>
                  <a:latin typeface="Novozymes" pitchFamily="34" charset="0"/>
                  <a:ea typeface="MingLiU_HKSCS-ExtB" panose="02020500000000000000" pitchFamily="18" charset="-120"/>
                  <a:cs typeface="Novozymes" charset="0"/>
                </a:rPr>
                <a:t>Increase </a:t>
              </a:r>
            </a:p>
            <a:p>
              <a:pPr algn="ctr" defTabSz="912904">
                <a:buClr>
                  <a:srgbClr val="E46917"/>
                </a:buClr>
              </a:pPr>
              <a:r>
                <a:rPr lang="en-GB" dirty="0">
                  <a:solidFill>
                    <a:srgbClr val="2D0028"/>
                  </a:solidFill>
                  <a:latin typeface="Novozymes" pitchFamily="34" charset="0"/>
                  <a:ea typeface="MingLiU_HKSCS-ExtB" panose="02020500000000000000" pitchFamily="18" charset="-120"/>
                  <a:cs typeface="Novozymes" charset="0"/>
                </a:rPr>
                <a:t>efficiency and </a:t>
              </a:r>
            </a:p>
            <a:p>
              <a:pPr algn="ctr" defTabSz="912904">
                <a:buClr>
                  <a:srgbClr val="E46917"/>
                </a:buClr>
              </a:pPr>
              <a:r>
                <a:rPr lang="en-GB" dirty="0">
                  <a:solidFill>
                    <a:srgbClr val="2D0028"/>
                  </a:solidFill>
                  <a:latin typeface="Novozymes" pitchFamily="34" charset="0"/>
                  <a:ea typeface="MingLiU_HKSCS-ExtB" panose="02020500000000000000" pitchFamily="18" charset="-120"/>
                  <a:cs typeface="Novozymes" charset="0"/>
                </a:rPr>
                <a:t>flexibility</a:t>
              </a:r>
            </a:p>
          </p:txBody>
        </p:sp>
      </p:grpSp>
      <p:grpSp>
        <p:nvGrpSpPr>
          <p:cNvPr id="62" name="Group 61"/>
          <p:cNvGrpSpPr/>
          <p:nvPr/>
        </p:nvGrpSpPr>
        <p:grpSpPr>
          <a:xfrm>
            <a:off x="8419731" y="3593860"/>
            <a:ext cx="2437789" cy="2437787"/>
            <a:chOff x="8144438" y="2321438"/>
            <a:chExt cx="3259463" cy="3259461"/>
          </a:xfrm>
        </p:grpSpPr>
        <p:sp>
          <p:nvSpPr>
            <p:cNvPr id="63" name="Ellipse 18"/>
            <p:cNvSpPr/>
            <p:nvPr/>
          </p:nvSpPr>
          <p:spPr>
            <a:xfrm>
              <a:off x="8144438" y="2321438"/>
              <a:ext cx="3259463" cy="3259461"/>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2904">
                <a:lnSpc>
                  <a:spcPct val="97000"/>
                </a:lnSpc>
              </a:pPr>
              <a:endParaRPr lang="da-DK" sz="1600" dirty="0" err="1">
                <a:solidFill>
                  <a:srgbClr val="2D0028"/>
                </a:solidFill>
              </a:endParaRPr>
            </a:p>
          </p:txBody>
        </p:sp>
        <p:sp>
          <p:nvSpPr>
            <p:cNvPr id="65" name="TextBox 4"/>
            <p:cNvSpPr txBox="1"/>
            <p:nvPr/>
          </p:nvSpPr>
          <p:spPr>
            <a:xfrm>
              <a:off x="8144438" y="3133946"/>
              <a:ext cx="3255082" cy="1970495"/>
            </a:xfrm>
            <a:prstGeom prst="rect">
              <a:avLst/>
            </a:prstGeom>
            <a:noFill/>
          </p:spPr>
          <p:txBody>
            <a:bodyPr wrap="square" rtlCol="0">
              <a:spAutoFit/>
            </a:bodyPr>
            <a:lstStyle/>
            <a:p>
              <a:pPr algn="ctr" defTabSz="1216770" fontAlgn="base">
                <a:spcAft>
                  <a:spcPct val="0"/>
                </a:spcAft>
              </a:pPr>
              <a:r>
                <a:rPr lang="en-GB" sz="2000" b="1" dirty="0">
                  <a:solidFill>
                    <a:srgbClr val="2D0028"/>
                  </a:solidFill>
                  <a:latin typeface="Novozymes" charset="0"/>
                  <a:ea typeface="Novozymes" charset="0"/>
                  <a:cs typeface="Novozymes" charset="0"/>
                </a:rPr>
                <a:t>Expand</a:t>
              </a:r>
            </a:p>
            <a:p>
              <a:pPr algn="ctr" defTabSz="1216770" fontAlgn="base">
                <a:spcAft>
                  <a:spcPct val="0"/>
                </a:spcAft>
              </a:pPr>
              <a:endParaRPr lang="en-US" sz="600" dirty="0">
                <a:solidFill>
                  <a:srgbClr val="2D0028"/>
                </a:solidFill>
                <a:latin typeface="Novozymes" charset="0"/>
                <a:ea typeface="Novozymes" charset="0"/>
                <a:cs typeface="Novozymes" charset="0"/>
              </a:endParaRPr>
            </a:p>
            <a:p>
              <a:pPr algn="ctr" defTabSz="912904">
                <a:buClr>
                  <a:srgbClr val="E46917"/>
                </a:buClr>
              </a:pPr>
              <a:r>
                <a:rPr lang="en-GB" dirty="0">
                  <a:solidFill>
                    <a:srgbClr val="2D0028"/>
                  </a:solidFill>
                  <a:latin typeface="Novozymes" charset="0"/>
                  <a:ea typeface="Novozymes" charset="0"/>
                  <a:cs typeface="Novozymes" charset="0"/>
                </a:rPr>
                <a:t>Adopt </a:t>
              </a:r>
              <a:br>
                <a:rPr lang="en-GB" dirty="0">
                  <a:solidFill>
                    <a:srgbClr val="2D0028"/>
                  </a:solidFill>
                  <a:latin typeface="Novozymes" charset="0"/>
                  <a:ea typeface="Novozymes" charset="0"/>
                  <a:cs typeface="Novozymes" charset="0"/>
                </a:rPr>
              </a:br>
              <a:r>
                <a:rPr lang="en-GB" dirty="0">
                  <a:solidFill>
                    <a:srgbClr val="2D0028"/>
                  </a:solidFill>
                  <a:latin typeface="Novozymes" charset="0"/>
                  <a:ea typeface="Novozymes" charset="0"/>
                  <a:cs typeface="Novozymes" charset="0"/>
                </a:rPr>
                <a:t>next-generation technologies </a:t>
              </a:r>
            </a:p>
            <a:p>
              <a:pPr algn="ctr" defTabSz="912904">
                <a:buClr>
                  <a:srgbClr val="E46917"/>
                </a:buClr>
              </a:pPr>
              <a:r>
                <a:rPr lang="en-GB" dirty="0">
                  <a:solidFill>
                    <a:srgbClr val="2D0028"/>
                  </a:solidFill>
                  <a:latin typeface="Novozymes" charset="0"/>
                  <a:ea typeface="Novozymes" charset="0"/>
                  <a:cs typeface="Novozymes" charset="0"/>
                </a:rPr>
                <a:t>at scale</a:t>
              </a:r>
            </a:p>
          </p:txBody>
        </p:sp>
      </p:grpSp>
    </p:spTree>
    <p:extLst>
      <p:ext uri="{BB962C8B-B14F-4D97-AF65-F5344CB8AC3E}">
        <p14:creationId xmlns:p14="http://schemas.microsoft.com/office/powerpoint/2010/main" val="276341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EEPSOURCEFORMATTING" val="KeepSourceFormatti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Words>
  <Application>Microsoft Office PowerPoint</Application>
  <PresentationFormat>Widescreen</PresentationFormat>
  <Paragraphs>30</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MingLiU_HKSCS-ExtB</vt:lpstr>
      <vt:lpstr>Novozymes</vt:lpstr>
      <vt:lpstr>等线</vt:lpstr>
      <vt:lpstr>Arial</vt:lpstr>
      <vt:lpstr>Calibri</vt:lpstr>
      <vt:lpstr>Calibri Light</vt:lpstr>
      <vt:lpstr>Times New Roman</vt:lpstr>
      <vt:lpstr>Office Theme</vt:lpstr>
      <vt:lpstr>Novozymes’ R&amp;D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Novozymes’ R&amp;D</dc:title>
  <dc:creator>LIXN (Cindy, Lixin Niu)</dc:creator>
  <cp:lastModifiedBy>LIXN (Cindy, Lixin Niu)</cp:lastModifiedBy>
  <cp:revision>1</cp:revision>
  <dcterms:created xsi:type="dcterms:W3CDTF">2016-11-03T02:08:57Z</dcterms:created>
  <dcterms:modified xsi:type="dcterms:W3CDTF">2016-11-03T02:09:57Z</dcterms:modified>
</cp:coreProperties>
</file>