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2" r:id="rId3"/>
    <p:sldId id="314" r:id="rId4"/>
    <p:sldId id="316" r:id="rId5"/>
    <p:sldId id="317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748"/>
    <a:srgbClr val="F2F2F2"/>
    <a:srgbClr val="464749"/>
    <a:srgbClr val="AF4516"/>
    <a:srgbClr val="7D8A2E"/>
    <a:srgbClr val="9999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65B0D-30E5-48BB-8A92-C3D4B6F7D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7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B930B-A170-4261-A580-A5F3511F22C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2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BE7BAC-A0A1-4408-8BDA-E4A328F31AA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2700" y="838200"/>
            <a:ext cx="4368800" cy="32766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270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349987-F74C-45AA-9537-7B07011C09F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82700" y="838200"/>
            <a:ext cx="4368800" cy="32766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403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grey_out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42844" y="5786454"/>
            <a:ext cx="8610600" cy="75565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273050" y="5791200"/>
            <a:ext cx="8610600" cy="0"/>
          </a:xfrm>
          <a:prstGeom prst="line">
            <a:avLst/>
          </a:prstGeom>
          <a:noFill/>
          <a:ln w="31750">
            <a:solidFill>
              <a:srgbClr val="D9D9D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273050" y="6534150"/>
            <a:ext cx="8610600" cy="0"/>
          </a:xfrm>
          <a:prstGeom prst="line">
            <a:avLst/>
          </a:prstGeom>
          <a:noFill/>
          <a:ln w="31750">
            <a:solidFill>
              <a:srgbClr val="D9D9D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127" name="Picture 7" descr="home_img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1243013"/>
            <a:ext cx="8601075" cy="4371975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2870200"/>
            <a:ext cx="3657600" cy="457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317875"/>
            <a:ext cx="4876800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olio Std Light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81788" y="6172200"/>
            <a:ext cx="21336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99999"/>
                </a:solidFill>
              </a:defRPr>
            </a:lvl1pPr>
          </a:lstStyle>
          <a:p>
            <a:fld id="{C64EC2AE-923F-41F6-8F28-BA82DCAF80DA}" type="datetime3">
              <a:rPr lang="en-US"/>
              <a:pPr/>
              <a:t>21 June 2017</a:t>
            </a:fld>
            <a:endParaRPr lang="en-US"/>
          </a:p>
        </p:txBody>
      </p:sp>
      <p:pic>
        <p:nvPicPr>
          <p:cNvPr id="5135" name="Picture 15" descr="choy_logo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625" y="255588"/>
            <a:ext cx="2400300" cy="88582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5714976" y="6627168"/>
            <a:ext cx="3429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464749"/>
                </a:solidFill>
                <a:latin typeface="+mn-lt"/>
              </a:rPr>
              <a:t>Copyright© Choy-Valentine and Company</a:t>
            </a:r>
            <a:r>
              <a:rPr lang="en-US" sz="900" baseline="0" dirty="0" smtClean="0">
                <a:solidFill>
                  <a:srgbClr val="464749"/>
                </a:solidFill>
                <a:latin typeface="+mn-lt"/>
              </a:rPr>
              <a:t> All Rights Reserved</a:t>
            </a:r>
            <a:endParaRPr lang="en-US" sz="900" dirty="0">
              <a:solidFill>
                <a:srgbClr val="464749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21336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2484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grey_outlin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secondary_hdr_0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1463" y="228600"/>
            <a:ext cx="8601075" cy="762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534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2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1037" name="Picture 13" descr="HomePage_Image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43800" y="6256338"/>
            <a:ext cx="1600200" cy="601662"/>
          </a:xfrm>
          <a:prstGeom prst="rect">
            <a:avLst/>
          </a:prstGeom>
          <a:noFill/>
        </p:spPr>
      </p:pic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2786050" y="6629400"/>
            <a:ext cx="3571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>
                <a:solidFill>
                  <a:srgbClr val="464749"/>
                </a:solidFill>
                <a:latin typeface="Folio Std Medium" pitchFamily="34" charset="0"/>
              </a:rPr>
              <a:t>Copyright</a:t>
            </a:r>
            <a:r>
              <a:rPr lang="en-US" sz="900" dirty="0">
                <a:solidFill>
                  <a:srgbClr val="464749"/>
                </a:solidFill>
                <a:latin typeface="Folio Std Medium" pitchFamily="34" charset="0"/>
                <a:cs typeface="Arial" charset="0"/>
              </a:rPr>
              <a:t>© Choy-Valentine </a:t>
            </a:r>
            <a:r>
              <a:rPr lang="en-US" sz="900" dirty="0" smtClean="0">
                <a:solidFill>
                  <a:srgbClr val="464749"/>
                </a:solidFill>
                <a:latin typeface="Folio Std Medium" pitchFamily="34" charset="0"/>
                <a:cs typeface="Arial" charset="0"/>
              </a:rPr>
              <a:t>and</a:t>
            </a:r>
            <a:r>
              <a:rPr lang="en-US" sz="900" baseline="0" dirty="0" smtClean="0">
                <a:solidFill>
                  <a:srgbClr val="464749"/>
                </a:solidFill>
                <a:latin typeface="Folio Std Medium" pitchFamily="34" charset="0"/>
                <a:cs typeface="Arial" charset="0"/>
              </a:rPr>
              <a:t> Company</a:t>
            </a:r>
            <a:r>
              <a:rPr lang="en-US" sz="900" dirty="0" smtClean="0">
                <a:solidFill>
                  <a:srgbClr val="464749"/>
                </a:solidFill>
                <a:latin typeface="Folio Std Medium" pitchFamily="34" charset="0"/>
                <a:cs typeface="Arial" charset="0"/>
              </a:rPr>
              <a:t>. </a:t>
            </a:r>
            <a:r>
              <a:rPr lang="en-US" sz="900" dirty="0">
                <a:solidFill>
                  <a:srgbClr val="464749"/>
                </a:solidFill>
                <a:latin typeface="Folio Std Medium" pitchFamily="34" charset="0"/>
                <a:cs typeface="Arial" charset="0"/>
              </a:rPr>
              <a:t>All </a:t>
            </a:r>
            <a:r>
              <a:rPr lang="en-US" sz="900" dirty="0" smtClean="0">
                <a:solidFill>
                  <a:srgbClr val="464749"/>
                </a:solidFill>
                <a:latin typeface="Folio Std Medium" pitchFamily="34" charset="0"/>
                <a:cs typeface="Arial" charset="0"/>
              </a:rPr>
              <a:t>Rights </a:t>
            </a:r>
            <a:r>
              <a:rPr lang="en-US" sz="900" dirty="0">
                <a:solidFill>
                  <a:srgbClr val="464749"/>
                </a:solidFill>
                <a:latin typeface="Folio Std Medium" pitchFamily="34" charset="0"/>
                <a:cs typeface="Arial" charset="0"/>
              </a:rPr>
              <a:t>R</a:t>
            </a:r>
            <a:r>
              <a:rPr lang="en-US" sz="900" dirty="0" smtClean="0">
                <a:solidFill>
                  <a:srgbClr val="464749"/>
                </a:solidFill>
                <a:latin typeface="Folio Std Medium" pitchFamily="34" charset="0"/>
                <a:cs typeface="Arial" charset="0"/>
              </a:rPr>
              <a:t>eserved</a:t>
            </a:r>
            <a:endParaRPr lang="en-US" sz="900" dirty="0">
              <a:solidFill>
                <a:srgbClr val="464749"/>
              </a:solidFill>
              <a:latin typeface="Folio Std Medium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F451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F4516"/>
          </a:solidFill>
          <a:latin typeface="Folio Std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F4516"/>
          </a:solidFill>
          <a:latin typeface="Folio Std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F4516"/>
          </a:solidFill>
          <a:latin typeface="Folio Std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F4516"/>
          </a:solidFill>
          <a:latin typeface="Folio Std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F4516"/>
          </a:solidFill>
          <a:latin typeface="Folio Std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F4516"/>
          </a:solidFill>
          <a:latin typeface="Folio Std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F4516"/>
          </a:solidFill>
          <a:latin typeface="Folio Std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F4516"/>
          </a:solidFill>
          <a:latin typeface="Folio Std Light" pitchFamily="34" charset="0"/>
        </a:defRPr>
      </a:lvl9pPr>
    </p:titleStyle>
    <p:bodyStyle>
      <a:lvl1pPr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defRPr sz="2400">
          <a:solidFill>
            <a:srgbClr val="464749"/>
          </a:solidFill>
          <a:latin typeface="+mn-lt"/>
          <a:ea typeface="+mn-ea"/>
          <a:cs typeface="+mn-cs"/>
        </a:defRPr>
      </a:lvl1pPr>
      <a:lvl2pPr marL="460375" indent="-287338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har char="•"/>
        <a:defRPr sz="2200">
          <a:solidFill>
            <a:srgbClr val="AF451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6474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7D8A2E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464749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464749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464749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464749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46474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fld id="{1ED34091-0512-4D50-9DD8-3E0DC3AE07A5}" type="datetime3">
              <a:rPr lang="en-US"/>
              <a:pPr/>
              <a:t>21 June 2017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2870200"/>
            <a:ext cx="5900766" cy="915990"/>
          </a:xfrm>
        </p:spPr>
        <p:txBody>
          <a:bodyPr/>
          <a:lstStyle/>
          <a:p>
            <a:r>
              <a:rPr lang="en-GB" dirty="0" smtClean="0"/>
              <a:t>Teamwork</a:t>
            </a:r>
            <a:endParaRPr lang="en-US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85720" y="6000768"/>
            <a:ext cx="3695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7D8A2E"/>
                </a:solidFill>
              </a:rPr>
              <a:t>Choy-Valentine and Company</a:t>
            </a:r>
            <a:endParaRPr lang="en-US" b="1" dirty="0">
              <a:solidFill>
                <a:srgbClr val="7D8A2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work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30067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5" descr="work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14600"/>
            <a:ext cx="30067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838200" y="1600200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Group?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6324600" y="1600200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Team?</a:t>
            </a: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3810000" y="3581400"/>
            <a:ext cx="1600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2133600" y="5257800"/>
            <a:ext cx="487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What makes the difference?</a:t>
            </a:r>
          </a:p>
        </p:txBody>
      </p:sp>
      <p:sp>
        <p:nvSpPr>
          <p:cNvPr id="2" name="Rectangle 1"/>
          <p:cNvSpPr/>
          <p:nvPr/>
        </p:nvSpPr>
        <p:spPr>
          <a:xfrm>
            <a:off x="3680189" y="404664"/>
            <a:ext cx="1568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+mj-lt"/>
              </a:rPr>
              <a:t>Teamwork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300406"/>
            <a:ext cx="2016224" cy="557594"/>
            <a:chOff x="971600" y="4221088"/>
            <a:chExt cx="2016224" cy="55759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40325" b="39513"/>
            <a:stretch/>
          </p:blipFill>
          <p:spPr>
            <a:xfrm>
              <a:off x="1115616" y="4221088"/>
              <a:ext cx="1440160" cy="31940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1600" y="450168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  <a:latin typeface="+mj-lt"/>
                  <a:ea typeface="Microsoft YaHei UI Light" panose="020B0502040204020203" pitchFamily="34" charset="-122"/>
                </a:rPr>
                <a:t>Chasing Perfection</a:t>
              </a:r>
              <a:endParaRPr lang="en-US" sz="1200" b="1" i="1" dirty="0">
                <a:solidFill>
                  <a:srgbClr val="FF0000"/>
                </a:solidFill>
                <a:latin typeface="+mj-lt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63925" y="1412776"/>
            <a:ext cx="194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+mn-lt"/>
              </a:rPr>
              <a:t>Team or Group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Groups</a:t>
            </a:r>
          </a:p>
          <a:p>
            <a:pPr eaLnBrk="1" hangingPunct="1"/>
            <a:endParaRPr lang="en-US" altLang="en-US" sz="700" dirty="0" smtClean="0"/>
          </a:p>
          <a:p>
            <a:pPr eaLnBrk="1" hangingPunct="1"/>
            <a:r>
              <a:rPr lang="en-US" altLang="en-US" dirty="0" smtClean="0"/>
              <a:t>People who interact with one another</a:t>
            </a:r>
          </a:p>
          <a:p>
            <a:pPr lvl="1" eaLnBrk="1" hangingPunct="1"/>
            <a:r>
              <a:rPr lang="en-US" altLang="en-US" dirty="0" smtClean="0"/>
              <a:t>Friends, Neighbors, Colleagues</a:t>
            </a:r>
          </a:p>
          <a:p>
            <a:pPr eaLnBrk="1" hangingPunct="1"/>
            <a:r>
              <a:rPr lang="en-US" altLang="en-US" dirty="0" smtClean="0"/>
              <a:t>Psychologically aware of each other</a:t>
            </a:r>
          </a:p>
          <a:p>
            <a:pPr eaLnBrk="1" hangingPunct="1"/>
            <a:r>
              <a:rPr lang="en-US" altLang="en-US" dirty="0" smtClean="0"/>
              <a:t>Perceive themselves as a group</a:t>
            </a:r>
          </a:p>
          <a:p>
            <a:pPr lvl="1" eaLnBrk="1" hangingPunct="1"/>
            <a:r>
              <a:rPr lang="en-US" altLang="en-US" dirty="0" smtClean="0"/>
              <a:t>Common identity or interest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22531" name="Picture 4" descr="chinese+tourist+hats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86200"/>
            <a:ext cx="4191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97247" y="404664"/>
            <a:ext cx="1568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+mj-lt"/>
              </a:rPr>
              <a:t>Teamwork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300406"/>
            <a:ext cx="2016224" cy="557594"/>
            <a:chOff x="971600" y="4221088"/>
            <a:chExt cx="2016224" cy="557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40325" b="39513"/>
            <a:stretch/>
          </p:blipFill>
          <p:spPr>
            <a:xfrm>
              <a:off x="1115616" y="4221088"/>
              <a:ext cx="1440160" cy="31940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1600" y="450168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  <a:latin typeface="+mj-lt"/>
                  <a:ea typeface="Microsoft YaHei UI Light" panose="020B0502040204020203" pitchFamily="34" charset="-122"/>
                </a:rPr>
                <a:t>Chasing Perfection</a:t>
              </a:r>
              <a:endParaRPr lang="en-US" sz="1200" b="1" i="1" dirty="0">
                <a:solidFill>
                  <a:srgbClr val="FF0000"/>
                </a:solidFill>
                <a:latin typeface="+mj-lt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5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90600" y="1219200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So what is a Team?</a:t>
            </a:r>
          </a:p>
        </p:txBody>
      </p:sp>
      <p:pic>
        <p:nvPicPr>
          <p:cNvPr id="24579" name="Picture 6" descr="Dragon Bo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1722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66125" y="368062"/>
            <a:ext cx="1568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+mj-lt"/>
              </a:rPr>
              <a:t>Teamwork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300406"/>
            <a:ext cx="2016224" cy="557594"/>
            <a:chOff x="971600" y="4221088"/>
            <a:chExt cx="2016224" cy="557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40325" b="39513"/>
            <a:stretch/>
          </p:blipFill>
          <p:spPr>
            <a:xfrm>
              <a:off x="1115616" y="4221088"/>
              <a:ext cx="1440160" cy="31940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1600" y="450168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  <a:latin typeface="+mj-lt"/>
                  <a:ea typeface="Microsoft YaHei UI Light" panose="020B0502040204020203" pitchFamily="34" charset="-122"/>
                </a:rPr>
                <a:t>Chasing Perfection</a:t>
              </a:r>
              <a:endParaRPr lang="en-US" sz="1200" b="1" i="1" dirty="0">
                <a:solidFill>
                  <a:srgbClr val="FF0000"/>
                </a:solidFill>
                <a:latin typeface="+mj-lt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066800" y="2438400"/>
            <a:ext cx="6934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“A team is a small number of people with complementary skills who are committed to a common purpose, performance goals, and values for which they hold themselves mutually accountable.”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3352800" y="1371600"/>
            <a:ext cx="2362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/>
              <a:t> </a:t>
            </a:r>
            <a:r>
              <a:rPr lang="en-US" altLang="en-US" sz="2400" dirty="0">
                <a:latin typeface="+mn-lt"/>
              </a:rPr>
              <a:t>A Team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9647" y="446197"/>
            <a:ext cx="1568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+mj-lt"/>
              </a:rPr>
              <a:t>Teamwork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300406"/>
            <a:ext cx="2016224" cy="557594"/>
            <a:chOff x="971600" y="4221088"/>
            <a:chExt cx="2016224" cy="557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40325" b="39513"/>
            <a:stretch/>
          </p:blipFill>
          <p:spPr>
            <a:xfrm>
              <a:off x="1115616" y="4221088"/>
              <a:ext cx="1440160" cy="31940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1600" y="450168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  <a:latin typeface="+mj-lt"/>
                  <a:ea typeface="Microsoft YaHei UI Light" panose="020B0502040204020203" pitchFamily="34" charset="-122"/>
                </a:rPr>
                <a:t>Chasing Perfection</a:t>
              </a:r>
              <a:endParaRPr lang="en-US" sz="1200" b="1" i="1" dirty="0">
                <a:solidFill>
                  <a:srgbClr val="FF0000"/>
                </a:solidFill>
                <a:latin typeface="+mj-lt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9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276600" y="6384925"/>
            <a:ext cx="259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1000" b="1" i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7848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/>
              <a:t> Characteristics of Successful Teams</a:t>
            </a:r>
            <a:r>
              <a:rPr lang="en-US" altLang="en-US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A Common Goal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b="1"/>
              <a:t>An agreed upon goal that every member of the team is committed to achieving.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1"/>
              <a:t> </a:t>
            </a:r>
            <a:r>
              <a:rPr lang="en-US" altLang="en-US" sz="2000" b="1"/>
              <a:t>Productive Participation of all Members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b="1"/>
              <a:t>Contributing data and knowledge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b="1"/>
              <a:t>Sharing in the decision making process 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b="1"/>
              <a:t>Making the decision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b="1"/>
              <a:t>Making the imposed decision work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Shared Values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Communication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b="1"/>
              <a:t>Open honest and effective exchange between team members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b="1"/>
              <a:t>Trust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b="1"/>
              <a:t>Openness in giving and receiving feedback</a:t>
            </a:r>
          </a:p>
          <a:p>
            <a:pPr lvl="2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b="1"/>
              <a:t>Respecting team confidentiality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0101" y="404664"/>
            <a:ext cx="1568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+mj-lt"/>
              </a:rPr>
              <a:t>Teamwork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300406"/>
            <a:ext cx="2016224" cy="557594"/>
            <a:chOff x="971600" y="4221088"/>
            <a:chExt cx="2016224" cy="557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40325" b="39513"/>
            <a:stretch/>
          </p:blipFill>
          <p:spPr>
            <a:xfrm>
              <a:off x="1115616" y="4221088"/>
              <a:ext cx="1440160" cy="31940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1600" y="450168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  <a:latin typeface="+mj-lt"/>
                  <a:ea typeface="Microsoft YaHei UI Light" panose="020B0502040204020203" pitchFamily="34" charset="-122"/>
                </a:rPr>
                <a:t>Chasing Perfection</a:t>
              </a:r>
              <a:endParaRPr lang="en-US" sz="1200" b="1" i="1" dirty="0">
                <a:solidFill>
                  <a:srgbClr val="FF0000"/>
                </a:solidFill>
                <a:latin typeface="+mj-lt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0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848600" cy="468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2400" dirty="0">
                <a:latin typeface="+mn-lt"/>
              </a:rPr>
              <a:t>Characteristics of Successful Teams</a:t>
            </a:r>
            <a:r>
              <a:rPr lang="en-US" altLang="en-US" dirty="0">
                <a:latin typeface="+mn-lt"/>
              </a:rPr>
              <a:t>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en-US" dirty="0">
              <a:latin typeface="+mn-lt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A Sense of Identity</a:t>
            </a:r>
            <a:endParaRPr lang="en-US" altLang="en-US" sz="1600" dirty="0">
              <a:latin typeface="+mn-lt"/>
            </a:endParaRP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Members proud of the team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Diversity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Wide range of views and experiences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Creativity and Risk Taking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Collective security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No blame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Evaluation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Able to self correct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Flexible and able to adapting to change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Participatory Leadership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600" dirty="0">
                <a:latin typeface="+mn-lt"/>
              </a:rPr>
              <a:t>Everybody must lead in one way or another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0101" y="404664"/>
            <a:ext cx="1568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+mj-lt"/>
              </a:rPr>
              <a:t>Teamwork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300406"/>
            <a:ext cx="2016224" cy="557594"/>
            <a:chOff x="971600" y="4221088"/>
            <a:chExt cx="2016224" cy="5575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40325" b="39513"/>
            <a:stretch/>
          </p:blipFill>
          <p:spPr>
            <a:xfrm>
              <a:off x="1115616" y="4221088"/>
              <a:ext cx="1440160" cy="31940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1600" y="450168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  <a:latin typeface="+mj-lt"/>
                  <a:ea typeface="Microsoft YaHei UI Light" panose="020B0502040204020203" pitchFamily="34" charset="-122"/>
                </a:rPr>
                <a:t>Chasing Perfection</a:t>
              </a:r>
              <a:endParaRPr lang="en-US" sz="1200" b="1" i="1" dirty="0">
                <a:solidFill>
                  <a:srgbClr val="FF0000"/>
                </a:solidFill>
                <a:latin typeface="+mj-lt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5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smtClean="0"/>
              <a:t>Individual Exercise 1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a) Think of a team you were part of;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b) Write down</a:t>
            </a:r>
          </a:p>
          <a:p>
            <a:pPr lvl="2" eaLnBrk="1" hangingPunct="1"/>
            <a:r>
              <a:rPr lang="en-US" altLang="en-US" sz="1800" dirty="0" smtClean="0"/>
              <a:t>The common purpose of the team</a:t>
            </a:r>
          </a:p>
          <a:p>
            <a:pPr lvl="2" eaLnBrk="1" hangingPunct="1"/>
            <a:r>
              <a:rPr lang="en-US" altLang="en-US" sz="1800" dirty="0" smtClean="0"/>
              <a:t>The goal of the team</a:t>
            </a:r>
          </a:p>
          <a:p>
            <a:pPr lvl="2" eaLnBrk="1" hangingPunct="1"/>
            <a:r>
              <a:rPr lang="en-US" altLang="en-US" sz="1800" dirty="0" smtClean="0"/>
              <a:t>The values of the team</a:t>
            </a:r>
          </a:p>
          <a:p>
            <a:pPr lvl="2" eaLnBrk="1" hangingPunct="1"/>
            <a:r>
              <a:rPr lang="en-US" altLang="en-US" sz="1800" dirty="0" smtClean="0"/>
              <a:t>How team members held themselves to be mutually accountable.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22109" y="404664"/>
            <a:ext cx="1568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+mj-lt"/>
              </a:rPr>
              <a:t>Teamwork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300406"/>
            <a:ext cx="2016224" cy="557594"/>
            <a:chOff x="971600" y="4221088"/>
            <a:chExt cx="2016224" cy="5575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40325" b="39513"/>
            <a:stretch/>
          </p:blipFill>
          <p:spPr>
            <a:xfrm>
              <a:off x="1115616" y="4221088"/>
              <a:ext cx="1440160" cy="31940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1600" y="450168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  <a:latin typeface="+mj-lt"/>
                  <a:ea typeface="Microsoft YaHei UI Light" panose="020B0502040204020203" pitchFamily="34" charset="-122"/>
                </a:rPr>
                <a:t>Chasing Perfection</a:t>
              </a:r>
              <a:endParaRPr lang="en-US" sz="1200" b="1" i="1" dirty="0">
                <a:solidFill>
                  <a:srgbClr val="FF0000"/>
                </a:solidFill>
                <a:latin typeface="+mj-lt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3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 smtClean="0"/>
              <a:t>Individual Exercise 2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a) Think of a team you are part of now;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b) Write down</a:t>
            </a:r>
          </a:p>
          <a:p>
            <a:pPr lvl="2" eaLnBrk="1" hangingPunct="1"/>
            <a:r>
              <a:rPr lang="en-US" altLang="en-US" sz="1800" dirty="0" smtClean="0"/>
              <a:t>The common purpose of the team</a:t>
            </a:r>
          </a:p>
          <a:p>
            <a:pPr lvl="2" eaLnBrk="1" hangingPunct="1"/>
            <a:r>
              <a:rPr lang="en-US" altLang="en-US" sz="1800" dirty="0" smtClean="0"/>
              <a:t>The goal of the team</a:t>
            </a:r>
          </a:p>
          <a:p>
            <a:pPr lvl="2" eaLnBrk="1" hangingPunct="1"/>
            <a:r>
              <a:rPr lang="en-US" altLang="en-US" sz="1800" dirty="0" smtClean="0"/>
              <a:t>The values of the team</a:t>
            </a:r>
          </a:p>
          <a:p>
            <a:pPr lvl="2" eaLnBrk="1" hangingPunct="1"/>
            <a:r>
              <a:rPr lang="en-US" altLang="en-US" sz="1800" dirty="0" smtClean="0"/>
              <a:t>How team members hold themselves to be mutually accountable.</a:t>
            </a:r>
          </a:p>
          <a:p>
            <a:pPr lvl="1" eaLnBrk="1" hangingPunct="1">
              <a:buFontTx/>
              <a:buNone/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434077" y="404664"/>
            <a:ext cx="1568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+mj-lt"/>
              </a:rPr>
              <a:t>Teamwork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300406"/>
            <a:ext cx="2016224" cy="557594"/>
            <a:chOff x="971600" y="4221088"/>
            <a:chExt cx="2016224" cy="5575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40325" b="39513"/>
            <a:stretch/>
          </p:blipFill>
          <p:spPr>
            <a:xfrm>
              <a:off x="1115616" y="4221088"/>
              <a:ext cx="1440160" cy="31940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1600" y="450168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  <a:latin typeface="+mj-lt"/>
                  <a:ea typeface="Microsoft YaHei UI Light" panose="020B0502040204020203" pitchFamily="34" charset="-122"/>
                </a:rPr>
                <a:t>Chasing Perfection</a:t>
              </a:r>
              <a:endParaRPr lang="en-US" sz="1200" b="1" i="1" dirty="0">
                <a:solidFill>
                  <a:srgbClr val="FF0000"/>
                </a:solidFill>
                <a:latin typeface="+mj-lt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8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ia Leadership Team Rev2">
  <a:themeElements>
    <a:clrScheme name="New Choy-Valentine Logo Jan 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 Choy-Valentine Logo Jan 2008">
      <a:majorFont>
        <a:latin typeface="Folio Std Light"/>
        <a:ea typeface=""/>
        <a:cs typeface=""/>
      </a:majorFont>
      <a:minorFont>
        <a:latin typeface="Folio Std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Choy-Valentine Logo Jan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hoy-Valentine Logo Jan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hoy-Valentine Logo Jan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hoy-Valentine Logo Jan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hoy-Valentine Logo Jan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hoy-Valentine Logo Jan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hoy-Valentine Logo Jan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hoy-Valentine Logo Jan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hoy-Valentine Logo Jan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hoy-Valentine Logo Jan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hoy-Valentine Logo Jan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hoy-Valentine Logo Jan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oy-Valentine Master" id="{9F55018E-8BDD-4820-9EBE-E97752C97461}" vid="{BF0597A4-F3CA-4DAE-B01C-620B9BF064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Choy-Valentine Master</Template>
  <TotalTime>8</TotalTime>
  <Words>319</Words>
  <Application>Microsoft Office PowerPoint</Application>
  <PresentationFormat>On-screen Show (4:3)</PresentationFormat>
  <Paragraphs>82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 UI Light</vt:lpstr>
      <vt:lpstr>Arial</vt:lpstr>
      <vt:lpstr>Folio Std Light</vt:lpstr>
      <vt:lpstr>Folio Std Medium</vt:lpstr>
      <vt:lpstr>Times New Roman</vt:lpstr>
      <vt:lpstr>India Leadership Team Rev2</vt:lpstr>
      <vt:lpstr>Teamwork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</dc:title>
  <dc:creator>Graham Valentine</dc:creator>
  <cp:lastModifiedBy>Graham Valentine</cp:lastModifiedBy>
  <cp:revision>3</cp:revision>
  <dcterms:created xsi:type="dcterms:W3CDTF">2017-06-21T14:41:39Z</dcterms:created>
  <dcterms:modified xsi:type="dcterms:W3CDTF">2017-06-21T14:49:45Z</dcterms:modified>
</cp:coreProperties>
</file>