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60" r:id="rId5"/>
    <p:sldId id="268" r:id="rId6"/>
    <p:sldId id="269" r:id="rId7"/>
    <p:sldId id="276" r:id="rId8"/>
    <p:sldId id="270" r:id="rId9"/>
    <p:sldId id="282" r:id="rId10"/>
    <p:sldId id="271" r:id="rId11"/>
    <p:sldId id="281" r:id="rId12"/>
    <p:sldId id="262" r:id="rId13"/>
    <p:sldId id="272" r:id="rId14"/>
    <p:sldId id="265" r:id="rId15"/>
    <p:sldId id="279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D3"/>
    <a:srgbClr val="F6F4F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68575" autoAdjust="0"/>
  </p:normalViewPr>
  <p:slideViewPr>
    <p:cSldViewPr snapToGrid="0">
      <p:cViewPr varScale="1">
        <p:scale>
          <a:sx n="79" d="100"/>
          <a:sy n="79" d="100"/>
        </p:scale>
        <p:origin x="170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D0A66-792F-4F77-B291-95C858246B95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F808-C57A-42C5-BC5C-3294AE605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403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F7A3-26D0-4162-B6AA-21C8CCEB942F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3C448-12BB-4C73-924B-845DFEC94B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44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70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Objetctifs : Réaliser une plateforme web pour la diffusion des tableaux de bord des programmes au niveau du ministère de la santé publique.</a:t>
            </a:r>
          </a:p>
          <a:p>
            <a:endParaRPr lang="fr-FR" dirty="0" smtClean="0"/>
          </a:p>
          <a:p>
            <a:r>
              <a:rPr lang="fr-FR" dirty="0" smtClean="0"/>
              <a:t> Analyse et modélisation du système de collecte de données et de partage de données </a:t>
            </a:r>
          </a:p>
          <a:p>
            <a:r>
              <a:rPr lang="fr-FR" dirty="0" smtClean="0"/>
              <a:t> Identification des forces et des faiblesses du système existant </a:t>
            </a:r>
          </a:p>
          <a:p>
            <a:r>
              <a:rPr lang="fr-FR" dirty="0" smtClean="0"/>
              <a:t> Description de l’organisation des données traitées par les différents programmes </a:t>
            </a:r>
          </a:p>
          <a:p>
            <a:r>
              <a:rPr lang="fr-FR" dirty="0" smtClean="0"/>
              <a:t> Formulation des différents indicateurs choisis </a:t>
            </a:r>
          </a:p>
          <a:p>
            <a:r>
              <a:rPr lang="fr-FR" dirty="0" smtClean="0"/>
              <a:t> Choix des outils et méthodes </a:t>
            </a:r>
          </a:p>
          <a:p>
            <a:r>
              <a:rPr lang="fr-FR" dirty="0" smtClean="0"/>
              <a:t> Modélisation de la solution </a:t>
            </a:r>
          </a:p>
          <a:p>
            <a:r>
              <a:rPr lang="fr-FR" dirty="0" smtClean="0"/>
              <a:t> Réalisation avec les outils choisis </a:t>
            </a:r>
          </a:p>
          <a:p>
            <a:r>
              <a:rPr lang="fr-FR" dirty="0" smtClean="0"/>
              <a:t> Test et validation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ministère de la Santé publique est un organisme gouvernemental responsable de la gestion et de la réglementation des affaires liées à la santé au niveau national.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b="1" dirty="0" smtClean="0"/>
              <a:t>DEPSI</a:t>
            </a:r>
            <a:r>
              <a:rPr lang="fr-FR" dirty="0" smtClean="0"/>
              <a:t> ou</a:t>
            </a:r>
            <a:r>
              <a:rPr lang="fr-FR" baseline="0" dirty="0" smtClean="0"/>
              <a:t> </a:t>
            </a:r>
            <a:r>
              <a:rPr lang="fr-FR" dirty="0" smtClean="0"/>
              <a:t>Direction des Etudes, de la Planification et du Système d’Information</a:t>
            </a:r>
          </a:p>
          <a:p>
            <a:endParaRPr lang="fr-FR" dirty="0" smtClean="0"/>
          </a:p>
          <a:p>
            <a:r>
              <a:rPr lang="fr-FR" b="1" dirty="0" smtClean="0"/>
              <a:t>SEMIDSI</a:t>
            </a:r>
            <a:r>
              <a:rPr lang="fr-FR" dirty="0" smtClean="0"/>
              <a:t> ou Service de l’Exploitation, de la Maintenance Informatique et du Développement du Système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Activités</a:t>
            </a:r>
            <a:r>
              <a:rPr lang="fr-FR" dirty="0" smtClean="0"/>
              <a:t> </a:t>
            </a:r>
            <a:r>
              <a:rPr lang="fr-FR" b="1" dirty="0" smtClean="0"/>
              <a:t>: </a:t>
            </a:r>
            <a:r>
              <a:rPr lang="fr-FR" dirty="0" smtClean="0"/>
              <a:t>collecter, traiter, analyser</a:t>
            </a:r>
            <a:r>
              <a:rPr lang="fr-FR" baseline="0" dirty="0" smtClean="0"/>
              <a:t> et</a:t>
            </a:r>
            <a:r>
              <a:rPr lang="fr-FR" dirty="0" smtClean="0"/>
              <a:t> diffuser les informations</a:t>
            </a:r>
            <a:r>
              <a:rPr lang="fr-FR" baseline="0" dirty="0" smtClean="0"/>
              <a:t> sanitaires du pays.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9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Tâches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 de date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Intégration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Sep – 23 Sep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de l'organisation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Sep – 30 Sep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du réseau et des services existants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Oct – 07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 et définition du projet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 Oct – 10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détaillée du sujet de projet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Oct – 01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 sur DHIS2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Oct – 25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avec l'API de DHIS2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Oct – 01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Codage et mise en place du plateforme WEB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Nov – 15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Modélisation, Maquette, Algorithms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Nov – 08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Codage des scripts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Nov – 15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Vérification et validation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Nov – 17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Hébergement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 Nov – 22 Nov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3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DHIS2 est une plateforme logicielle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destinée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la collecte, la validation, la visualisation et l'analyse des données dans le domaine de la santé.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Fort :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Personnalisable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 de Données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et Visualisation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Interopérabilité : compatible</a:t>
            </a:r>
            <a:r>
              <a:rPr lang="fr-F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d’autres systèmes d’information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Communauté Active </a:t>
            </a:r>
          </a:p>
          <a:p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Point Faible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Courbe d'Apprentissage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Personnalisation Exigeante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l’installation (configuration), maintenance, volume importante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smtClean="0"/>
              <a:t>Tableau</a:t>
            </a:r>
            <a:r>
              <a:rPr lang="fr-FR" b="1" baseline="0" smtClean="0"/>
              <a:t> de bord</a:t>
            </a:r>
            <a:r>
              <a:rPr lang="fr-FR" b="0" baseline="0" smtClean="0"/>
              <a:t> utilise l’application </a:t>
            </a:r>
            <a:r>
              <a:rPr lang="fr-FR" b="1" baseline="0" smtClean="0"/>
              <a:t>Visualiseur de données (Data Visualizer) </a:t>
            </a:r>
            <a:r>
              <a:rPr lang="fr-FR" b="0" baseline="0" smtClean="0"/>
              <a:t>pour les afficher les données</a:t>
            </a:r>
            <a:endParaRPr lang="fr-FR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0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plan gratuit avec des limitations en termes de ressources, mais il peut être suffisant pour des petites applications ou des projets personnels.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PythonAnywhere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un plan gratuit limité en ressources, mais il permet de déployer des applications Django.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Web Services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niveau gratuit avec certaines ressources gratuites. On peut utiliser Amazon EC2 pour déployer des applications Django.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Cloud Platform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App Engine, qui offre un niveau gratuit pour les petites charges de travail. On peut déployer des applications Django sur App Engine.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App Service, qui dispose d'un niveau gratuit avec des limitations en ressources. On peut déployer des applications Django sur App Service.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Vercel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plan gratuit pour héberger des applications web statiques et dynamiques, y compris celles construites avec Django.</a:t>
            </a:r>
          </a:p>
          <a:p>
            <a:endParaRPr lang="fr-FR" dirty="0" smtClean="0"/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Platform as a Service (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Plateforme en tant que Service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 aux développeurs de créer, déployer et gérer des applications sans se soucier de la complexité sous-jacente de l'infrastructure.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EB4-5975-4030-B7E5-552F8398C0AC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3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DBB5-6410-4C8A-92C0-64DAE7134526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193-0D95-42CA-BAA4-BF368DC59BCE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18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2620-C153-4889-806A-0EE13918376E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71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1196-11E3-4473-8460-25175E0562BA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1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518-B627-4085-AA9A-79D3F049C7EB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936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E2E-B4AD-49CE-B06C-9C158645EF87}" type="datetime1">
              <a:rPr lang="fr-FR" smtClean="0"/>
              <a:t>04/12/2023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ED0A-D3FB-48C4-88F4-21DEA1ECB133}" type="datetime1">
              <a:rPr lang="fr-FR" smtClean="0"/>
              <a:t>04/12/2023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9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491F-207F-4849-87FF-CDE176DD3142}" type="datetime1">
              <a:rPr lang="fr-FR" smtClean="0"/>
              <a:t>04/12/2023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10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EBE1-822B-496C-B0B2-F1462F8D26EF}" type="datetime1">
              <a:rPr lang="fr-FR" smtClean="0"/>
              <a:t>04/12/2023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74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3B72-29B3-4990-8AC2-5CE4B5693745}" type="datetime1">
              <a:rPr lang="fr-FR" smtClean="0"/>
              <a:t>04/12/2023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4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AAF1-A437-4DF7-A7DC-B023E69E426A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069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2DC6-738E-411B-8100-D338F7C3DDCF}" type="datetime1">
              <a:rPr lang="fr-FR" smtClean="0"/>
              <a:t>04/12/2023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4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C81A-6B97-4B3B-B6A9-B06DAA19BF6F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69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69FA-1CDB-4E25-B35A-7F2E472027E4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7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69D-F659-4642-906B-2DE49899E336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591D-FD31-4A8B-B666-E4478AB36604}" type="datetime1">
              <a:rPr lang="fr-FR" smtClean="0"/>
              <a:t>04/12/2023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4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4CE-A836-4D8E-9F76-2010A1B9E245}" type="datetime1">
              <a:rPr lang="fr-FR" smtClean="0"/>
              <a:t>04/12/2023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41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3D07-91EA-4D41-A695-8935519AFC55}" type="datetime1">
              <a:rPr lang="fr-FR" smtClean="0"/>
              <a:t>04/12/2023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2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10746377" y="5368839"/>
            <a:ext cx="1436914" cy="1489161"/>
          </a:xfrm>
          <a:custGeom>
            <a:avLst/>
            <a:gdLst>
              <a:gd name="connsiteX0" fmla="*/ 0 w 1436914"/>
              <a:gd name="connsiteY0" fmla="*/ 0 h 1584960"/>
              <a:gd name="connsiteX1" fmla="*/ 1436914 w 1436914"/>
              <a:gd name="connsiteY1" fmla="*/ 0 h 1584960"/>
              <a:gd name="connsiteX2" fmla="*/ 1436914 w 1436914"/>
              <a:gd name="connsiteY2" fmla="*/ 1584960 h 1584960"/>
              <a:gd name="connsiteX3" fmla="*/ 0 w 1436914"/>
              <a:gd name="connsiteY3" fmla="*/ 1584960 h 1584960"/>
              <a:gd name="connsiteX4" fmla="*/ 0 w 1436914"/>
              <a:gd name="connsiteY4" fmla="*/ 0 h 1584960"/>
              <a:gd name="connsiteX0" fmla="*/ 714103 w 1436914"/>
              <a:gd name="connsiteY0" fmla="*/ 809897 h 1584960"/>
              <a:gd name="connsiteX1" fmla="*/ 1436914 w 1436914"/>
              <a:gd name="connsiteY1" fmla="*/ 0 h 1584960"/>
              <a:gd name="connsiteX2" fmla="*/ 1436914 w 1436914"/>
              <a:gd name="connsiteY2" fmla="*/ 1584960 h 1584960"/>
              <a:gd name="connsiteX3" fmla="*/ 0 w 1436914"/>
              <a:gd name="connsiteY3" fmla="*/ 1584960 h 1584960"/>
              <a:gd name="connsiteX4" fmla="*/ 714103 w 1436914"/>
              <a:gd name="connsiteY4" fmla="*/ 809897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4" h="1584960">
                <a:moveTo>
                  <a:pt x="714103" y="809897"/>
                </a:moveTo>
                <a:lnTo>
                  <a:pt x="1436914" y="0"/>
                </a:lnTo>
                <a:lnTo>
                  <a:pt x="1436914" y="1584960"/>
                </a:lnTo>
                <a:lnTo>
                  <a:pt x="0" y="1584960"/>
                </a:lnTo>
                <a:lnTo>
                  <a:pt x="714103" y="8098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F36D-543F-405A-BC72-23CA4B87E8C4}" type="datetime1">
              <a:rPr lang="fr-FR" smtClean="0"/>
              <a:t>04/12/2023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5361" y="6260556"/>
            <a:ext cx="2743200" cy="3651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fld id="{64881BA9-C173-4DE4-AF6E-6A89DD893A2D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474" y="130025"/>
            <a:ext cx="746858" cy="59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8198" y="12466"/>
            <a:ext cx="820777" cy="825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2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D17-AC62-4B9F-8509-8330C5726903}" type="datetime1">
              <a:rPr lang="fr-FR" smtClean="0"/>
              <a:t>04/12/2023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51A9-51F0-41A0-9588-B9342A03C8B8}" type="datetime1">
              <a:rPr lang="fr-FR" smtClean="0"/>
              <a:t>04/12/2023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3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A4F9-7044-4ED3-A3A2-15F4828A9EB2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2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9444-7067-4409-9FFF-22EA971E66FC}" type="datetime1">
              <a:rPr lang="fr-FR" smtClean="0"/>
              <a:t>04/12/2023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16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4191" y="479705"/>
            <a:ext cx="7543618" cy="3345846"/>
            <a:chOff x="2114572" y="479705"/>
            <a:chExt cx="7543618" cy="3345846"/>
          </a:xfrm>
        </p:grpSpPr>
        <p:sp>
          <p:nvSpPr>
            <p:cNvPr id="6" name="Text Box 1"/>
            <p:cNvSpPr txBox="1"/>
            <p:nvPr/>
          </p:nvSpPr>
          <p:spPr>
            <a:xfrm>
              <a:off x="2114572" y="1931437"/>
              <a:ext cx="7543618" cy="189411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Ministre de l’enseignement supérieur et de la recherche scientifique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------ </a:t>
              </a:r>
              <a:r>
                <a:rPr lang="fr-FR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##############################</a:t>
              </a: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------</a:t>
              </a:r>
              <a:endPara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nstitut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upérieur de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’Antsiranana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------ ∞</a:t>
              </a:r>
              <a:r>
                <a:rPr lang="fr-FR" sz="12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∞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∞ ------</a:t>
              </a:r>
              <a:endParaRPr lang="fr-FR" sz="11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cole du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énie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ndustriel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de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ommunication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de l’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nformation et du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ultimédia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------ </a:t>
              </a:r>
              <a:r>
                <a:rPr lang="fr-FR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##############################</a:t>
              </a: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------</a:t>
              </a:r>
              <a:endPara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56210" y="479705"/>
              <a:ext cx="3260343" cy="14461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Box 43" hidden="1"/>
          <p:cNvSpPr txBox="1"/>
          <p:nvPr/>
        </p:nvSpPr>
        <p:spPr>
          <a:xfrm>
            <a:off x="1671819" y="4294234"/>
            <a:ext cx="8848362" cy="126716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r-FR" sz="3200" kern="0" dirty="0">
                <a:gradFill>
                  <a:gsLst>
                    <a:gs pos="0">
                      <a:srgbClr val="2E75B6"/>
                    </a:gs>
                    <a:gs pos="48000">
                      <a:srgbClr val="8497B0"/>
                    </a:gs>
                    <a:gs pos="100000">
                      <a:srgbClr val="767171"/>
                    </a:gs>
                  </a:gsLst>
                  <a:lin ang="0" scaled="0"/>
                </a:gra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190500" stA="55000" endA="300" endPos="50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Développement d’un outil de Gestion commerciale des produits la Société MEVALAZA Junior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73" y="5808012"/>
            <a:ext cx="435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 :</a:t>
            </a:r>
          </a:p>
          <a:p>
            <a:r>
              <a:rPr lang="fr-FR" sz="2000" dirty="0" smtClean="0"/>
              <a:t>	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BEZARA Kenn Keren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412272" y="3822933"/>
            <a:ext cx="9367457" cy="1938992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Mise en </a:t>
            </a:r>
            <a:r>
              <a:rPr lang="fr-FR" sz="4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place </a:t>
            </a:r>
            <a:r>
              <a:rPr lang="fr-FR" sz="4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d’une plateforme web dynamique pour le partage des tableaux de bord des programmes issu de DHIS2</a:t>
            </a:r>
            <a:endParaRPr lang="fr-FR" sz="4000" b="1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06282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Maquettage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26105" y="925441"/>
            <a:ext cx="7780421" cy="5740055"/>
            <a:chOff x="2326105" y="1117945"/>
            <a:chExt cx="7780421" cy="5740055"/>
          </a:xfrm>
        </p:grpSpPr>
        <p:sp>
          <p:nvSpPr>
            <p:cNvPr id="4" name="Rectangle 3"/>
            <p:cNvSpPr/>
            <p:nvPr/>
          </p:nvSpPr>
          <p:spPr>
            <a:xfrm>
              <a:off x="2326105" y="1122947"/>
              <a:ext cx="7780421" cy="5735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189" y="1117945"/>
              <a:ext cx="7716253" cy="5740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745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422325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Modélisation : UML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61071" y="1393055"/>
            <a:ext cx="5760720" cy="5464945"/>
            <a:chOff x="135556" y="978173"/>
            <a:chExt cx="5760720" cy="5464945"/>
          </a:xfrm>
        </p:grpSpPr>
        <p:pic>
          <p:nvPicPr>
            <p:cNvPr id="5" name="Picture 4" descr="D:\Kenn\AdR\Projet de mémoire\Documentation\Cas d'utilisation - Plateforme WEB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56" y="978173"/>
              <a:ext cx="5760720" cy="507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132740" y="6073786"/>
              <a:ext cx="383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UML : Diagramme de cas d’utilisations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494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1" name="TextBox 60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Modélisation : MERISE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993" y="993328"/>
            <a:ext cx="301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Physique de Données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24656" y="101649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Logique de Données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1787" y="3664179"/>
            <a:ext cx="323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Conceptuel de Données</a:t>
            </a:r>
            <a:endParaRPr lang="fr-F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" y="1385830"/>
            <a:ext cx="4188705" cy="2995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82" y="4028680"/>
            <a:ext cx="5229955" cy="2829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70" y="1487616"/>
            <a:ext cx="3754911" cy="23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2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Réalisation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280" y="1823935"/>
            <a:ext cx="516532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Création de la page de formulaire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80" y="2701591"/>
            <a:ext cx="597323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Création de la page du tableau de bord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280" y="4381223"/>
            <a:ext cx="61004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Adaptation de la page d’admin (Django)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280" y="3541407"/>
            <a:ext cx="63811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Génération des </a:t>
            </a:r>
            <a:r>
              <a:rPr lang="fr-FR" sz="2800" b="1" dirty="0">
                <a:ln/>
                <a:solidFill>
                  <a:schemeClr val="accent3"/>
                </a:solidFill>
              </a:rPr>
              <a:t>objets du tableau de bord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6668" y="727866"/>
            <a:ext cx="28573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4800" b="1" u="sng" dirty="0" smtClean="0">
                <a:solidFill>
                  <a:schemeClr val="accent6"/>
                </a:solidFill>
              </a:rPr>
              <a:t>Pages :</a:t>
            </a:r>
          </a:p>
          <a:p>
            <a:r>
              <a:rPr lang="fr-FR" sz="2800" dirty="0"/>
              <a:t> </a:t>
            </a:r>
            <a:r>
              <a:rPr lang="fr-FR" sz="2800" b="1" dirty="0" smtClean="0"/>
              <a:t>- Formulaire</a:t>
            </a:r>
          </a:p>
          <a:p>
            <a:r>
              <a:rPr lang="fr-FR" sz="2800" b="1" dirty="0"/>
              <a:t> </a:t>
            </a:r>
            <a:r>
              <a:rPr lang="fr-FR" sz="2800" b="1" dirty="0" smtClean="0"/>
              <a:t>- Tableau de bord</a:t>
            </a:r>
          </a:p>
          <a:p>
            <a:r>
              <a:rPr lang="fr-FR" sz="2800" b="1" dirty="0"/>
              <a:t> </a:t>
            </a:r>
            <a:r>
              <a:rPr lang="fr-FR" sz="2800" b="1" dirty="0" smtClean="0"/>
              <a:t>- Administration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065729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1627003"/>
            <a:ext cx="11379436" cy="1107996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Conclusion</a:t>
            </a:r>
            <a:endParaRPr lang="fr-FR" sz="66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8" y="5033554"/>
            <a:ext cx="7693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Les objectifs atteints :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Comprendre le fonctionnement des différents programmes du DHIS2</a:t>
            </a:r>
          </a:p>
          <a:p>
            <a:pPr lvl="0"/>
            <a:r>
              <a:rPr lang="fr-FR" dirty="0" smtClean="0"/>
              <a:t>	- </a:t>
            </a:r>
            <a:r>
              <a:rPr lang="fr-FR" dirty="0"/>
              <a:t>Identifier les éléments (indicateurs) du tableau de </a:t>
            </a:r>
            <a:r>
              <a:rPr lang="fr-FR" dirty="0" smtClean="0"/>
              <a:t>bord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Réalisation de la plateforme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549690" y="323794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Projet faisable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4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064610" y="2923084"/>
            <a:ext cx="4062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à tous</a:t>
            </a:r>
            <a:endParaRPr lang="fr-FR" sz="60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951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r="11981" b="8817"/>
          <a:stretch/>
        </p:blipFill>
        <p:spPr>
          <a:xfrm>
            <a:off x="9227967" y="1075864"/>
            <a:ext cx="3240505" cy="55498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435096" y="680617"/>
            <a:ext cx="5321808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Introduction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626" y="4624676"/>
            <a:ext cx="4290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Les étapes à suivre : </a:t>
            </a:r>
          </a:p>
          <a:p>
            <a:r>
              <a:rPr lang="fr-FR" dirty="0"/>
              <a:t>	</a:t>
            </a:r>
            <a:r>
              <a:rPr lang="fr-FR" dirty="0" smtClean="0"/>
              <a:t>- Analyse de l’existant (DHIS2)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Choix des outils et méthodes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 Modélisation de la solution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Réalisation avec les outils choisis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942" y="3242826"/>
            <a:ext cx="6776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Objetctifs </a:t>
            </a:r>
            <a:r>
              <a:rPr lang="fr-FR" b="1" dirty="0"/>
              <a:t>: </a:t>
            </a:r>
          </a:p>
          <a:p>
            <a:pPr lvl="0"/>
            <a:r>
              <a:rPr lang="fr-FR" b="1" dirty="0"/>
              <a:t>	</a:t>
            </a:r>
            <a:r>
              <a:rPr lang="fr-FR" b="1" dirty="0" smtClean="0"/>
              <a:t>- </a:t>
            </a:r>
            <a:r>
              <a:rPr lang="fr-FR" dirty="0"/>
              <a:t>Comprendre le fonctionnement des différents </a:t>
            </a:r>
            <a:r>
              <a:rPr lang="fr-FR" dirty="0" smtClean="0"/>
              <a:t>programmes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Identifier </a:t>
            </a:r>
            <a:r>
              <a:rPr lang="fr-FR" dirty="0"/>
              <a:t>les éléments (indicateurs) du tableau de </a:t>
            </a:r>
            <a:r>
              <a:rPr lang="fr-FR" dirty="0" smtClean="0"/>
              <a:t>bord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Réaliser </a:t>
            </a:r>
            <a:r>
              <a:rPr lang="fr-FR" dirty="0"/>
              <a:t>la plateforme web</a:t>
            </a:r>
          </a:p>
          <a:p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69" y="3209024"/>
            <a:ext cx="2791327" cy="1550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942" y="2171700"/>
            <a:ext cx="6829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Contexte :</a:t>
            </a:r>
          </a:p>
          <a:p>
            <a:r>
              <a:rPr lang="fr-FR" dirty="0"/>
              <a:t>	</a:t>
            </a:r>
            <a:r>
              <a:rPr lang="fr-FR" dirty="0" smtClean="0"/>
              <a:t>- Informations groupées dans une platforme WEB (DHIS2)</a:t>
            </a:r>
          </a:p>
          <a:p>
            <a:r>
              <a:rPr lang="fr-FR" dirty="0" smtClean="0"/>
              <a:t>	- </a:t>
            </a:r>
            <a:r>
              <a:rPr lang="fr-FR" dirty="0"/>
              <a:t>Déficit de connaissances </a:t>
            </a:r>
            <a:r>
              <a:rPr lang="fr-FR" dirty="0" smtClean="0"/>
              <a:t>sanitaires à l’échelle internationale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154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9625" y="981075"/>
            <a:ext cx="10296525" cy="5279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267795" y="7206"/>
            <a:ext cx="7656411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Le plan de la présentation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200025" y="102870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Ministère de la Santé Publique</a:t>
            </a:r>
            <a:endParaRPr lang="fr-FR" sz="2400" dirty="0"/>
          </a:p>
        </p:txBody>
      </p:sp>
      <p:sp>
        <p:nvSpPr>
          <p:cNvPr id="6" name="Pentagon 5"/>
          <p:cNvSpPr/>
          <p:nvPr/>
        </p:nvSpPr>
        <p:spPr>
          <a:xfrm>
            <a:off x="200025" y="178117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Planification du projet</a:t>
            </a:r>
            <a:endParaRPr lang="fr-FR" sz="2400" dirty="0"/>
          </a:p>
        </p:txBody>
      </p:sp>
      <p:sp>
        <p:nvSpPr>
          <p:cNvPr id="7" name="Pentagon 6"/>
          <p:cNvSpPr/>
          <p:nvPr/>
        </p:nvSpPr>
        <p:spPr>
          <a:xfrm>
            <a:off x="200025" y="253365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Analyse de l’existant de </a:t>
            </a:r>
            <a:r>
              <a:rPr lang="fr-FR" sz="2400" dirty="0" smtClean="0"/>
              <a:t>l’entreprise</a:t>
            </a:r>
            <a:endParaRPr lang="fr-FR" sz="2400" dirty="0"/>
          </a:p>
        </p:txBody>
      </p:sp>
      <p:sp>
        <p:nvSpPr>
          <p:cNvPr id="8" name="Pentagon 7"/>
          <p:cNvSpPr/>
          <p:nvPr/>
        </p:nvSpPr>
        <p:spPr>
          <a:xfrm>
            <a:off x="200025" y="329344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Analyse de besoins de l’entreprise</a:t>
            </a:r>
          </a:p>
        </p:txBody>
      </p:sp>
      <p:sp>
        <p:nvSpPr>
          <p:cNvPr id="9" name="Pentagon 8"/>
          <p:cNvSpPr/>
          <p:nvPr/>
        </p:nvSpPr>
        <p:spPr>
          <a:xfrm>
            <a:off x="200025" y="405324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Modélisation de cas d’utilisations</a:t>
            </a:r>
            <a:endParaRPr lang="fr-FR" sz="2400" dirty="0"/>
          </a:p>
        </p:txBody>
      </p:sp>
      <p:sp>
        <p:nvSpPr>
          <p:cNvPr id="10" name="Pentagon 9"/>
          <p:cNvSpPr/>
          <p:nvPr/>
        </p:nvSpPr>
        <p:spPr>
          <a:xfrm>
            <a:off x="200025" y="481303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Modélisation de la base de données</a:t>
            </a:r>
            <a:endParaRPr lang="fr-FR" sz="2400" dirty="0"/>
          </a:p>
        </p:txBody>
      </p:sp>
      <p:sp>
        <p:nvSpPr>
          <p:cNvPr id="11" name="Pentagon 10"/>
          <p:cNvSpPr/>
          <p:nvPr/>
        </p:nvSpPr>
        <p:spPr>
          <a:xfrm>
            <a:off x="200025" y="557283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Réalisation de la plateforme</a:t>
            </a:r>
            <a:endParaRPr lang="fr-FR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27369" y="3734440"/>
            <a:ext cx="3284768" cy="2414021"/>
            <a:chOff x="7827369" y="3734440"/>
            <a:chExt cx="3284768" cy="24140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/>
            <a:stretch/>
          </p:blipFill>
          <p:spPr>
            <a:xfrm flipH="1">
              <a:off x="7827369" y="3734440"/>
              <a:ext cx="3284768" cy="241402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20940863">
              <a:off x="8071478" y="4944567"/>
              <a:ext cx="2100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cap="all" dirty="0" smtClean="0">
                  <a:solidFill>
                    <a:schemeClr val="bg1"/>
                  </a:solidFill>
                </a:rPr>
                <a:t>Démonstration</a:t>
              </a:r>
              <a:endParaRPr lang="fr-FR" sz="2000" b="1" cap="al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691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83705" y="7206"/>
            <a:ext cx="8424590" cy="1631216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Ministère de la Santé </a:t>
            </a:r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Publique</a:t>
            </a:r>
          </a:p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Madagascar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114" y="4516642"/>
            <a:ext cx="62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établissement gouvernemental </a:t>
            </a:r>
            <a:r>
              <a:rPr lang="fr-FR" dirty="0"/>
              <a:t>relevant du pouvoir </a:t>
            </a:r>
            <a:r>
              <a:rPr lang="fr-FR" dirty="0" smtClean="0"/>
              <a:t>exécutif.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28599" y="4134513"/>
            <a:ext cx="201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Forme juridique :</a:t>
            </a:r>
            <a:endParaRPr lang="fr-FR" sz="2000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114" y="5486819"/>
            <a:ext cx="97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Intervient aux besoins sanitaires de la population de Madagascar et stocke la majorité les informations</a:t>
            </a:r>
          </a:p>
          <a:p>
            <a:r>
              <a:rPr lang="fr-FR" dirty="0" smtClean="0"/>
              <a:t>Médicales de ce dernier.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28599" y="5141266"/>
            <a:ext cx="223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Principale Activité :</a:t>
            </a:r>
            <a:endParaRPr lang="fr-FR" sz="2000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098" y="2831122"/>
            <a:ext cx="763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D</a:t>
            </a:r>
            <a:r>
              <a:rPr lang="fr-FR" b="1" dirty="0"/>
              <a:t>irection des </a:t>
            </a:r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/>
              <a:t>tudes, de la </a:t>
            </a:r>
            <a:r>
              <a:rPr lang="fr-FR" b="1" dirty="0">
                <a:solidFill>
                  <a:srgbClr val="00B050"/>
                </a:solidFill>
              </a:rPr>
              <a:t>P</a:t>
            </a:r>
            <a:r>
              <a:rPr lang="fr-FR" b="1" dirty="0"/>
              <a:t>lanification et du</a:t>
            </a:r>
            <a:r>
              <a:rPr lang="fr-FR" b="1" dirty="0">
                <a:solidFill>
                  <a:srgbClr val="00B050"/>
                </a:solidFill>
              </a:rPr>
              <a:t> S</a:t>
            </a:r>
            <a:r>
              <a:rPr lang="fr-FR" b="1" dirty="0"/>
              <a:t>ystème d’</a:t>
            </a:r>
            <a:r>
              <a:rPr lang="fr-FR" b="1" dirty="0">
                <a:solidFill>
                  <a:srgbClr val="00B050"/>
                </a:solidFill>
              </a:rPr>
              <a:t>I</a:t>
            </a:r>
            <a:r>
              <a:rPr lang="fr-FR" b="1" dirty="0"/>
              <a:t>nformation ou </a:t>
            </a:r>
            <a:r>
              <a:rPr lang="fr-FR" b="1" dirty="0">
                <a:solidFill>
                  <a:srgbClr val="00B050"/>
                </a:solidFill>
              </a:rPr>
              <a:t>DEPSI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98" y="3449404"/>
            <a:ext cx="114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</a:t>
            </a:r>
            <a:r>
              <a:rPr lang="fr-FR" b="1" dirty="0"/>
              <a:t>ervice de l’</a:t>
            </a:r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/>
              <a:t>xploitation, de la </a:t>
            </a:r>
            <a:r>
              <a:rPr lang="fr-FR" b="1" dirty="0">
                <a:solidFill>
                  <a:srgbClr val="00B050"/>
                </a:solidFill>
              </a:rPr>
              <a:t>M</a:t>
            </a:r>
            <a:r>
              <a:rPr lang="fr-FR" b="1" dirty="0"/>
              <a:t>aintenance </a:t>
            </a:r>
            <a:r>
              <a:rPr lang="fr-FR" b="1" dirty="0">
                <a:solidFill>
                  <a:srgbClr val="00B050"/>
                </a:solidFill>
              </a:rPr>
              <a:t>I</a:t>
            </a:r>
            <a:r>
              <a:rPr lang="fr-FR" b="1" dirty="0"/>
              <a:t>nformatique et du </a:t>
            </a:r>
            <a:r>
              <a:rPr lang="fr-FR" b="1" dirty="0">
                <a:solidFill>
                  <a:srgbClr val="00B050"/>
                </a:solidFill>
              </a:rPr>
              <a:t>D</a:t>
            </a:r>
            <a:r>
              <a:rPr lang="fr-FR" b="1" dirty="0"/>
              <a:t>éveloppement du </a:t>
            </a:r>
            <a:r>
              <a:rPr lang="fr-FR" b="1" dirty="0" smtClean="0">
                <a:solidFill>
                  <a:srgbClr val="00B050"/>
                </a:solidFill>
              </a:rPr>
              <a:t>S</a:t>
            </a:r>
            <a:r>
              <a:rPr lang="fr-FR" b="1" dirty="0" smtClean="0"/>
              <a:t>ystème d’</a:t>
            </a:r>
            <a:r>
              <a:rPr lang="fr-FR" b="1" dirty="0" smtClean="0">
                <a:solidFill>
                  <a:schemeClr val="accent6"/>
                </a:solidFill>
              </a:rPr>
              <a:t>I</a:t>
            </a:r>
            <a:r>
              <a:rPr lang="fr-FR" b="1" dirty="0" smtClean="0"/>
              <a:t>nformation ou </a:t>
            </a:r>
            <a:r>
              <a:rPr lang="fr-FR" b="1" dirty="0" smtClean="0">
                <a:solidFill>
                  <a:srgbClr val="00B050"/>
                </a:solidFill>
              </a:rPr>
              <a:t>SEMIDSI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440" y="2206752"/>
            <a:ext cx="783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organisme gouvernemental -</a:t>
            </a:r>
            <a:r>
              <a:rPr lang="en-US" dirty="0" smtClean="0"/>
              <a:t>&gt;</a:t>
            </a:r>
            <a:r>
              <a:rPr lang="fr-FR" dirty="0" smtClean="0"/>
              <a:t> gestion + réglementation (santé au niveau national)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43" y="3085985"/>
            <a:ext cx="479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Directeur Dr. Fidelis Adolphe </a:t>
            </a:r>
            <a:r>
              <a:rPr lang="fr-FR" dirty="0"/>
              <a:t>ANDRIAMIZARASOA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1034443" y="3704267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Chef Dr. ARISON Daniel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978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950643" y="7206"/>
            <a:ext cx="8290715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Organigramme de </a:t>
            </a:r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MSANP 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4105"/>
            <a:ext cx="11004884" cy="52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64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06282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Planification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282" y="1459832"/>
            <a:ext cx="695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accent6"/>
                </a:solidFill>
              </a:rPr>
              <a:t>Application WEB : OnlineGantt (Gratuit)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586" y="2268817"/>
            <a:ext cx="11332029" cy="3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8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149916" y="7206"/>
            <a:ext cx="9892169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Analyse de </a:t>
            </a:r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l’existant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12910" y="990900"/>
            <a:ext cx="16043" cy="575670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5625" y="868980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</a:rPr>
              <a:t>DHIS2</a:t>
            </a:r>
            <a:endParaRPr lang="fr-FR" sz="36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99" y="1465455"/>
            <a:ext cx="2017764" cy="61324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139859" y="3222166"/>
            <a:ext cx="3799775" cy="3508438"/>
            <a:chOff x="6163219" y="2115261"/>
            <a:chExt cx="3799775" cy="3508438"/>
          </a:xfrm>
        </p:grpSpPr>
        <p:sp>
          <p:nvSpPr>
            <p:cNvPr id="19" name="TextBox 18"/>
            <p:cNvSpPr txBox="1"/>
            <p:nvPr/>
          </p:nvSpPr>
          <p:spPr>
            <a:xfrm>
              <a:off x="6163219" y="2115261"/>
              <a:ext cx="3367589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Forces :</a:t>
              </a:r>
            </a:p>
            <a:p>
              <a:r>
                <a:rPr lang="fr-FR" dirty="0" smtClean="0"/>
                <a:t>	Open </a:t>
              </a:r>
              <a:r>
                <a:rPr lang="fr-FR" dirty="0"/>
                <a:t>Source </a:t>
              </a:r>
            </a:p>
            <a:p>
              <a:r>
                <a:rPr lang="fr-FR" dirty="0" smtClean="0"/>
                <a:t>	Personnalisable </a:t>
              </a:r>
              <a:endParaRPr lang="fr-FR" dirty="0"/>
            </a:p>
            <a:p>
              <a:r>
                <a:rPr lang="fr-FR" dirty="0" smtClean="0"/>
                <a:t>	Collecte </a:t>
              </a:r>
              <a:r>
                <a:rPr lang="fr-FR" dirty="0"/>
                <a:t>de Données </a:t>
              </a:r>
            </a:p>
            <a:p>
              <a:r>
                <a:rPr lang="fr-FR" dirty="0" smtClean="0"/>
                <a:t>	Analyse </a:t>
              </a:r>
              <a:r>
                <a:rPr lang="fr-FR" dirty="0"/>
                <a:t>et Visualisation </a:t>
              </a:r>
            </a:p>
            <a:p>
              <a:r>
                <a:rPr lang="fr-FR" dirty="0" smtClean="0"/>
                <a:t>	Interopérabilité</a:t>
              </a:r>
              <a:endParaRPr lang="fr-FR" dirty="0"/>
            </a:p>
            <a:p>
              <a:r>
                <a:rPr lang="fr-FR" dirty="0" smtClean="0"/>
                <a:t>	Communauté </a:t>
              </a:r>
              <a:r>
                <a:rPr lang="fr-FR" dirty="0"/>
                <a:t>Active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7359" y="4392593"/>
              <a:ext cx="3725635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Faiblesses :</a:t>
              </a:r>
            </a:p>
            <a:p>
              <a:r>
                <a:rPr lang="fr-FR" dirty="0" smtClean="0"/>
                <a:t>	</a:t>
              </a:r>
              <a:r>
                <a:rPr lang="fr-FR" dirty="0"/>
                <a:t>Courbe d'Apprentissage </a:t>
              </a:r>
            </a:p>
            <a:p>
              <a:r>
                <a:rPr lang="fr-FR" dirty="0" smtClean="0"/>
                <a:t>	Personnalisation </a:t>
              </a:r>
              <a:r>
                <a:rPr lang="fr-FR" dirty="0"/>
                <a:t>Exigeante </a:t>
              </a:r>
            </a:p>
            <a:p>
              <a:r>
                <a:rPr lang="fr-FR" dirty="0" smtClean="0"/>
                <a:t>	Performance</a:t>
              </a:r>
              <a:endParaRPr lang="fr-FR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13999" y="2210703"/>
            <a:ext cx="5723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Créé par l’Université </a:t>
            </a:r>
            <a:r>
              <a:rPr lang="fr-FR" dirty="0"/>
              <a:t>d’Oslo (Norvège) en </a:t>
            </a:r>
            <a:r>
              <a:rPr lang="fr-FR" dirty="0" smtClean="0"/>
              <a:t>1994</a:t>
            </a:r>
          </a:p>
          <a:p>
            <a:r>
              <a:rPr lang="fr-FR" dirty="0" smtClean="0"/>
              <a:t>- Développé par Health </a:t>
            </a:r>
            <a:r>
              <a:rPr lang="fr-FR" dirty="0"/>
              <a:t>Information System </a:t>
            </a:r>
            <a:r>
              <a:rPr lang="fr-FR" dirty="0" smtClean="0"/>
              <a:t>Program </a:t>
            </a:r>
            <a:r>
              <a:rPr lang="fr-FR" dirty="0"/>
              <a:t>(</a:t>
            </a:r>
            <a:r>
              <a:rPr lang="fr-FR" b="1" dirty="0"/>
              <a:t>HISP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330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149916" y="7206"/>
            <a:ext cx="9892169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DHIS2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868980"/>
            <a:ext cx="25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6"/>
                </a:solidFill>
              </a:rPr>
              <a:t>Tableau de bord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8" y="3826598"/>
            <a:ext cx="2708154" cy="120743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61812" y="1985823"/>
            <a:ext cx="2845851" cy="1476567"/>
          </a:xfrm>
          <a:prstGeom prst="rect">
            <a:avLst/>
          </a:prstGeom>
        </p:spPr>
      </p:pic>
      <p:pic>
        <p:nvPicPr>
          <p:cNvPr id="10" name="Picture 9" descr="C:\Users\kennk\OneDrive\Images\Captures d’écran\Capture d'écran 2023-11-09 100507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" y="5398239"/>
            <a:ext cx="2705486" cy="1392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36827" y="3555076"/>
            <a:ext cx="209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Carte Géographique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6827" y="5087032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Graphique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6654" y="1644816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Tableau croisé Dynamique</a:t>
            </a:r>
            <a:endParaRPr lang="fr-FR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166" y="3430431"/>
            <a:ext cx="5184160" cy="31952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606" y="1644816"/>
            <a:ext cx="4138763" cy="16125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80868" y="868980"/>
            <a:ext cx="330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6"/>
                </a:solidFill>
              </a:rPr>
              <a:t>Données analytiques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067" y="1253877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Visualiseur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2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Analyse des </a:t>
            </a:r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Besoins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5641" y="1042739"/>
            <a:ext cx="4572000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6899361" y="1042740"/>
            <a:ext cx="4572000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ounded Rectangle 17"/>
          <p:cNvSpPr/>
          <p:nvPr/>
        </p:nvSpPr>
        <p:spPr>
          <a:xfrm>
            <a:off x="625641" y="3962692"/>
            <a:ext cx="10126559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44" y="2711115"/>
            <a:ext cx="699822" cy="699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02" y="2681649"/>
            <a:ext cx="768374" cy="7683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80" y="2685410"/>
            <a:ext cx="698253" cy="6982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6" y="2739396"/>
            <a:ext cx="646845" cy="6468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14927" y="1585958"/>
            <a:ext cx="4340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Leaflet (Carte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Chart.js (Graphique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DataTables (Tableau croisé dynamique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Bootstrap (Responsivité et autres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JQuery (Dynamicité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Django (Serveur) 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8522" y="1124293"/>
            <a:ext cx="3133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Modules (Frameworks)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8921" y="1042739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Outils de codage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66" y="1355125"/>
            <a:ext cx="911153" cy="91115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248306" y="1626035"/>
            <a:ext cx="1794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Editeur de texte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2583" y="2287039"/>
            <a:ext cx="115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Langages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29325" y="3976706"/>
            <a:ext cx="193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Hebergement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7272" y="4380003"/>
            <a:ext cx="176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Services en ligne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02523" y="4402671"/>
            <a:ext cx="1749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Services en local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" y="4543493"/>
            <a:ext cx="1049520" cy="12463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t="9921" r="20964" b="7227"/>
          <a:stretch/>
        </p:blipFill>
        <p:spPr>
          <a:xfrm>
            <a:off x="1804605" y="4749335"/>
            <a:ext cx="999708" cy="8240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597433" y="5043582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PythonAnywhere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6" y="5881673"/>
            <a:ext cx="842976" cy="5050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2" y="5640789"/>
            <a:ext cx="745958" cy="7459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2" t="34518" r="8769" b="35944"/>
          <a:stretch/>
        </p:blipFill>
        <p:spPr>
          <a:xfrm>
            <a:off x="3194686" y="5789798"/>
            <a:ext cx="2174453" cy="5944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00954E"/>
              </a:clrFrom>
              <a:clrTo>
                <a:srgbClr val="00954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66" y="4952536"/>
            <a:ext cx="1578007" cy="12417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r="21491"/>
          <a:stretch/>
        </p:blipFill>
        <p:spPr>
          <a:xfrm>
            <a:off x="8904302" y="4923280"/>
            <a:ext cx="1358613" cy="13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20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932</Words>
  <Application>Microsoft Office PowerPoint</Application>
  <PresentationFormat>Widescreen</PresentationFormat>
  <Paragraphs>202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kennkerenbezara@gmail.com</dc:creator>
  <cp:lastModifiedBy>kennkerenbezara@gmail.com</cp:lastModifiedBy>
  <cp:revision>165</cp:revision>
  <dcterms:created xsi:type="dcterms:W3CDTF">2022-12-07T05:33:07Z</dcterms:created>
  <dcterms:modified xsi:type="dcterms:W3CDTF">2023-12-04T05:37:13Z</dcterms:modified>
</cp:coreProperties>
</file>