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3"/>
  </p:notesMasterIdLst>
  <p:sldIdLst>
    <p:sldId id="256" r:id="rId2"/>
    <p:sldId id="260" r:id="rId3"/>
    <p:sldId id="258" r:id="rId4"/>
    <p:sldId id="268" r:id="rId5"/>
    <p:sldId id="257" r:id="rId6"/>
    <p:sldId id="262" r:id="rId7"/>
    <p:sldId id="269" r:id="rId8"/>
    <p:sldId id="270" r:id="rId9"/>
    <p:sldId id="261" r:id="rId10"/>
    <p:sldId id="265" r:id="rId11"/>
    <p:sldId id="271" r:id="rId1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dall Smith" initials="KS" lastIdx="2" clrIdx="0">
    <p:extLst>
      <p:ext uri="{19B8F6BF-5375-455C-9EA6-DF929625EA0E}">
        <p15:presenceInfo xmlns:p15="http://schemas.microsoft.com/office/powerpoint/2012/main" userId="894e64186f7c61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706" autoAdjust="0"/>
  </p:normalViewPr>
  <p:slideViewPr>
    <p:cSldViewPr snapToGrid="0">
      <p:cViewPr>
        <p:scale>
          <a:sx n="80" d="100"/>
          <a:sy n="80" d="100"/>
        </p:scale>
        <p:origin x="173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8D65762-F1AB-4385-8787-2597B155B7AB}" type="datetimeFigureOut">
              <a:rPr lang="en-US" smtClean="0"/>
              <a:t>4/7/2020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0886BD-832D-4F95-88BB-2996C641187C}" type="slidenum">
              <a:rPr lang="en-US" smtClean="0"/>
              <a:t>‹#›</a:t>
            </a:fld>
            <a:endParaRPr lang="en-US"/>
          </a:p>
        </p:txBody>
      </p:sp>
    </p:spTree>
    <p:extLst>
      <p:ext uri="{BB962C8B-B14F-4D97-AF65-F5344CB8AC3E}">
        <p14:creationId xmlns:p14="http://schemas.microsoft.com/office/powerpoint/2010/main" val="91142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0886BD-832D-4F95-88BB-2996C641187C}" type="slidenum">
              <a:rPr lang="en-US" smtClean="0"/>
              <a:t>1</a:t>
            </a:fld>
            <a:endParaRPr lang="en-US"/>
          </a:p>
        </p:txBody>
      </p:sp>
    </p:spTree>
    <p:extLst>
      <p:ext uri="{BB962C8B-B14F-4D97-AF65-F5344CB8AC3E}">
        <p14:creationId xmlns:p14="http://schemas.microsoft.com/office/powerpoint/2010/main" val="380849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0886BD-832D-4F95-88BB-2996C641187C}" type="slidenum">
              <a:rPr lang="en-US" smtClean="0"/>
              <a:t>10</a:t>
            </a:fld>
            <a:endParaRPr lang="en-US"/>
          </a:p>
        </p:txBody>
      </p:sp>
    </p:spTree>
    <p:extLst>
      <p:ext uri="{BB962C8B-B14F-4D97-AF65-F5344CB8AC3E}">
        <p14:creationId xmlns:p14="http://schemas.microsoft.com/office/powerpoint/2010/main" val="921478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0886BD-832D-4F95-88BB-2996C641187C}" type="slidenum">
              <a:rPr lang="en-US" smtClean="0"/>
              <a:t>11</a:t>
            </a:fld>
            <a:endParaRPr lang="en-US"/>
          </a:p>
        </p:txBody>
      </p:sp>
    </p:spTree>
    <p:extLst>
      <p:ext uri="{BB962C8B-B14F-4D97-AF65-F5344CB8AC3E}">
        <p14:creationId xmlns:p14="http://schemas.microsoft.com/office/powerpoint/2010/main" val="1992894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0886BD-832D-4F95-88BB-2996C641187C}" type="slidenum">
              <a:rPr lang="en-US" smtClean="0"/>
              <a:t>2</a:t>
            </a:fld>
            <a:endParaRPr lang="en-US"/>
          </a:p>
        </p:txBody>
      </p:sp>
    </p:spTree>
    <p:extLst>
      <p:ext uri="{BB962C8B-B14F-4D97-AF65-F5344CB8AC3E}">
        <p14:creationId xmlns:p14="http://schemas.microsoft.com/office/powerpoint/2010/main" val="1108251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AUC scores after </a:t>
            </a:r>
            <a:r>
              <a:rPr lang="en-US" dirty="0" err="1"/>
              <a:t>upsampling</a:t>
            </a:r>
            <a:r>
              <a:rPr lang="en-US" dirty="0"/>
              <a:t> – add animation to hide pre-</a:t>
            </a:r>
            <a:r>
              <a:rPr lang="en-US" dirty="0" err="1"/>
              <a:t>upsampling</a:t>
            </a:r>
            <a:r>
              <a:rPr lang="en-US" dirty="0"/>
              <a:t> graphic to reveal post-</a:t>
            </a:r>
            <a:r>
              <a:rPr lang="en-US" dirty="0" err="1"/>
              <a:t>upsampling</a:t>
            </a:r>
            <a:r>
              <a:rPr lang="en-US" dirty="0"/>
              <a:t> results</a:t>
            </a:r>
          </a:p>
        </p:txBody>
      </p:sp>
      <p:sp>
        <p:nvSpPr>
          <p:cNvPr id="4" name="Slide Number Placeholder 3"/>
          <p:cNvSpPr>
            <a:spLocks noGrp="1"/>
          </p:cNvSpPr>
          <p:nvPr>
            <p:ph type="sldNum" sz="quarter" idx="5"/>
          </p:nvPr>
        </p:nvSpPr>
        <p:spPr/>
        <p:txBody>
          <a:bodyPr/>
          <a:lstStyle/>
          <a:p>
            <a:fld id="{020886BD-832D-4F95-88BB-2996C641187C}" type="slidenum">
              <a:rPr lang="en-US" smtClean="0"/>
              <a:t>3</a:t>
            </a:fld>
            <a:endParaRPr lang="en-US"/>
          </a:p>
        </p:txBody>
      </p:sp>
    </p:spTree>
    <p:extLst>
      <p:ext uri="{BB962C8B-B14F-4D97-AF65-F5344CB8AC3E}">
        <p14:creationId xmlns:p14="http://schemas.microsoft.com/office/powerpoint/2010/main" val="253650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Due to issues integrating the </a:t>
            </a:r>
            <a:r>
              <a:rPr lang="en-US" dirty="0" err="1">
                <a:solidFill>
                  <a:schemeClr val="bg1"/>
                </a:solidFill>
              </a:rPr>
              <a:t>Sklearn</a:t>
            </a:r>
            <a:r>
              <a:rPr lang="en-US" dirty="0">
                <a:solidFill>
                  <a:schemeClr val="bg1"/>
                </a:solidFill>
              </a:rPr>
              <a:t> Pipeline() with the </a:t>
            </a:r>
            <a:r>
              <a:rPr lang="en-US" dirty="0" err="1">
                <a:solidFill>
                  <a:schemeClr val="bg1"/>
                </a:solidFill>
              </a:rPr>
              <a:t>Keras</a:t>
            </a:r>
            <a:r>
              <a:rPr lang="en-US" dirty="0">
                <a:solidFill>
                  <a:schemeClr val="bg1"/>
                </a:solidFill>
              </a:rPr>
              <a:t> API, this function was not used in the model.  Given more time on this project, I would have liked to completed troubleshooting this to integrate the different frameworks.</a:t>
            </a:r>
          </a:p>
        </p:txBody>
      </p:sp>
      <p:sp>
        <p:nvSpPr>
          <p:cNvPr id="4" name="Slide Number Placeholder 3"/>
          <p:cNvSpPr>
            <a:spLocks noGrp="1"/>
          </p:cNvSpPr>
          <p:nvPr>
            <p:ph type="sldNum" sz="quarter" idx="5"/>
          </p:nvPr>
        </p:nvSpPr>
        <p:spPr/>
        <p:txBody>
          <a:bodyPr/>
          <a:lstStyle/>
          <a:p>
            <a:fld id="{020886BD-832D-4F95-88BB-2996C641187C}" type="slidenum">
              <a:rPr lang="en-US" smtClean="0"/>
              <a:t>4</a:t>
            </a:fld>
            <a:endParaRPr lang="en-US"/>
          </a:p>
        </p:txBody>
      </p:sp>
    </p:spTree>
    <p:extLst>
      <p:ext uri="{BB962C8B-B14F-4D97-AF65-F5344CB8AC3E}">
        <p14:creationId xmlns:p14="http://schemas.microsoft.com/office/powerpoint/2010/main" val="2555277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0886BD-832D-4F95-88BB-2996C641187C}" type="slidenum">
              <a:rPr lang="en-US" smtClean="0"/>
              <a:t>5</a:t>
            </a:fld>
            <a:endParaRPr lang="en-US"/>
          </a:p>
        </p:txBody>
      </p:sp>
    </p:spTree>
    <p:extLst>
      <p:ext uri="{BB962C8B-B14F-4D97-AF65-F5344CB8AC3E}">
        <p14:creationId xmlns:p14="http://schemas.microsoft.com/office/powerpoint/2010/main" val="3914757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animation for accuracy/loss/roc curve transitions, and bring precision/recall curve and confusion matrix forward</a:t>
            </a:r>
          </a:p>
          <a:p>
            <a:r>
              <a:rPr lang="en-US" dirty="0"/>
              <a:t>.934 AUC -&gt; .995, compared to baseline of .957</a:t>
            </a:r>
          </a:p>
          <a:p>
            <a:r>
              <a:rPr lang="en-US" dirty="0"/>
              <a:t>.94 Acc -&gt; .9998</a:t>
            </a:r>
          </a:p>
          <a:p>
            <a:r>
              <a:rPr lang="en-US" dirty="0"/>
              <a:t>.40 Loss -&gt; .08</a:t>
            </a:r>
          </a:p>
          <a:p>
            <a:r>
              <a:rPr lang="en-US" dirty="0"/>
              <a:t>F1: .982, compared to baseline .688</a:t>
            </a:r>
          </a:p>
        </p:txBody>
      </p:sp>
      <p:sp>
        <p:nvSpPr>
          <p:cNvPr id="4" name="Slide Number Placeholder 3"/>
          <p:cNvSpPr>
            <a:spLocks noGrp="1"/>
          </p:cNvSpPr>
          <p:nvPr>
            <p:ph type="sldNum" sz="quarter" idx="5"/>
          </p:nvPr>
        </p:nvSpPr>
        <p:spPr/>
        <p:txBody>
          <a:bodyPr/>
          <a:lstStyle/>
          <a:p>
            <a:fld id="{020886BD-832D-4F95-88BB-2996C641187C}" type="slidenum">
              <a:rPr lang="en-US" smtClean="0"/>
              <a:t>6</a:t>
            </a:fld>
            <a:endParaRPr lang="en-US"/>
          </a:p>
        </p:txBody>
      </p:sp>
    </p:spTree>
    <p:extLst>
      <p:ext uri="{BB962C8B-B14F-4D97-AF65-F5344CB8AC3E}">
        <p14:creationId xmlns:p14="http://schemas.microsoft.com/office/powerpoint/2010/main" val="655664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0886BD-832D-4F95-88BB-2996C641187C}" type="slidenum">
              <a:rPr lang="en-US" smtClean="0"/>
              <a:t>7</a:t>
            </a:fld>
            <a:endParaRPr lang="en-US"/>
          </a:p>
        </p:txBody>
      </p:sp>
    </p:spTree>
    <p:extLst>
      <p:ext uri="{BB962C8B-B14F-4D97-AF65-F5344CB8AC3E}">
        <p14:creationId xmlns:p14="http://schemas.microsoft.com/office/powerpoint/2010/main" val="3780711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0886BD-832D-4F95-88BB-2996C641187C}" type="slidenum">
              <a:rPr lang="en-US" smtClean="0"/>
              <a:t>8</a:t>
            </a:fld>
            <a:endParaRPr lang="en-US"/>
          </a:p>
        </p:txBody>
      </p:sp>
    </p:spTree>
    <p:extLst>
      <p:ext uri="{BB962C8B-B14F-4D97-AF65-F5344CB8AC3E}">
        <p14:creationId xmlns:p14="http://schemas.microsoft.com/office/powerpoint/2010/main" val="806912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0886BD-832D-4F95-88BB-2996C641187C}" type="slidenum">
              <a:rPr lang="en-US" smtClean="0"/>
              <a:t>9</a:t>
            </a:fld>
            <a:endParaRPr lang="en-US"/>
          </a:p>
        </p:txBody>
      </p:sp>
    </p:spTree>
    <p:extLst>
      <p:ext uri="{BB962C8B-B14F-4D97-AF65-F5344CB8AC3E}">
        <p14:creationId xmlns:p14="http://schemas.microsoft.com/office/powerpoint/2010/main" val="2145444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4/7/2020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010462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087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4217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0377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7181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4146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9671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80524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327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854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953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263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9587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342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04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82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443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4/7/2020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638758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hyperlink" Target="http://jmlr.org/papers/volume9/vandermaaten08a/vandermaaten08a.pdf"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7659-7424-4BDF-8036-1A2153F3E6D7}"/>
              </a:ext>
            </a:extLst>
          </p:cNvPr>
          <p:cNvSpPr>
            <a:spLocks noGrp="1"/>
          </p:cNvSpPr>
          <p:nvPr>
            <p:ph type="ctrTitle"/>
          </p:nvPr>
        </p:nvSpPr>
        <p:spPr>
          <a:xfrm>
            <a:off x="4407015" y="2278590"/>
            <a:ext cx="7197726" cy="1331701"/>
          </a:xfrm>
        </p:spPr>
        <p:txBody>
          <a:bodyPr>
            <a:normAutofit fontScale="90000"/>
          </a:bodyPr>
          <a:lstStyle/>
          <a:p>
            <a:r>
              <a:rPr lang="en-US" dirty="0"/>
              <a:t>Foundations of AI</a:t>
            </a:r>
            <a:br>
              <a:rPr lang="en-US" dirty="0"/>
            </a:br>
            <a:r>
              <a:rPr lang="en-US" dirty="0"/>
              <a:t>Final presentation</a:t>
            </a:r>
          </a:p>
        </p:txBody>
      </p:sp>
      <p:sp>
        <p:nvSpPr>
          <p:cNvPr id="3" name="Subtitle 2">
            <a:extLst>
              <a:ext uri="{FF2B5EF4-FFF2-40B4-BE49-F238E27FC236}">
                <a16:creationId xmlns:a16="http://schemas.microsoft.com/office/drawing/2014/main" id="{08EE0830-773E-407C-A830-82027146283C}"/>
              </a:ext>
            </a:extLst>
          </p:cNvPr>
          <p:cNvSpPr>
            <a:spLocks noGrp="1"/>
          </p:cNvSpPr>
          <p:nvPr>
            <p:ph type="subTitle" idx="1"/>
          </p:nvPr>
        </p:nvSpPr>
        <p:spPr>
          <a:xfrm>
            <a:off x="4407015" y="3646872"/>
            <a:ext cx="7197726" cy="980671"/>
          </a:xfrm>
        </p:spPr>
        <p:txBody>
          <a:bodyPr>
            <a:normAutofit/>
          </a:bodyPr>
          <a:lstStyle/>
          <a:p>
            <a:r>
              <a:rPr lang="en-US" dirty="0"/>
              <a:t>Kendall smith</a:t>
            </a:r>
          </a:p>
          <a:p>
            <a:r>
              <a:rPr lang="en-US" dirty="0"/>
              <a:t>CS5100 Spring 2020</a:t>
            </a:r>
          </a:p>
        </p:txBody>
      </p:sp>
      <p:pic>
        <p:nvPicPr>
          <p:cNvPr id="1026" name="Picture 2" descr="Robot in love GIFs - Get the best GIF on GIPHY">
            <a:extLst>
              <a:ext uri="{FF2B5EF4-FFF2-40B4-BE49-F238E27FC236}">
                <a16:creationId xmlns:a16="http://schemas.microsoft.com/office/drawing/2014/main" id="{54134808-5176-441A-934C-AC2685A7753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47225" y="2278591"/>
            <a:ext cx="45720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24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A6344F-4973-4098-82AC-E5A23CA6A8AB}"/>
              </a:ext>
            </a:extLst>
          </p:cNvPr>
          <p:cNvGrpSpPr/>
          <p:nvPr/>
        </p:nvGrpSpPr>
        <p:grpSpPr>
          <a:xfrm>
            <a:off x="3273160" y="874643"/>
            <a:ext cx="5645679" cy="5627868"/>
            <a:chOff x="3076574" y="874643"/>
            <a:chExt cx="5645679" cy="5627868"/>
          </a:xfrm>
        </p:grpSpPr>
        <p:pic>
          <p:nvPicPr>
            <p:cNvPr id="4" name="Picture 3">
              <a:extLst>
                <a:ext uri="{FF2B5EF4-FFF2-40B4-BE49-F238E27FC236}">
                  <a16:creationId xmlns:a16="http://schemas.microsoft.com/office/drawing/2014/main" id="{3AC54366-4932-4876-A5E7-2809F954DD26}"/>
                </a:ext>
              </a:extLst>
            </p:cNvPr>
            <p:cNvPicPr>
              <a:picLocks noChangeAspect="1"/>
            </p:cNvPicPr>
            <p:nvPr/>
          </p:nvPicPr>
          <p:blipFill rotWithShape="1">
            <a:blip r:embed="rId3"/>
            <a:srcRect l="1994" t="414" r="1063" b="214"/>
            <a:stretch/>
          </p:blipFill>
          <p:spPr>
            <a:xfrm>
              <a:off x="3076574" y="874644"/>
              <a:ext cx="2626253" cy="2617968"/>
            </a:xfrm>
            <a:prstGeom prst="rect">
              <a:avLst/>
            </a:prstGeom>
          </p:spPr>
        </p:pic>
        <p:pic>
          <p:nvPicPr>
            <p:cNvPr id="5" name="Picture 4">
              <a:extLst>
                <a:ext uri="{FF2B5EF4-FFF2-40B4-BE49-F238E27FC236}">
                  <a16:creationId xmlns:a16="http://schemas.microsoft.com/office/drawing/2014/main" id="{10CEA3A3-6018-4832-874D-F278A6FB9412}"/>
                </a:ext>
              </a:extLst>
            </p:cNvPr>
            <p:cNvPicPr>
              <a:picLocks noChangeAspect="1"/>
            </p:cNvPicPr>
            <p:nvPr/>
          </p:nvPicPr>
          <p:blipFill rotWithShape="1">
            <a:blip r:embed="rId4"/>
            <a:srcRect l="4093" t="3012" r="3216" b="1807"/>
            <a:stretch/>
          </p:blipFill>
          <p:spPr>
            <a:xfrm>
              <a:off x="6096000" y="874643"/>
              <a:ext cx="2626253" cy="2617968"/>
            </a:xfrm>
            <a:prstGeom prst="rect">
              <a:avLst/>
            </a:prstGeom>
          </p:spPr>
        </p:pic>
        <p:pic>
          <p:nvPicPr>
            <p:cNvPr id="6" name="Picture 5">
              <a:extLst>
                <a:ext uri="{FF2B5EF4-FFF2-40B4-BE49-F238E27FC236}">
                  <a16:creationId xmlns:a16="http://schemas.microsoft.com/office/drawing/2014/main" id="{1D6D06D0-212C-4484-889C-6009E08C1415}"/>
                </a:ext>
              </a:extLst>
            </p:cNvPr>
            <p:cNvPicPr>
              <a:picLocks noChangeAspect="1"/>
            </p:cNvPicPr>
            <p:nvPr/>
          </p:nvPicPr>
          <p:blipFill rotWithShape="1">
            <a:blip r:embed="rId5"/>
            <a:srcRect l="3354" t="1863"/>
            <a:stretch/>
          </p:blipFill>
          <p:spPr>
            <a:xfrm>
              <a:off x="3076574" y="3884543"/>
              <a:ext cx="2626254" cy="2617968"/>
            </a:xfrm>
            <a:prstGeom prst="rect">
              <a:avLst/>
            </a:prstGeom>
          </p:spPr>
        </p:pic>
        <p:pic>
          <p:nvPicPr>
            <p:cNvPr id="7" name="Picture 6">
              <a:extLst>
                <a:ext uri="{FF2B5EF4-FFF2-40B4-BE49-F238E27FC236}">
                  <a16:creationId xmlns:a16="http://schemas.microsoft.com/office/drawing/2014/main" id="{800720F5-7BD8-4C52-80AF-F90A89825CFE}"/>
                </a:ext>
              </a:extLst>
            </p:cNvPr>
            <p:cNvPicPr>
              <a:picLocks noChangeAspect="1"/>
            </p:cNvPicPr>
            <p:nvPr/>
          </p:nvPicPr>
          <p:blipFill>
            <a:blip r:embed="rId6"/>
            <a:stretch>
              <a:fillRect/>
            </a:stretch>
          </p:blipFill>
          <p:spPr>
            <a:xfrm>
              <a:off x="6096000" y="3884543"/>
              <a:ext cx="2626253" cy="2617968"/>
            </a:xfrm>
            <a:prstGeom prst="rect">
              <a:avLst/>
            </a:prstGeom>
          </p:spPr>
        </p:pic>
      </p:grpSp>
      <p:sp>
        <p:nvSpPr>
          <p:cNvPr id="8" name="Title 1">
            <a:extLst>
              <a:ext uri="{FF2B5EF4-FFF2-40B4-BE49-F238E27FC236}">
                <a16:creationId xmlns:a16="http://schemas.microsoft.com/office/drawing/2014/main" id="{5AD230BB-3CA1-4911-9F89-0F1066434FE3}"/>
              </a:ext>
            </a:extLst>
          </p:cNvPr>
          <p:cNvSpPr>
            <a:spLocks noGrp="1"/>
          </p:cNvSpPr>
          <p:nvPr>
            <p:ph type="title"/>
          </p:nvPr>
        </p:nvSpPr>
        <p:spPr>
          <a:xfrm>
            <a:off x="945340" y="296556"/>
            <a:ext cx="10454950" cy="519817"/>
          </a:xfrm>
        </p:spPr>
        <p:txBody>
          <a:bodyPr>
            <a:normAutofit fontScale="90000"/>
          </a:bodyPr>
          <a:lstStyle/>
          <a:p>
            <a:pPr algn="ctr"/>
            <a:r>
              <a:rPr lang="en-US" dirty="0"/>
              <a:t>Confusion matrix of </a:t>
            </a:r>
            <a:r>
              <a:rPr lang="en-US" dirty="0" err="1"/>
              <a:t>sklearn</a:t>
            </a:r>
            <a:r>
              <a:rPr lang="en-US" dirty="0"/>
              <a:t> models</a:t>
            </a:r>
          </a:p>
        </p:txBody>
      </p:sp>
    </p:spTree>
    <p:extLst>
      <p:ext uri="{BB962C8B-B14F-4D97-AF65-F5344CB8AC3E}">
        <p14:creationId xmlns:p14="http://schemas.microsoft.com/office/powerpoint/2010/main" val="399454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08CE0A-4426-4767-8730-6D42F8446963}"/>
              </a:ext>
            </a:extLst>
          </p:cNvPr>
          <p:cNvSpPr>
            <a:spLocks noGrp="1"/>
          </p:cNvSpPr>
          <p:nvPr>
            <p:ph type="title"/>
          </p:nvPr>
        </p:nvSpPr>
        <p:spPr>
          <a:xfrm>
            <a:off x="945340" y="296556"/>
            <a:ext cx="10454950" cy="519817"/>
          </a:xfrm>
        </p:spPr>
        <p:txBody>
          <a:bodyPr>
            <a:normAutofit fontScale="90000"/>
          </a:bodyPr>
          <a:lstStyle/>
          <a:p>
            <a:pPr algn="ctr"/>
            <a:r>
              <a:rPr lang="en-US" dirty="0"/>
              <a:t>PERFORMANCE EVALUATION OF ALL Models</a:t>
            </a:r>
          </a:p>
        </p:txBody>
      </p:sp>
      <p:sp>
        <p:nvSpPr>
          <p:cNvPr id="6" name="Title 1">
            <a:extLst>
              <a:ext uri="{FF2B5EF4-FFF2-40B4-BE49-F238E27FC236}">
                <a16:creationId xmlns:a16="http://schemas.microsoft.com/office/drawing/2014/main" id="{2C7E026B-F587-41F2-A526-047EC5E6FA86}"/>
              </a:ext>
            </a:extLst>
          </p:cNvPr>
          <p:cNvSpPr txBox="1">
            <a:spLocks/>
          </p:cNvSpPr>
          <p:nvPr/>
        </p:nvSpPr>
        <p:spPr>
          <a:xfrm>
            <a:off x="945340" y="843650"/>
            <a:ext cx="10454950" cy="519817"/>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dirty="0"/>
              <a:t>Comparative AUC Before and after hyperparameter tuning/optimization</a:t>
            </a:r>
          </a:p>
        </p:txBody>
      </p:sp>
      <p:graphicFrame>
        <p:nvGraphicFramePr>
          <p:cNvPr id="7" name="Table 6">
            <a:extLst>
              <a:ext uri="{FF2B5EF4-FFF2-40B4-BE49-F238E27FC236}">
                <a16:creationId xmlns:a16="http://schemas.microsoft.com/office/drawing/2014/main" id="{3BB4E891-4535-45DE-9968-AD7AB7AED96D}"/>
              </a:ext>
            </a:extLst>
          </p:cNvPr>
          <p:cNvGraphicFramePr>
            <a:graphicFrameLocks noGrp="1"/>
          </p:cNvGraphicFramePr>
          <p:nvPr>
            <p:extLst>
              <p:ext uri="{D42A27DB-BD31-4B8C-83A1-F6EECF244321}">
                <p14:modId xmlns:p14="http://schemas.microsoft.com/office/powerpoint/2010/main" val="2859431098"/>
              </p:ext>
            </p:extLst>
          </p:nvPr>
        </p:nvGraphicFramePr>
        <p:xfrm>
          <a:off x="1247690" y="2177716"/>
          <a:ext cx="9869488" cy="3577304"/>
        </p:xfrm>
        <a:graphic>
          <a:graphicData uri="http://schemas.openxmlformats.org/drawingml/2006/table">
            <a:tbl>
              <a:tblPr firstRow="1" firstCol="1" bandRow="1">
                <a:tableStyleId>{21E4AEA4-8DFA-4A89-87EB-49C32662AFE0}</a:tableStyleId>
              </a:tblPr>
              <a:tblGrid>
                <a:gridCol w="3035552">
                  <a:extLst>
                    <a:ext uri="{9D8B030D-6E8A-4147-A177-3AD203B41FA5}">
                      <a16:colId xmlns:a16="http://schemas.microsoft.com/office/drawing/2014/main" val="4054743422"/>
                    </a:ext>
                  </a:extLst>
                </a:gridCol>
                <a:gridCol w="3212432">
                  <a:extLst>
                    <a:ext uri="{9D8B030D-6E8A-4147-A177-3AD203B41FA5}">
                      <a16:colId xmlns:a16="http://schemas.microsoft.com/office/drawing/2014/main" val="3307146745"/>
                    </a:ext>
                  </a:extLst>
                </a:gridCol>
                <a:gridCol w="3621504">
                  <a:extLst>
                    <a:ext uri="{9D8B030D-6E8A-4147-A177-3AD203B41FA5}">
                      <a16:colId xmlns:a16="http://schemas.microsoft.com/office/drawing/2014/main" val="2853343523"/>
                    </a:ext>
                  </a:extLst>
                </a:gridCol>
              </a:tblGrid>
              <a:tr h="447163">
                <a:tc>
                  <a:txBody>
                    <a:bodyPr/>
                    <a:lstStyle/>
                    <a:p>
                      <a:pPr marL="0" marR="0" algn="ctr">
                        <a:spcBef>
                          <a:spcPts val="0"/>
                        </a:spcBef>
                        <a:spcAft>
                          <a:spcPts val="100"/>
                        </a:spcAft>
                      </a:pPr>
                      <a:r>
                        <a:rPr lang="en-US" sz="1600" dirty="0">
                          <a:effectLst/>
                        </a:rPr>
                        <a:t>Model</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dirty="0">
                          <a:effectLst/>
                        </a:rPr>
                        <a:t>Preliminary Model AUC</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dirty="0">
                          <a:effectLst/>
                        </a:rPr>
                        <a:t>Final Model AUC</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52907917"/>
                  </a:ext>
                </a:extLst>
              </a:tr>
              <a:tr h="447163">
                <a:tc>
                  <a:txBody>
                    <a:bodyPr/>
                    <a:lstStyle/>
                    <a:p>
                      <a:pPr marL="0" marR="0" algn="ctr">
                        <a:spcBef>
                          <a:spcPts val="0"/>
                        </a:spcBef>
                        <a:spcAft>
                          <a:spcPts val="100"/>
                        </a:spcAft>
                      </a:pPr>
                      <a:r>
                        <a:rPr lang="en-US" sz="1600" dirty="0">
                          <a:effectLst/>
                        </a:rPr>
                        <a:t>Random Forest Classifier</a:t>
                      </a:r>
                      <a:endParaRPr lang="en-US" sz="1600" b="1"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a:effectLst/>
                        </a:rPr>
                        <a:t>.705</a:t>
                      </a:r>
                      <a:endParaRPr lang="en-US" sz="1600" b="1">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dirty="0">
                          <a:effectLst/>
                        </a:rPr>
                        <a:t>.999</a:t>
                      </a:r>
                      <a:endParaRPr lang="en-US" sz="1600" b="1"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2490991"/>
                  </a:ext>
                </a:extLst>
              </a:tr>
              <a:tr h="447163">
                <a:tc>
                  <a:txBody>
                    <a:bodyPr/>
                    <a:lstStyle/>
                    <a:p>
                      <a:pPr marL="0" marR="0" algn="ctr">
                        <a:spcBef>
                          <a:spcPts val="0"/>
                        </a:spcBef>
                        <a:spcAft>
                          <a:spcPts val="100"/>
                        </a:spcAft>
                      </a:pPr>
                      <a:r>
                        <a:rPr lang="en-US" sz="1600">
                          <a:effectLst/>
                        </a:rPr>
                        <a:t>KNN</a:t>
                      </a:r>
                      <a:endParaRPr lang="en-US" sz="1600" b="1">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a:effectLst/>
                        </a:rPr>
                        <a:t>.571</a:t>
                      </a:r>
                      <a:endParaRPr lang="en-US" sz="1600" b="1">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dirty="0">
                          <a:effectLst/>
                        </a:rPr>
                        <a:t>.996</a:t>
                      </a:r>
                      <a:endParaRPr lang="en-US" sz="1600" b="1"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65526037"/>
                  </a:ext>
                </a:extLst>
              </a:tr>
              <a:tr h="447163">
                <a:tc>
                  <a:txBody>
                    <a:bodyPr/>
                    <a:lstStyle/>
                    <a:p>
                      <a:pPr marL="0" marR="0" algn="ctr">
                        <a:spcBef>
                          <a:spcPts val="0"/>
                        </a:spcBef>
                        <a:spcAft>
                          <a:spcPts val="100"/>
                        </a:spcAft>
                      </a:pPr>
                      <a:r>
                        <a:rPr lang="en-US" sz="1600" dirty="0">
                          <a:effectLst/>
                        </a:rPr>
                        <a:t>CNN</a:t>
                      </a:r>
                      <a:endParaRPr lang="en-US" sz="1600" b="1"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a:effectLst/>
                        </a:rPr>
                        <a:t>.934</a:t>
                      </a:r>
                      <a:endParaRPr lang="en-US" sz="1600" b="1">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dirty="0">
                          <a:effectLst/>
                        </a:rPr>
                        <a:t>.995</a:t>
                      </a:r>
                      <a:endParaRPr lang="en-US" sz="1600" b="1"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63594257"/>
                  </a:ext>
                </a:extLst>
              </a:tr>
              <a:tr h="447163">
                <a:tc>
                  <a:txBody>
                    <a:bodyPr/>
                    <a:lstStyle/>
                    <a:p>
                      <a:pPr marL="0" marR="0" algn="ctr">
                        <a:spcBef>
                          <a:spcPts val="0"/>
                        </a:spcBef>
                        <a:spcAft>
                          <a:spcPts val="100"/>
                        </a:spcAft>
                      </a:pPr>
                      <a:r>
                        <a:rPr lang="en-US" sz="1600" dirty="0">
                          <a:effectLst/>
                        </a:rPr>
                        <a:t>Logistic Regression</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a:effectLst/>
                        </a:rPr>
                        <a:t>.963</a:t>
                      </a:r>
                      <a:endParaRPr lang="en-US" sz="160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dirty="0">
                          <a:effectLst/>
                        </a:rPr>
                        <a:t>.983</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286748"/>
                  </a:ext>
                </a:extLst>
              </a:tr>
              <a:tr h="447163">
                <a:tc>
                  <a:txBody>
                    <a:bodyPr/>
                    <a:lstStyle/>
                    <a:p>
                      <a:pPr marL="0" marR="0" algn="ctr">
                        <a:spcBef>
                          <a:spcPts val="0"/>
                        </a:spcBef>
                        <a:spcAft>
                          <a:spcPts val="100"/>
                        </a:spcAft>
                      </a:pPr>
                      <a:r>
                        <a:rPr lang="en-US" sz="1600" dirty="0">
                          <a:effectLst/>
                        </a:rPr>
                        <a:t>Multinomial NB</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a:effectLst/>
                        </a:rPr>
                        <a:t>.858</a:t>
                      </a:r>
                      <a:endParaRPr lang="en-US" sz="160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dirty="0">
                          <a:effectLst/>
                        </a:rPr>
                        <a:t>.972</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31059095"/>
                  </a:ext>
                </a:extLst>
              </a:tr>
              <a:tr h="447163">
                <a:tc>
                  <a:txBody>
                    <a:bodyPr/>
                    <a:lstStyle/>
                    <a:p>
                      <a:pPr marL="0" marR="0" algn="ctr">
                        <a:spcBef>
                          <a:spcPts val="0"/>
                        </a:spcBef>
                        <a:spcAft>
                          <a:spcPts val="100"/>
                        </a:spcAft>
                      </a:pPr>
                      <a:r>
                        <a:rPr lang="en-US" sz="1600" dirty="0">
                          <a:effectLst/>
                        </a:rPr>
                        <a:t>Passive Aggressive Classifier</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a:effectLst/>
                        </a:rPr>
                        <a:t>.823</a:t>
                      </a:r>
                      <a:endParaRPr lang="en-US" sz="160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dirty="0">
                          <a:effectLst/>
                        </a:rPr>
                        <a:t>.967</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36783614"/>
                  </a:ext>
                </a:extLst>
              </a:tr>
              <a:tr h="447163">
                <a:tc>
                  <a:txBody>
                    <a:bodyPr/>
                    <a:lstStyle/>
                    <a:p>
                      <a:pPr marL="0" marR="0" algn="ctr">
                        <a:spcBef>
                          <a:spcPts val="0"/>
                        </a:spcBef>
                        <a:spcAft>
                          <a:spcPts val="100"/>
                        </a:spcAft>
                      </a:pPr>
                      <a:r>
                        <a:rPr lang="en-US" sz="1600" dirty="0">
                          <a:effectLst/>
                        </a:rPr>
                        <a:t>SGD Classifier</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a:effectLst/>
                        </a:rPr>
                        <a:t>.732</a:t>
                      </a:r>
                      <a:endParaRPr lang="en-US" sz="160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0"/>
                        </a:spcBef>
                        <a:spcAft>
                          <a:spcPts val="100"/>
                        </a:spcAft>
                      </a:pPr>
                      <a:r>
                        <a:rPr lang="en-US" sz="1600" dirty="0">
                          <a:effectLst/>
                        </a:rPr>
                        <a:t>.905</a:t>
                      </a:r>
                      <a:endParaRPr lang="en-US" sz="16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97868457"/>
                  </a:ext>
                </a:extLst>
              </a:tr>
            </a:tbl>
          </a:graphicData>
        </a:graphic>
      </p:graphicFrame>
    </p:spTree>
    <p:extLst>
      <p:ext uri="{BB962C8B-B14F-4D97-AF65-F5344CB8AC3E}">
        <p14:creationId xmlns:p14="http://schemas.microsoft.com/office/powerpoint/2010/main" val="332377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1FDB46C1-1CB2-47F5-ADBF-833ED60AD5D3}"/>
              </a:ext>
            </a:extLst>
          </p:cNvPr>
          <p:cNvPicPr>
            <a:picLocks noChangeAspect="1"/>
          </p:cNvPicPr>
          <p:nvPr/>
        </p:nvPicPr>
        <p:blipFill>
          <a:blip r:embed="rId3"/>
          <a:stretch>
            <a:fillRect/>
          </a:stretch>
        </p:blipFill>
        <p:spPr>
          <a:xfrm>
            <a:off x="1007178" y="1796761"/>
            <a:ext cx="3017391" cy="2921347"/>
          </a:xfrm>
          <a:prstGeom prst="rect">
            <a:avLst/>
          </a:prstGeom>
        </p:spPr>
      </p:pic>
      <p:sp>
        <p:nvSpPr>
          <p:cNvPr id="8" name="Title 1">
            <a:extLst>
              <a:ext uri="{FF2B5EF4-FFF2-40B4-BE49-F238E27FC236}">
                <a16:creationId xmlns:a16="http://schemas.microsoft.com/office/drawing/2014/main" id="{DBBFE63E-4299-4993-BF3D-0FDEE719BB9B}"/>
              </a:ext>
            </a:extLst>
          </p:cNvPr>
          <p:cNvSpPr>
            <a:spLocks noGrp="1"/>
          </p:cNvSpPr>
          <p:nvPr>
            <p:ph type="title"/>
          </p:nvPr>
        </p:nvSpPr>
        <p:spPr>
          <a:xfrm>
            <a:off x="868525" y="304909"/>
            <a:ext cx="10454950" cy="519817"/>
          </a:xfrm>
        </p:spPr>
        <p:txBody>
          <a:bodyPr>
            <a:normAutofit fontScale="90000"/>
          </a:bodyPr>
          <a:lstStyle/>
          <a:p>
            <a:pPr algn="ctr"/>
            <a:r>
              <a:rPr lang="en-US" dirty="0"/>
              <a:t>Large class imbalances usually skew model training</a:t>
            </a:r>
          </a:p>
        </p:txBody>
      </p:sp>
      <p:sp>
        <p:nvSpPr>
          <p:cNvPr id="9" name="TextBox 8">
            <a:extLst>
              <a:ext uri="{FF2B5EF4-FFF2-40B4-BE49-F238E27FC236}">
                <a16:creationId xmlns:a16="http://schemas.microsoft.com/office/drawing/2014/main" id="{316D2F53-052E-44F7-8C72-9E7B09337DD8}"/>
              </a:ext>
            </a:extLst>
          </p:cNvPr>
          <p:cNvSpPr txBox="1"/>
          <p:nvPr/>
        </p:nvSpPr>
        <p:spPr>
          <a:xfrm>
            <a:off x="1007178" y="5043152"/>
            <a:ext cx="3017391" cy="1477328"/>
          </a:xfrm>
          <a:prstGeom prst="rect">
            <a:avLst/>
          </a:prstGeom>
          <a:noFill/>
        </p:spPr>
        <p:txBody>
          <a:bodyPr wrap="square" rtlCol="0">
            <a:spAutoFit/>
          </a:bodyPr>
          <a:lstStyle/>
          <a:p>
            <a:pPr algn="ctr"/>
            <a:r>
              <a:rPr lang="en-US" dirty="0"/>
              <a:t>The classes were found to be highly imbalanced.  Here we can see that there are over five times non-attacks as attacks from the data set.</a:t>
            </a:r>
          </a:p>
        </p:txBody>
      </p:sp>
      <p:sp>
        <p:nvSpPr>
          <p:cNvPr id="10" name="TextBox 9">
            <a:extLst>
              <a:ext uri="{FF2B5EF4-FFF2-40B4-BE49-F238E27FC236}">
                <a16:creationId xmlns:a16="http://schemas.microsoft.com/office/drawing/2014/main" id="{FC2E5A10-DADE-47F9-BC0B-27E92A0BF975}"/>
              </a:ext>
            </a:extLst>
          </p:cNvPr>
          <p:cNvSpPr txBox="1"/>
          <p:nvPr/>
        </p:nvSpPr>
        <p:spPr>
          <a:xfrm>
            <a:off x="4488166" y="5043974"/>
            <a:ext cx="3017391" cy="1477328"/>
          </a:xfrm>
          <a:prstGeom prst="rect">
            <a:avLst/>
          </a:prstGeom>
          <a:noFill/>
        </p:spPr>
        <p:txBody>
          <a:bodyPr wrap="square" rtlCol="0">
            <a:spAutoFit/>
          </a:bodyPr>
          <a:lstStyle/>
          <a:p>
            <a:pPr algn="ctr"/>
            <a:r>
              <a:rPr lang="en-US" dirty="0"/>
              <a:t>Within this class imbalance, there is divergence in where the comments came from, if someone logged in or not, and the namespace.</a:t>
            </a:r>
          </a:p>
        </p:txBody>
      </p:sp>
      <p:sp>
        <p:nvSpPr>
          <p:cNvPr id="11" name="TextBox 10">
            <a:extLst>
              <a:ext uri="{FF2B5EF4-FFF2-40B4-BE49-F238E27FC236}">
                <a16:creationId xmlns:a16="http://schemas.microsoft.com/office/drawing/2014/main" id="{6027CEA2-5443-4A15-BF41-B4B443EB4E47}"/>
              </a:ext>
            </a:extLst>
          </p:cNvPr>
          <p:cNvSpPr txBox="1"/>
          <p:nvPr/>
        </p:nvSpPr>
        <p:spPr>
          <a:xfrm>
            <a:off x="7969154" y="5049050"/>
            <a:ext cx="3017391" cy="1200329"/>
          </a:xfrm>
          <a:prstGeom prst="rect">
            <a:avLst/>
          </a:prstGeom>
          <a:noFill/>
        </p:spPr>
        <p:txBody>
          <a:bodyPr wrap="square" rtlCol="0">
            <a:spAutoFit/>
          </a:bodyPr>
          <a:lstStyle/>
          <a:p>
            <a:pPr algn="ctr"/>
            <a:r>
              <a:rPr lang="en-US" dirty="0"/>
              <a:t>Likewise, the “split” feature is imbalanced, and observations were not evenly distributed across the full date range.</a:t>
            </a:r>
          </a:p>
        </p:txBody>
      </p:sp>
      <p:pic>
        <p:nvPicPr>
          <p:cNvPr id="3" name="Picture 2">
            <a:extLst>
              <a:ext uri="{FF2B5EF4-FFF2-40B4-BE49-F238E27FC236}">
                <a16:creationId xmlns:a16="http://schemas.microsoft.com/office/drawing/2014/main" id="{07294C8E-4FCA-4BFC-972E-CF4D6B4C54ED}"/>
              </a:ext>
            </a:extLst>
          </p:cNvPr>
          <p:cNvPicPr>
            <a:picLocks noChangeAspect="1"/>
          </p:cNvPicPr>
          <p:nvPr/>
        </p:nvPicPr>
        <p:blipFill>
          <a:blip r:embed="rId4"/>
          <a:stretch>
            <a:fillRect/>
          </a:stretch>
        </p:blipFill>
        <p:spPr>
          <a:xfrm>
            <a:off x="4919864" y="1215236"/>
            <a:ext cx="1941550" cy="1641125"/>
          </a:xfrm>
          <a:prstGeom prst="rect">
            <a:avLst/>
          </a:prstGeom>
        </p:spPr>
      </p:pic>
      <p:pic>
        <p:nvPicPr>
          <p:cNvPr id="5" name="Picture 4">
            <a:extLst>
              <a:ext uri="{FF2B5EF4-FFF2-40B4-BE49-F238E27FC236}">
                <a16:creationId xmlns:a16="http://schemas.microsoft.com/office/drawing/2014/main" id="{815A54F4-F35D-448C-A8A3-D0786CACBEB3}"/>
              </a:ext>
            </a:extLst>
          </p:cNvPr>
          <p:cNvPicPr>
            <a:picLocks noChangeAspect="1"/>
          </p:cNvPicPr>
          <p:nvPr/>
        </p:nvPicPr>
        <p:blipFill rotWithShape="1">
          <a:blip r:embed="rId5">
            <a:alphaModFix/>
          </a:blip>
          <a:srcRect r="2015"/>
          <a:stretch/>
        </p:blipFill>
        <p:spPr>
          <a:xfrm>
            <a:off x="4919864" y="3077361"/>
            <a:ext cx="1938038" cy="1640747"/>
          </a:xfrm>
          <a:prstGeom prst="rect">
            <a:avLst/>
          </a:prstGeom>
        </p:spPr>
      </p:pic>
      <p:pic>
        <p:nvPicPr>
          <p:cNvPr id="7" name="Picture 6">
            <a:extLst>
              <a:ext uri="{FF2B5EF4-FFF2-40B4-BE49-F238E27FC236}">
                <a16:creationId xmlns:a16="http://schemas.microsoft.com/office/drawing/2014/main" id="{56438B6C-4B04-4EFF-9810-239EB93880A0}"/>
              </a:ext>
            </a:extLst>
          </p:cNvPr>
          <p:cNvPicPr>
            <a:picLocks noChangeAspect="1"/>
          </p:cNvPicPr>
          <p:nvPr/>
        </p:nvPicPr>
        <p:blipFill rotWithShape="1">
          <a:blip r:embed="rId6"/>
          <a:srcRect t="3588" b="3588"/>
          <a:stretch/>
        </p:blipFill>
        <p:spPr>
          <a:xfrm>
            <a:off x="8403563" y="1215236"/>
            <a:ext cx="2148574" cy="1641125"/>
          </a:xfrm>
          <a:prstGeom prst="rect">
            <a:avLst/>
          </a:prstGeom>
        </p:spPr>
      </p:pic>
      <p:pic>
        <p:nvPicPr>
          <p:cNvPr id="12" name="Picture 11">
            <a:extLst>
              <a:ext uri="{FF2B5EF4-FFF2-40B4-BE49-F238E27FC236}">
                <a16:creationId xmlns:a16="http://schemas.microsoft.com/office/drawing/2014/main" id="{1AB549E3-6C4D-43FB-AA3A-592F190F7372}"/>
              </a:ext>
            </a:extLst>
          </p:cNvPr>
          <p:cNvPicPr>
            <a:picLocks noChangeAspect="1"/>
          </p:cNvPicPr>
          <p:nvPr/>
        </p:nvPicPr>
        <p:blipFill>
          <a:blip r:embed="rId7"/>
          <a:stretch>
            <a:fillRect/>
          </a:stretch>
        </p:blipFill>
        <p:spPr>
          <a:xfrm>
            <a:off x="8400852" y="3012339"/>
            <a:ext cx="2148574" cy="1875660"/>
          </a:xfrm>
          <a:prstGeom prst="rect">
            <a:avLst/>
          </a:prstGeom>
        </p:spPr>
      </p:pic>
    </p:spTree>
    <p:extLst>
      <p:ext uri="{BB962C8B-B14F-4D97-AF65-F5344CB8AC3E}">
        <p14:creationId xmlns:p14="http://schemas.microsoft.com/office/powerpoint/2010/main" val="340262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2C174A4-DC2C-47EF-906C-00914AE12A75}"/>
              </a:ext>
            </a:extLst>
          </p:cNvPr>
          <p:cNvPicPr>
            <a:picLocks noChangeAspect="1"/>
          </p:cNvPicPr>
          <p:nvPr/>
        </p:nvPicPr>
        <p:blipFill rotWithShape="1">
          <a:blip r:embed="rId3"/>
          <a:srcRect l="1081" r="1081"/>
          <a:stretch/>
        </p:blipFill>
        <p:spPr>
          <a:xfrm>
            <a:off x="5184648" y="1510019"/>
            <a:ext cx="6429542" cy="4641346"/>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4D034BC0-3B6F-4BC8-913F-AE5858887128}"/>
              </a:ext>
            </a:extLst>
          </p:cNvPr>
          <p:cNvPicPr>
            <a:picLocks noChangeAspect="1"/>
          </p:cNvPicPr>
          <p:nvPr/>
        </p:nvPicPr>
        <p:blipFill>
          <a:blip r:embed="rId4"/>
          <a:stretch>
            <a:fillRect/>
          </a:stretch>
        </p:blipFill>
        <p:spPr>
          <a:xfrm>
            <a:off x="5189838" y="1507674"/>
            <a:ext cx="6424352" cy="46436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2BF9790D-4AA1-41AC-B3FC-E437CBCA92A9}"/>
              </a:ext>
            </a:extLst>
          </p:cNvPr>
          <p:cNvSpPr>
            <a:spLocks noGrp="1"/>
          </p:cNvSpPr>
          <p:nvPr>
            <p:ph idx="1"/>
          </p:nvPr>
        </p:nvSpPr>
        <p:spPr>
          <a:xfrm>
            <a:off x="387096" y="1507674"/>
            <a:ext cx="4404807" cy="4771310"/>
          </a:xfrm>
        </p:spPr>
        <p:txBody>
          <a:bodyPr>
            <a:noAutofit/>
          </a:bodyPr>
          <a:lstStyle/>
          <a:p>
            <a:r>
              <a:rPr lang="en-US" sz="1600" dirty="0"/>
              <a:t>Initially, the AUC performance of Logistic Regression, both with and without using </a:t>
            </a:r>
            <a:r>
              <a:rPr lang="en-US" sz="1600" dirty="0" err="1"/>
              <a:t>GridSearch</a:t>
            </a:r>
            <a:r>
              <a:rPr lang="en-US" sz="1600" dirty="0"/>
              <a:t> parameter optimization, performed significantly better than the other models.</a:t>
            </a:r>
          </a:p>
          <a:p>
            <a:r>
              <a:rPr lang="en-US" sz="1600" dirty="0"/>
              <a:t>The AUC of the hyperparameter tuned model achieved .972, compared to the baseline/strawman model with .957</a:t>
            </a:r>
          </a:p>
          <a:p>
            <a:r>
              <a:rPr lang="en-US" sz="1600" dirty="0"/>
              <a:t>The scores of two other models tested that don’t provide </a:t>
            </a:r>
            <a:r>
              <a:rPr lang="en-US" sz="1600" dirty="0" err="1"/>
              <a:t>predict_proba</a:t>
            </a:r>
            <a:r>
              <a:rPr lang="en-US" sz="1600" dirty="0"/>
              <a:t>() method:</a:t>
            </a:r>
          </a:p>
          <a:p>
            <a:pPr lvl="1"/>
            <a:r>
              <a:rPr lang="en-US" dirty="0" err="1"/>
              <a:t>SGDClassifier</a:t>
            </a:r>
            <a:endParaRPr lang="en-US" dirty="0"/>
          </a:p>
          <a:p>
            <a:pPr lvl="2"/>
            <a:r>
              <a:rPr lang="en-US" sz="1600" dirty="0"/>
              <a:t>Accuracy = .905</a:t>
            </a:r>
          </a:p>
          <a:p>
            <a:pPr lvl="2"/>
            <a:r>
              <a:rPr lang="en-US" sz="1600" dirty="0"/>
              <a:t>AUC = .905</a:t>
            </a:r>
          </a:p>
          <a:p>
            <a:pPr lvl="1"/>
            <a:r>
              <a:rPr lang="en-US" dirty="0" err="1"/>
              <a:t>PassiveAggressiveClassiver</a:t>
            </a:r>
            <a:endParaRPr lang="en-US" dirty="0"/>
          </a:p>
          <a:p>
            <a:pPr lvl="2"/>
            <a:r>
              <a:rPr lang="en-US" sz="1600" dirty="0"/>
              <a:t>Accuracy = .970</a:t>
            </a:r>
          </a:p>
          <a:p>
            <a:pPr lvl="2"/>
            <a:r>
              <a:rPr lang="en-US" sz="1600" dirty="0"/>
              <a:t>AUC = .971</a:t>
            </a:r>
          </a:p>
        </p:txBody>
      </p:sp>
      <p:sp>
        <p:nvSpPr>
          <p:cNvPr id="7" name="Content Placeholder 2">
            <a:extLst>
              <a:ext uri="{FF2B5EF4-FFF2-40B4-BE49-F238E27FC236}">
                <a16:creationId xmlns:a16="http://schemas.microsoft.com/office/drawing/2014/main" id="{21412B10-28C4-4C20-AA77-999E13C94B4B}"/>
              </a:ext>
            </a:extLst>
          </p:cNvPr>
          <p:cNvSpPr txBox="1">
            <a:spLocks/>
          </p:cNvSpPr>
          <p:nvPr/>
        </p:nvSpPr>
        <p:spPr>
          <a:xfrm>
            <a:off x="387096" y="1367161"/>
            <a:ext cx="4297260" cy="497570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1600" dirty="0"/>
              <a:t>After refining the text preprocessing tasks and rebalancing* the classes by </a:t>
            </a:r>
            <a:r>
              <a:rPr lang="en-US" sz="1600" dirty="0" err="1"/>
              <a:t>upsampling</a:t>
            </a:r>
            <a:r>
              <a:rPr lang="en-US" sz="1600" dirty="0"/>
              <a:t> the minority class (attack==True), the Random Forest and KNN models suddenly outperformed Logistic Regression and Multinomial Naïve Bayes models.</a:t>
            </a:r>
          </a:p>
          <a:p>
            <a:r>
              <a:rPr lang="en-US" sz="1600" dirty="0"/>
              <a:t>The other two models tested did not improve significantly, if not worsened:</a:t>
            </a:r>
          </a:p>
          <a:p>
            <a:pPr lvl="1"/>
            <a:r>
              <a:rPr lang="en-US" dirty="0" err="1"/>
              <a:t>SGDClassifier</a:t>
            </a:r>
            <a:endParaRPr lang="en-US" dirty="0"/>
          </a:p>
          <a:p>
            <a:pPr lvl="2"/>
            <a:r>
              <a:rPr lang="en-US" sz="1600" dirty="0"/>
              <a:t>Accuracy = .905</a:t>
            </a:r>
          </a:p>
          <a:p>
            <a:pPr lvl="2"/>
            <a:r>
              <a:rPr lang="en-US" sz="1600" dirty="0"/>
              <a:t>AUC = .905</a:t>
            </a:r>
          </a:p>
          <a:p>
            <a:pPr lvl="1"/>
            <a:r>
              <a:rPr lang="en-US" dirty="0" err="1"/>
              <a:t>PassiveAggressiveClassiver</a:t>
            </a:r>
            <a:endParaRPr lang="en-US" dirty="0"/>
          </a:p>
          <a:p>
            <a:pPr lvl="2"/>
            <a:r>
              <a:rPr lang="en-US" sz="1600" dirty="0"/>
              <a:t>Accuracy = .967</a:t>
            </a:r>
          </a:p>
          <a:p>
            <a:pPr lvl="2"/>
            <a:r>
              <a:rPr lang="en-US" sz="1600" dirty="0"/>
              <a:t>AUC = .967</a:t>
            </a:r>
          </a:p>
          <a:p>
            <a:pPr marL="0" indent="0">
              <a:buNone/>
            </a:pPr>
            <a:r>
              <a:rPr lang="en-US" sz="1200" dirty="0"/>
              <a:t>					* (</a:t>
            </a:r>
            <a:r>
              <a:rPr lang="en-US" sz="1200" dirty="0" err="1"/>
              <a:t>sklearn.utils.resample</a:t>
            </a:r>
            <a:r>
              <a:rPr lang="en-US" sz="1200" dirty="0"/>
              <a:t>) </a:t>
            </a:r>
          </a:p>
        </p:txBody>
      </p:sp>
      <p:sp>
        <p:nvSpPr>
          <p:cNvPr id="4" name="Title 1">
            <a:extLst>
              <a:ext uri="{FF2B5EF4-FFF2-40B4-BE49-F238E27FC236}">
                <a16:creationId xmlns:a16="http://schemas.microsoft.com/office/drawing/2014/main" id="{BB75ECAC-973D-46A5-BE12-C0630F6AF1C4}"/>
              </a:ext>
            </a:extLst>
          </p:cNvPr>
          <p:cNvSpPr>
            <a:spLocks noGrp="1"/>
          </p:cNvSpPr>
          <p:nvPr>
            <p:ph type="title"/>
          </p:nvPr>
        </p:nvSpPr>
        <p:spPr>
          <a:xfrm>
            <a:off x="387096" y="304909"/>
            <a:ext cx="11417808" cy="519817"/>
          </a:xfrm>
        </p:spPr>
        <p:txBody>
          <a:bodyPr>
            <a:normAutofit fontScale="90000"/>
          </a:bodyPr>
          <a:lstStyle/>
          <a:p>
            <a:pPr algn="ctr"/>
            <a:r>
              <a:rPr lang="en-US" dirty="0"/>
              <a:t>Exploring performance of different </a:t>
            </a:r>
            <a:r>
              <a:rPr lang="en-US" dirty="0" err="1"/>
              <a:t>sklearn</a:t>
            </a:r>
            <a:r>
              <a:rPr lang="en-US" dirty="0"/>
              <a:t> models</a:t>
            </a:r>
          </a:p>
        </p:txBody>
      </p:sp>
    </p:spTree>
    <p:extLst>
      <p:ext uri="{BB962C8B-B14F-4D97-AF65-F5344CB8AC3E}">
        <p14:creationId xmlns:p14="http://schemas.microsoft.com/office/powerpoint/2010/main" val="300633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xit" presetSubtype="0" fill="hold" grpId="0" nodeType="withEffect">
                                  <p:stCondLst>
                                    <p:cond delay="0"/>
                                  </p:stCondLst>
                                  <p:childTnLst>
                                    <p:animEffect transition="out" filter="fade">
                                      <p:cBhvr>
                                        <p:cTn id="12" dur="500"/>
                                        <p:tgtEl>
                                          <p:spTgt spid="3">
                                            <p:txEl>
                                              <p:pRg st="0" end="0"/>
                                            </p:txEl>
                                          </p:spTgt>
                                        </p:tgtEl>
                                      </p:cBhvr>
                                    </p:animEffect>
                                    <p:set>
                                      <p:cBhvr>
                                        <p:cTn id="13" dur="1" fill="hold">
                                          <p:stCondLst>
                                            <p:cond delay="499"/>
                                          </p:stCondLst>
                                        </p:cTn>
                                        <p:tgtEl>
                                          <p:spTgt spid="3">
                                            <p:txEl>
                                              <p:pRg st="0" end="0"/>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1" end="1"/>
                                            </p:txEl>
                                          </p:spTgt>
                                        </p:tgtEl>
                                      </p:cBhvr>
                                    </p:animEffect>
                                    <p:set>
                                      <p:cBhvr>
                                        <p:cTn id="16" dur="1" fill="hold">
                                          <p:stCondLst>
                                            <p:cond delay="499"/>
                                          </p:stCondLst>
                                        </p:cTn>
                                        <p:tgtEl>
                                          <p:spTgt spid="3">
                                            <p:txEl>
                                              <p:pRg st="1" end="1"/>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2" end="2"/>
                                            </p:txEl>
                                          </p:spTgt>
                                        </p:tgtEl>
                                      </p:cBhvr>
                                    </p:animEffect>
                                    <p:set>
                                      <p:cBhvr>
                                        <p:cTn id="19" dur="1" fill="hold">
                                          <p:stCondLst>
                                            <p:cond delay="499"/>
                                          </p:stCondLst>
                                        </p:cTn>
                                        <p:tgtEl>
                                          <p:spTgt spid="3">
                                            <p:txEl>
                                              <p:pRg st="2" end="2"/>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3" end="3"/>
                                            </p:txEl>
                                          </p:spTgt>
                                        </p:tgtEl>
                                      </p:cBhvr>
                                    </p:animEffect>
                                    <p:set>
                                      <p:cBhvr>
                                        <p:cTn id="22" dur="1" fill="hold">
                                          <p:stCondLst>
                                            <p:cond delay="499"/>
                                          </p:stCondLst>
                                        </p:cTn>
                                        <p:tgtEl>
                                          <p:spTgt spid="3">
                                            <p:txEl>
                                              <p:pRg st="3" end="3"/>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4" end="4"/>
                                            </p:txEl>
                                          </p:spTgt>
                                        </p:tgtEl>
                                      </p:cBhvr>
                                    </p:animEffect>
                                    <p:set>
                                      <p:cBhvr>
                                        <p:cTn id="25" dur="1" fill="hold">
                                          <p:stCondLst>
                                            <p:cond delay="499"/>
                                          </p:stCondLst>
                                        </p:cTn>
                                        <p:tgtEl>
                                          <p:spTgt spid="3">
                                            <p:txEl>
                                              <p:pRg st="4" end="4"/>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5" end="5"/>
                                            </p:txEl>
                                          </p:spTgt>
                                        </p:tgtEl>
                                      </p:cBhvr>
                                    </p:animEffect>
                                    <p:set>
                                      <p:cBhvr>
                                        <p:cTn id="28" dur="1" fill="hold">
                                          <p:stCondLst>
                                            <p:cond delay="499"/>
                                          </p:stCondLst>
                                        </p:cTn>
                                        <p:tgtEl>
                                          <p:spTgt spid="3">
                                            <p:txEl>
                                              <p:pRg st="5" end="5"/>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3">
                                            <p:txEl>
                                              <p:pRg st="6" end="6"/>
                                            </p:txEl>
                                          </p:spTgt>
                                        </p:tgtEl>
                                      </p:cBhvr>
                                    </p:animEffect>
                                    <p:set>
                                      <p:cBhvr>
                                        <p:cTn id="31" dur="1" fill="hold">
                                          <p:stCondLst>
                                            <p:cond delay="499"/>
                                          </p:stCondLst>
                                        </p:cTn>
                                        <p:tgtEl>
                                          <p:spTgt spid="3">
                                            <p:txEl>
                                              <p:pRg st="6" end="6"/>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xEl>
                                              <p:pRg st="7" end="7"/>
                                            </p:txEl>
                                          </p:spTgt>
                                        </p:tgtEl>
                                      </p:cBhvr>
                                    </p:animEffect>
                                    <p:set>
                                      <p:cBhvr>
                                        <p:cTn id="34" dur="1" fill="hold">
                                          <p:stCondLst>
                                            <p:cond delay="499"/>
                                          </p:stCondLst>
                                        </p:cTn>
                                        <p:tgtEl>
                                          <p:spTgt spid="3">
                                            <p:txEl>
                                              <p:pRg st="7" end="7"/>
                                            </p:txEl>
                                          </p:spTgt>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3">
                                            <p:txEl>
                                              <p:pRg st="8" end="8"/>
                                            </p:txEl>
                                          </p:spTgt>
                                        </p:tgtEl>
                                      </p:cBhvr>
                                    </p:animEffect>
                                    <p:set>
                                      <p:cBhvr>
                                        <p:cTn id="37" dur="1" fill="hold">
                                          <p:stCondLst>
                                            <p:cond delay="499"/>
                                          </p:stCondLst>
                                        </p:cTn>
                                        <p:tgtEl>
                                          <p:spTgt spid="3">
                                            <p:txEl>
                                              <p:pRg st="8" end="8"/>
                                            </p:txEl>
                                          </p:spTgt>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E8C833-E21D-46FF-B472-98CE17463CD6}"/>
              </a:ext>
            </a:extLst>
          </p:cNvPr>
          <p:cNvSpPr/>
          <p:nvPr/>
        </p:nvSpPr>
        <p:spPr>
          <a:xfrm>
            <a:off x="654575" y="938255"/>
            <a:ext cx="10882847" cy="5545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138FD58-88EE-40C7-8982-F039D54AFD1B}"/>
              </a:ext>
            </a:extLst>
          </p:cNvPr>
          <p:cNvPicPr>
            <a:picLocks noChangeAspect="1"/>
          </p:cNvPicPr>
          <p:nvPr/>
        </p:nvPicPr>
        <p:blipFill>
          <a:blip r:embed="rId3"/>
          <a:stretch>
            <a:fillRect/>
          </a:stretch>
        </p:blipFill>
        <p:spPr>
          <a:xfrm>
            <a:off x="654575" y="1061222"/>
            <a:ext cx="10882848" cy="3860910"/>
          </a:xfrm>
          <a:prstGeom prst="rect">
            <a:avLst/>
          </a:prstGeom>
        </p:spPr>
      </p:pic>
      <p:sp>
        <p:nvSpPr>
          <p:cNvPr id="4" name="Title 1">
            <a:extLst>
              <a:ext uri="{FF2B5EF4-FFF2-40B4-BE49-F238E27FC236}">
                <a16:creationId xmlns:a16="http://schemas.microsoft.com/office/drawing/2014/main" id="{65835DAA-E191-49EC-9AF0-4072E0D884BB}"/>
              </a:ext>
            </a:extLst>
          </p:cNvPr>
          <p:cNvSpPr>
            <a:spLocks noGrp="1"/>
          </p:cNvSpPr>
          <p:nvPr>
            <p:ph type="title"/>
          </p:nvPr>
        </p:nvSpPr>
        <p:spPr>
          <a:xfrm>
            <a:off x="868525" y="304909"/>
            <a:ext cx="10454950" cy="519817"/>
          </a:xfrm>
        </p:spPr>
        <p:txBody>
          <a:bodyPr>
            <a:normAutofit fontScale="90000"/>
          </a:bodyPr>
          <a:lstStyle/>
          <a:p>
            <a:pPr algn="ctr"/>
            <a:r>
              <a:rPr lang="en-US" dirty="0"/>
              <a:t>Text preprocessing and GENSIM+KERAS model pipeline</a:t>
            </a:r>
          </a:p>
        </p:txBody>
      </p:sp>
      <p:sp>
        <p:nvSpPr>
          <p:cNvPr id="3" name="TextBox 2">
            <a:extLst>
              <a:ext uri="{FF2B5EF4-FFF2-40B4-BE49-F238E27FC236}">
                <a16:creationId xmlns:a16="http://schemas.microsoft.com/office/drawing/2014/main" id="{F8E8F02F-8AEB-4664-BD0F-FDE626506F27}"/>
              </a:ext>
            </a:extLst>
          </p:cNvPr>
          <p:cNvSpPr txBox="1"/>
          <p:nvPr/>
        </p:nvSpPr>
        <p:spPr>
          <a:xfrm>
            <a:off x="986242" y="5228255"/>
            <a:ext cx="10219512" cy="830997"/>
          </a:xfrm>
          <a:prstGeom prst="rect">
            <a:avLst/>
          </a:prstGeom>
          <a:noFill/>
        </p:spPr>
        <p:txBody>
          <a:bodyPr wrap="square" rtlCol="0">
            <a:spAutoFit/>
          </a:bodyPr>
          <a:lstStyle/>
          <a:p>
            <a:r>
              <a:rPr lang="en-US" sz="1600" b="1" dirty="0">
                <a:solidFill>
                  <a:schemeClr val="bg1"/>
                </a:solidFill>
              </a:rPr>
              <a:t>Note on Text Preprocessing Tasks:</a:t>
            </a:r>
          </a:p>
          <a:p>
            <a:pPr>
              <a:spcAft>
                <a:spcPts val="600"/>
              </a:spcAft>
            </a:pPr>
            <a:r>
              <a:rPr lang="en-US" sz="1600" dirty="0">
                <a:solidFill>
                  <a:schemeClr val="bg1"/>
                </a:solidFill>
              </a:rPr>
              <a:t>The text preprocessing workflow was aggregated into a single function “</a:t>
            </a:r>
            <a:r>
              <a:rPr lang="en-US" sz="1600" dirty="0" err="1">
                <a:solidFill>
                  <a:schemeClr val="bg1"/>
                </a:solidFill>
              </a:rPr>
              <a:t>customTokenizer</a:t>
            </a:r>
            <a:r>
              <a:rPr lang="en-US" sz="1600" dirty="0">
                <a:solidFill>
                  <a:schemeClr val="bg1"/>
                </a:solidFill>
              </a:rPr>
              <a:t>”, which expanded contractions, removed punctuation, made strings into tokens, and used NLTK POS tagging to lemmatize word to shared roots.</a:t>
            </a:r>
          </a:p>
        </p:txBody>
      </p:sp>
    </p:spTree>
    <p:extLst>
      <p:ext uri="{BB962C8B-B14F-4D97-AF65-F5344CB8AC3E}">
        <p14:creationId xmlns:p14="http://schemas.microsoft.com/office/powerpoint/2010/main" val="398218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F5187-0779-4FEC-A1C6-DAFCE616159A}"/>
              </a:ext>
            </a:extLst>
          </p:cNvPr>
          <p:cNvSpPr>
            <a:spLocks noGrp="1"/>
          </p:cNvSpPr>
          <p:nvPr>
            <p:ph type="title"/>
          </p:nvPr>
        </p:nvSpPr>
        <p:spPr>
          <a:xfrm>
            <a:off x="868525" y="296556"/>
            <a:ext cx="10454950" cy="519817"/>
          </a:xfrm>
        </p:spPr>
        <p:txBody>
          <a:bodyPr>
            <a:normAutofit fontScale="90000"/>
          </a:bodyPr>
          <a:lstStyle/>
          <a:p>
            <a:pPr algn="ctr"/>
            <a:r>
              <a:rPr lang="en-US" dirty="0"/>
              <a:t>Word embeddings reveal interesting relationships</a:t>
            </a:r>
          </a:p>
        </p:txBody>
      </p:sp>
      <p:pic>
        <p:nvPicPr>
          <p:cNvPr id="4" name="Picture 3">
            <a:extLst>
              <a:ext uri="{FF2B5EF4-FFF2-40B4-BE49-F238E27FC236}">
                <a16:creationId xmlns:a16="http://schemas.microsoft.com/office/drawing/2014/main" id="{C4AA9D3B-485B-4194-A563-2B41284CBDAD}"/>
              </a:ext>
            </a:extLst>
          </p:cNvPr>
          <p:cNvPicPr>
            <a:picLocks noChangeAspect="1"/>
          </p:cNvPicPr>
          <p:nvPr/>
        </p:nvPicPr>
        <p:blipFill>
          <a:blip r:embed="rId3"/>
          <a:stretch>
            <a:fillRect/>
          </a:stretch>
        </p:blipFill>
        <p:spPr>
          <a:xfrm>
            <a:off x="3682021" y="1296955"/>
            <a:ext cx="8037228" cy="48255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34" name="Group 33">
            <a:extLst>
              <a:ext uri="{FF2B5EF4-FFF2-40B4-BE49-F238E27FC236}">
                <a16:creationId xmlns:a16="http://schemas.microsoft.com/office/drawing/2014/main" id="{AE9C2F95-8EB2-4AF7-834A-8BCAF0EF55BD}"/>
              </a:ext>
            </a:extLst>
          </p:cNvPr>
          <p:cNvGrpSpPr/>
          <p:nvPr/>
        </p:nvGrpSpPr>
        <p:grpSpPr>
          <a:xfrm>
            <a:off x="763398" y="4453091"/>
            <a:ext cx="5409417" cy="1669410"/>
            <a:chOff x="763398" y="4453091"/>
            <a:chExt cx="5409417" cy="1669410"/>
          </a:xfrm>
        </p:grpSpPr>
        <p:grpSp>
          <p:nvGrpSpPr>
            <p:cNvPr id="8" name="Group 7">
              <a:extLst>
                <a:ext uri="{FF2B5EF4-FFF2-40B4-BE49-F238E27FC236}">
                  <a16:creationId xmlns:a16="http://schemas.microsoft.com/office/drawing/2014/main" id="{4917D5A6-80CE-4B58-A280-31145C5D1AFA}"/>
                </a:ext>
              </a:extLst>
            </p:cNvPr>
            <p:cNvGrpSpPr/>
            <p:nvPr/>
          </p:nvGrpSpPr>
          <p:grpSpPr>
            <a:xfrm>
              <a:off x="763398" y="4453091"/>
              <a:ext cx="4823670" cy="1669410"/>
              <a:chOff x="1375795" y="4005143"/>
              <a:chExt cx="4823670" cy="1669410"/>
            </a:xfrm>
          </p:grpSpPr>
          <p:pic>
            <p:nvPicPr>
              <p:cNvPr id="5" name="Picture 4">
                <a:extLst>
                  <a:ext uri="{FF2B5EF4-FFF2-40B4-BE49-F238E27FC236}">
                    <a16:creationId xmlns:a16="http://schemas.microsoft.com/office/drawing/2014/main" id="{08997B79-13FC-4D71-BF43-7EF42D31E22C}"/>
                  </a:ext>
                </a:extLst>
              </p:cNvPr>
              <p:cNvPicPr>
                <a:picLocks noChangeAspect="1"/>
              </p:cNvPicPr>
              <p:nvPr/>
            </p:nvPicPr>
            <p:blipFill rotWithShape="1">
              <a:blip r:embed="rId4"/>
              <a:srcRect l="37327" t="19256" r="7231" b="28493"/>
              <a:stretch/>
            </p:blipFill>
            <p:spPr>
              <a:xfrm>
                <a:off x="1375795" y="4005143"/>
                <a:ext cx="2315362" cy="1669410"/>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cxnSp>
            <p:nvCxnSpPr>
              <p:cNvPr id="7" name="Straight Arrow Connector 6">
                <a:extLst>
                  <a:ext uri="{FF2B5EF4-FFF2-40B4-BE49-F238E27FC236}">
                    <a16:creationId xmlns:a16="http://schemas.microsoft.com/office/drawing/2014/main" id="{CC4CD722-5499-4A88-A11B-E8B40B02C924}"/>
                  </a:ext>
                </a:extLst>
              </p:cNvPr>
              <p:cNvCxnSpPr>
                <a:cxnSpLocks/>
                <a:stCxn id="5" idx="3"/>
              </p:cNvCxnSpPr>
              <p:nvPr/>
            </p:nvCxnSpPr>
            <p:spPr>
              <a:xfrm flipV="1">
                <a:off x="3691157" y="4493168"/>
                <a:ext cx="2508308" cy="346680"/>
              </a:xfrm>
              <a:prstGeom prst="straightConnector1">
                <a:avLst/>
              </a:prstGeom>
              <a:ln w="38100">
                <a:solidFill>
                  <a:srgbClr val="00B0F0"/>
                </a:solidFill>
                <a:tailEnd type="triangle"/>
              </a:ln>
              <a:effectLst/>
            </p:spPr>
            <p:style>
              <a:lnRef idx="1">
                <a:schemeClr val="accent6"/>
              </a:lnRef>
              <a:fillRef idx="0">
                <a:schemeClr val="accent6"/>
              </a:fillRef>
              <a:effectRef idx="0">
                <a:schemeClr val="accent6"/>
              </a:effectRef>
              <a:fontRef idx="minor">
                <a:schemeClr val="tx1"/>
              </a:fontRef>
            </p:style>
          </p:cxnSp>
        </p:grpSp>
        <p:sp>
          <p:nvSpPr>
            <p:cNvPr id="12" name="Rectangle 11">
              <a:extLst>
                <a:ext uri="{FF2B5EF4-FFF2-40B4-BE49-F238E27FC236}">
                  <a16:creationId xmlns:a16="http://schemas.microsoft.com/office/drawing/2014/main" id="{F03BDAD4-A068-41D3-B212-B3CA54F7203A}"/>
                </a:ext>
              </a:extLst>
            </p:cNvPr>
            <p:cNvSpPr/>
            <p:nvPr/>
          </p:nvSpPr>
          <p:spPr>
            <a:xfrm>
              <a:off x="5680658" y="4699249"/>
              <a:ext cx="492157" cy="349509"/>
            </a:xfrm>
            <a:prstGeom prst="rect">
              <a:avLst/>
            </a:prstGeom>
            <a:noFill/>
            <a:ln w="28575">
              <a:solidFill>
                <a:srgbClr val="00B0F0"/>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6A180238-0457-4D44-A8E0-167339BC39C2}"/>
              </a:ext>
            </a:extLst>
          </p:cNvPr>
          <p:cNvGrpSpPr/>
          <p:nvPr/>
        </p:nvGrpSpPr>
        <p:grpSpPr>
          <a:xfrm>
            <a:off x="768481" y="1449626"/>
            <a:ext cx="5064665" cy="1669410"/>
            <a:chOff x="768481" y="1449626"/>
            <a:chExt cx="5064665" cy="1669410"/>
          </a:xfrm>
        </p:grpSpPr>
        <p:sp>
          <p:nvSpPr>
            <p:cNvPr id="21" name="Rectangle 20">
              <a:extLst>
                <a:ext uri="{FF2B5EF4-FFF2-40B4-BE49-F238E27FC236}">
                  <a16:creationId xmlns:a16="http://schemas.microsoft.com/office/drawing/2014/main" id="{6E0739AE-9C53-4306-87BB-3FBBF781509A}"/>
                </a:ext>
              </a:extLst>
            </p:cNvPr>
            <p:cNvSpPr/>
            <p:nvPr/>
          </p:nvSpPr>
          <p:spPr>
            <a:xfrm>
              <a:off x="5340989" y="2292400"/>
              <a:ext cx="492157" cy="349509"/>
            </a:xfrm>
            <a:prstGeom prst="rect">
              <a:avLst/>
            </a:prstGeom>
            <a:noFill/>
            <a:ln w="28575">
              <a:solidFill>
                <a:srgbClr val="00B0F0"/>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CF826A0F-8B3E-4963-A32B-8A32271BA77F}"/>
                </a:ext>
              </a:extLst>
            </p:cNvPr>
            <p:cNvGrpSpPr/>
            <p:nvPr/>
          </p:nvGrpSpPr>
          <p:grpSpPr>
            <a:xfrm>
              <a:off x="768481" y="1449626"/>
              <a:ext cx="4541847" cy="1669410"/>
              <a:chOff x="768481" y="1449626"/>
              <a:chExt cx="4541847" cy="1669410"/>
            </a:xfrm>
          </p:grpSpPr>
          <p:pic>
            <p:nvPicPr>
              <p:cNvPr id="16" name="Picture 15">
                <a:extLst>
                  <a:ext uri="{FF2B5EF4-FFF2-40B4-BE49-F238E27FC236}">
                    <a16:creationId xmlns:a16="http://schemas.microsoft.com/office/drawing/2014/main" id="{DB85CF0D-872D-4AF4-866D-D77E6FB85A30}"/>
                  </a:ext>
                </a:extLst>
              </p:cNvPr>
              <p:cNvPicPr>
                <a:picLocks noChangeAspect="1"/>
              </p:cNvPicPr>
              <p:nvPr/>
            </p:nvPicPr>
            <p:blipFill rotWithShape="1">
              <a:blip r:embed="rId5"/>
              <a:srcRect l="14984" t="28510" r="19076" b="12450"/>
              <a:stretch/>
            </p:blipFill>
            <p:spPr>
              <a:xfrm>
                <a:off x="768481" y="1449626"/>
                <a:ext cx="2315362" cy="1669410"/>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cxnSp>
            <p:nvCxnSpPr>
              <p:cNvPr id="17" name="Straight Arrow Connector 16">
                <a:extLst>
                  <a:ext uri="{FF2B5EF4-FFF2-40B4-BE49-F238E27FC236}">
                    <a16:creationId xmlns:a16="http://schemas.microsoft.com/office/drawing/2014/main" id="{82B9B2A5-2C30-4B88-982A-10E837880963}"/>
                  </a:ext>
                </a:extLst>
              </p:cNvPr>
              <p:cNvCxnSpPr>
                <a:cxnSpLocks/>
                <a:stCxn id="16" idx="3"/>
              </p:cNvCxnSpPr>
              <p:nvPr/>
            </p:nvCxnSpPr>
            <p:spPr>
              <a:xfrm>
                <a:off x="3083843" y="2284331"/>
                <a:ext cx="2226485" cy="182824"/>
              </a:xfrm>
              <a:prstGeom prst="straightConnector1">
                <a:avLst/>
              </a:prstGeom>
              <a:ln w="38100">
                <a:solidFill>
                  <a:srgbClr val="00B0F0"/>
                </a:solidFill>
                <a:tailEnd type="triangle"/>
              </a:ln>
              <a:effectLst/>
            </p:spPr>
            <p:style>
              <a:lnRef idx="1">
                <a:schemeClr val="accent6"/>
              </a:lnRef>
              <a:fillRef idx="0">
                <a:schemeClr val="accent6"/>
              </a:fillRef>
              <a:effectRef idx="0">
                <a:schemeClr val="accent6"/>
              </a:effectRef>
              <a:fontRef idx="minor">
                <a:schemeClr val="tx1"/>
              </a:fontRef>
            </p:style>
          </p:cxnSp>
        </p:grpSp>
      </p:grpSp>
      <p:grpSp>
        <p:nvGrpSpPr>
          <p:cNvPr id="50" name="Group 49">
            <a:extLst>
              <a:ext uri="{FF2B5EF4-FFF2-40B4-BE49-F238E27FC236}">
                <a16:creationId xmlns:a16="http://schemas.microsoft.com/office/drawing/2014/main" id="{E93A8923-FC2B-417A-9D7A-D18E4761D24D}"/>
              </a:ext>
            </a:extLst>
          </p:cNvPr>
          <p:cNvGrpSpPr/>
          <p:nvPr/>
        </p:nvGrpSpPr>
        <p:grpSpPr>
          <a:xfrm>
            <a:off x="5218981" y="1738303"/>
            <a:ext cx="5605569" cy="2436882"/>
            <a:chOff x="5218981" y="1738303"/>
            <a:chExt cx="5605569" cy="2436882"/>
          </a:xfrm>
        </p:grpSpPr>
        <p:sp>
          <p:nvSpPr>
            <p:cNvPr id="22" name="Oval 21">
              <a:extLst>
                <a:ext uri="{FF2B5EF4-FFF2-40B4-BE49-F238E27FC236}">
                  <a16:creationId xmlns:a16="http://schemas.microsoft.com/office/drawing/2014/main" id="{8637F15B-2165-4F77-B87A-493AF6F65C6E}"/>
                </a:ext>
              </a:extLst>
            </p:cNvPr>
            <p:cNvSpPr/>
            <p:nvPr/>
          </p:nvSpPr>
          <p:spPr>
            <a:xfrm>
              <a:off x="5218981" y="3200400"/>
              <a:ext cx="1431985" cy="974785"/>
            </a:xfrm>
            <a:prstGeom prst="ellipse">
              <a:avLst/>
            </a:prstGeom>
            <a:noFill/>
            <a:ln w="38100">
              <a:solidFill>
                <a:srgbClr val="FF0000"/>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39AF8C7-26B3-4064-9140-6F79C74C6283}"/>
                </a:ext>
              </a:extLst>
            </p:cNvPr>
            <p:cNvPicPr>
              <a:picLocks noChangeAspect="1"/>
            </p:cNvPicPr>
            <p:nvPr/>
          </p:nvPicPr>
          <p:blipFill>
            <a:blip r:embed="rId6">
              <a:extLst>
                <a:ext uri="{BEBA8EAE-BF5A-486C-A8C5-ECC9F3942E4B}">
                  <a14:imgProps xmlns:a14="http://schemas.microsoft.com/office/drawing/2010/main">
                    <a14:imgLayer r:embed="rId7">
                      <a14:imgEffect>
                        <a14:artisticBlur/>
                      </a14:imgEffect>
                    </a14:imgLayer>
                  </a14:imgProps>
                </a:ext>
              </a:extLst>
            </a:blip>
            <a:stretch>
              <a:fillRect/>
            </a:stretch>
          </p:blipFill>
          <p:spPr>
            <a:xfrm>
              <a:off x="7787116" y="1738303"/>
              <a:ext cx="3037434" cy="2361818"/>
            </a:xfrm>
            <a:prstGeom prst="ellipse">
              <a:avLst/>
            </a:prstGeom>
            <a:ln w="63500" cap="rnd">
              <a:solidFill>
                <a:srgbClr val="C0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TextBox 25">
              <a:extLst>
                <a:ext uri="{FF2B5EF4-FFF2-40B4-BE49-F238E27FC236}">
                  <a16:creationId xmlns:a16="http://schemas.microsoft.com/office/drawing/2014/main" id="{BEE5E336-648F-4A45-B39B-12B13ADB4354}"/>
                </a:ext>
              </a:extLst>
            </p:cNvPr>
            <p:cNvSpPr txBox="1"/>
            <p:nvPr/>
          </p:nvSpPr>
          <p:spPr>
            <a:xfrm>
              <a:off x="8156909" y="2043993"/>
              <a:ext cx="2366684" cy="1631216"/>
            </a:xfrm>
            <a:prstGeom prst="rect">
              <a:avLst/>
            </a:prstGeom>
            <a:noFill/>
          </p:spPr>
          <p:txBody>
            <a:bodyPr wrap="square" rtlCol="0">
              <a:spAutoFit/>
            </a:bodyPr>
            <a:lstStyle/>
            <a:p>
              <a:pPr algn="ctr"/>
              <a:r>
                <a:rPr lang="en-US" sz="2000" b="1" dirty="0">
                  <a:solidFill>
                    <a:srgbClr val="FF0000"/>
                  </a:solidFill>
                </a:rPr>
                <a:t>CONTENT</a:t>
              </a:r>
            </a:p>
            <a:p>
              <a:pPr algn="ctr"/>
              <a:r>
                <a:rPr lang="en-US" sz="2000" b="1" dirty="0">
                  <a:solidFill>
                    <a:srgbClr val="FF0000"/>
                  </a:solidFill>
                </a:rPr>
                <a:t>CENSORED</a:t>
              </a:r>
            </a:p>
            <a:p>
              <a:pPr algn="ctr"/>
              <a:endParaRPr lang="en-US" sz="2000" b="1" dirty="0">
                <a:solidFill>
                  <a:srgbClr val="FF0000"/>
                </a:solidFill>
              </a:endParaRPr>
            </a:p>
            <a:p>
              <a:pPr algn="ctr"/>
              <a:r>
                <a:rPr lang="en-US" sz="2000" b="1" dirty="0">
                  <a:solidFill>
                    <a:srgbClr val="FF0000"/>
                  </a:solidFill>
                </a:rPr>
                <a:t>(HATE SPEECH</a:t>
              </a:r>
            </a:p>
            <a:p>
              <a:pPr algn="ctr"/>
              <a:r>
                <a:rPr lang="en-US" sz="2000" b="1" dirty="0">
                  <a:solidFill>
                    <a:srgbClr val="FF0000"/>
                  </a:solidFill>
                </a:rPr>
                <a:t>FOUND!!!)</a:t>
              </a:r>
            </a:p>
          </p:txBody>
        </p:sp>
        <p:cxnSp>
          <p:nvCxnSpPr>
            <p:cNvPr id="27" name="Straight Arrow Connector 26">
              <a:extLst>
                <a:ext uri="{FF2B5EF4-FFF2-40B4-BE49-F238E27FC236}">
                  <a16:creationId xmlns:a16="http://schemas.microsoft.com/office/drawing/2014/main" id="{4B452497-13DD-4EED-8BB4-B708E5B38817}"/>
                </a:ext>
              </a:extLst>
            </p:cNvPr>
            <p:cNvCxnSpPr>
              <a:cxnSpLocks/>
              <a:stCxn id="23" idx="2"/>
            </p:cNvCxnSpPr>
            <p:nvPr/>
          </p:nvCxnSpPr>
          <p:spPr>
            <a:xfrm flipH="1">
              <a:off x="6650966" y="2919212"/>
              <a:ext cx="1136150" cy="509788"/>
            </a:xfrm>
            <a:prstGeom prst="straightConnector1">
              <a:avLst/>
            </a:prstGeom>
            <a:ln w="38100">
              <a:solidFill>
                <a:srgbClr val="C00000"/>
              </a:solidFill>
              <a:tailEnd type="triangle"/>
            </a:ln>
            <a:effectLst/>
          </p:spPr>
          <p:style>
            <a:lnRef idx="1">
              <a:schemeClr val="accent6"/>
            </a:lnRef>
            <a:fillRef idx="0">
              <a:schemeClr val="accent6"/>
            </a:fillRef>
            <a:effectRef idx="0">
              <a:schemeClr val="accent6"/>
            </a:effectRef>
            <a:fontRef idx="minor">
              <a:schemeClr val="tx1"/>
            </a:fontRef>
          </p:style>
        </p:cxnSp>
      </p:grpSp>
      <p:grpSp>
        <p:nvGrpSpPr>
          <p:cNvPr id="49" name="Group 48">
            <a:extLst>
              <a:ext uri="{FF2B5EF4-FFF2-40B4-BE49-F238E27FC236}">
                <a16:creationId xmlns:a16="http://schemas.microsoft.com/office/drawing/2014/main" id="{BC9DCE0E-27F6-4EA8-A80D-0D0B12C235F3}"/>
              </a:ext>
            </a:extLst>
          </p:cNvPr>
          <p:cNvGrpSpPr/>
          <p:nvPr/>
        </p:nvGrpSpPr>
        <p:grpSpPr>
          <a:xfrm>
            <a:off x="6858955" y="4615627"/>
            <a:ext cx="3244757" cy="2018919"/>
            <a:chOff x="6858955" y="4615627"/>
            <a:chExt cx="3244757" cy="2018919"/>
          </a:xfrm>
        </p:grpSpPr>
        <p:pic>
          <p:nvPicPr>
            <p:cNvPr id="25" name="Picture 24">
              <a:extLst>
                <a:ext uri="{FF2B5EF4-FFF2-40B4-BE49-F238E27FC236}">
                  <a16:creationId xmlns:a16="http://schemas.microsoft.com/office/drawing/2014/main" id="{48BE4AAD-AE73-414E-8024-C17E6E923215}"/>
                </a:ext>
              </a:extLst>
            </p:cNvPr>
            <p:cNvPicPr>
              <a:picLocks noChangeAspect="1"/>
            </p:cNvPicPr>
            <p:nvPr/>
          </p:nvPicPr>
          <p:blipFill rotWithShape="1">
            <a:blip r:embed="rId8"/>
            <a:srcRect l="165" t="34287" r="29144" b="487"/>
            <a:stretch/>
          </p:blipFill>
          <p:spPr>
            <a:xfrm>
              <a:off x="6858955" y="4965136"/>
              <a:ext cx="2315362" cy="1669410"/>
            </a:xfrm>
            <a:prstGeom prst="rect">
              <a:avLst/>
            </a:prstGeom>
            <a:ln w="38100" cap="sq">
              <a:solidFill>
                <a:srgbClr val="00B0F0"/>
              </a:solidFill>
              <a:prstDash val="solid"/>
              <a:miter lim="800000"/>
            </a:ln>
            <a:effectLst>
              <a:outerShdw blurRad="50800" dist="38100" dir="2700000" algn="tl" rotWithShape="0">
                <a:srgbClr val="000000">
                  <a:alpha val="43000"/>
                </a:srgbClr>
              </a:outerShdw>
            </a:effectLst>
          </p:spPr>
        </p:pic>
        <p:cxnSp>
          <p:nvCxnSpPr>
            <p:cNvPr id="36" name="Straight Arrow Connector 35">
              <a:extLst>
                <a:ext uri="{FF2B5EF4-FFF2-40B4-BE49-F238E27FC236}">
                  <a16:creationId xmlns:a16="http://schemas.microsoft.com/office/drawing/2014/main" id="{CCA3913C-16D0-4FDF-B57E-0E5B0E051A77}"/>
                </a:ext>
              </a:extLst>
            </p:cNvPr>
            <p:cNvCxnSpPr>
              <a:cxnSpLocks/>
              <a:stCxn id="25" idx="3"/>
            </p:cNvCxnSpPr>
            <p:nvPr/>
          </p:nvCxnSpPr>
          <p:spPr>
            <a:xfrm flipV="1">
              <a:off x="9174317" y="5048759"/>
              <a:ext cx="598178" cy="751082"/>
            </a:xfrm>
            <a:prstGeom prst="straightConnector1">
              <a:avLst/>
            </a:prstGeom>
            <a:ln w="38100">
              <a:solidFill>
                <a:srgbClr val="00B0F0"/>
              </a:solidFill>
              <a:tailEnd type="triangle"/>
            </a:ln>
            <a:effectLst/>
          </p:spPr>
          <p:style>
            <a:lnRef idx="1">
              <a:schemeClr val="accent6"/>
            </a:lnRef>
            <a:fillRef idx="0">
              <a:schemeClr val="accent6"/>
            </a:fillRef>
            <a:effectRef idx="0">
              <a:schemeClr val="accent6"/>
            </a:effectRef>
            <a:fontRef idx="minor">
              <a:schemeClr val="tx1"/>
            </a:fontRef>
          </p:style>
        </p:cxnSp>
        <p:sp>
          <p:nvSpPr>
            <p:cNvPr id="45" name="Rectangle 44">
              <a:extLst>
                <a:ext uri="{FF2B5EF4-FFF2-40B4-BE49-F238E27FC236}">
                  <a16:creationId xmlns:a16="http://schemas.microsoft.com/office/drawing/2014/main" id="{B8BA40E0-BB54-4BB9-907D-B268D256F72D}"/>
                </a:ext>
              </a:extLst>
            </p:cNvPr>
            <p:cNvSpPr/>
            <p:nvPr/>
          </p:nvSpPr>
          <p:spPr>
            <a:xfrm>
              <a:off x="9611555" y="4615627"/>
              <a:ext cx="492157" cy="349509"/>
            </a:xfrm>
            <a:prstGeom prst="rect">
              <a:avLst/>
            </a:prstGeom>
            <a:noFill/>
            <a:ln w="28575">
              <a:solidFill>
                <a:srgbClr val="00B0F0"/>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TextBox 50">
            <a:extLst>
              <a:ext uri="{FF2B5EF4-FFF2-40B4-BE49-F238E27FC236}">
                <a16:creationId xmlns:a16="http://schemas.microsoft.com/office/drawing/2014/main" id="{BC4D6D90-79E9-4498-A044-1F8D3F230497}"/>
              </a:ext>
            </a:extLst>
          </p:cNvPr>
          <p:cNvSpPr txBox="1"/>
          <p:nvPr/>
        </p:nvSpPr>
        <p:spPr>
          <a:xfrm>
            <a:off x="674031" y="6350624"/>
            <a:ext cx="4809458" cy="276999"/>
          </a:xfrm>
          <a:prstGeom prst="rect">
            <a:avLst/>
          </a:prstGeom>
          <a:noFill/>
        </p:spPr>
        <p:txBody>
          <a:bodyPr wrap="none" rtlCol="0">
            <a:spAutoFit/>
          </a:bodyPr>
          <a:lstStyle/>
          <a:p>
            <a:r>
              <a:rPr lang="en-US" sz="1200" dirty="0">
                <a:hlinkClick r:id="rId9">
                  <a:extLst>
                    <a:ext uri="{A12FA001-AC4F-418D-AE19-62706E023703}">
                      <ahyp:hlinkClr xmlns:ahyp="http://schemas.microsoft.com/office/drawing/2018/hyperlinkcolor" val="tx"/>
                    </a:ext>
                  </a:extLst>
                </a:hlinkClick>
              </a:rPr>
              <a:t>http://jmlr.org/papers/volume9/vandermaaten08a/vandermaaten08a.pdf</a:t>
            </a:r>
            <a:endParaRPr lang="en-US" sz="1200" dirty="0"/>
          </a:p>
        </p:txBody>
      </p:sp>
      <p:sp>
        <p:nvSpPr>
          <p:cNvPr id="3" name="TextBox 2">
            <a:extLst>
              <a:ext uri="{FF2B5EF4-FFF2-40B4-BE49-F238E27FC236}">
                <a16:creationId xmlns:a16="http://schemas.microsoft.com/office/drawing/2014/main" id="{7F4C090A-1978-4091-8582-9A0815ACF81F}"/>
              </a:ext>
            </a:extLst>
          </p:cNvPr>
          <p:cNvSpPr txBox="1"/>
          <p:nvPr/>
        </p:nvSpPr>
        <p:spPr>
          <a:xfrm>
            <a:off x="3682021" y="879548"/>
            <a:ext cx="7900624" cy="369332"/>
          </a:xfrm>
          <a:prstGeom prst="rect">
            <a:avLst/>
          </a:prstGeom>
          <a:noFill/>
        </p:spPr>
        <p:txBody>
          <a:bodyPr wrap="none" rtlCol="0">
            <a:spAutoFit/>
          </a:bodyPr>
          <a:lstStyle/>
          <a:p>
            <a:r>
              <a:rPr lang="en-US" dirty="0"/>
              <a:t>Scatter plot of 2-Dimensional T-Distributed Stochastic Neighbor (Word) Embedding</a:t>
            </a:r>
          </a:p>
        </p:txBody>
      </p:sp>
    </p:spTree>
    <p:extLst>
      <p:ext uri="{BB962C8B-B14F-4D97-AF65-F5344CB8AC3E}">
        <p14:creationId xmlns:p14="http://schemas.microsoft.com/office/powerpoint/2010/main" val="64115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par>
                          <p:cTn id="16" fill="hold">
                            <p:stCondLst>
                              <p:cond delay="2500"/>
                            </p:stCondLst>
                            <p:childTnLst>
                              <p:par>
                                <p:cTn id="17" presetID="10" presetClass="entr" presetSubtype="0" fill="hold" nodeType="afterEffect">
                                  <p:stCondLst>
                                    <p:cond delay="50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B93C922-06A6-4DB3-9794-6F6AB19F9A6C}"/>
              </a:ext>
            </a:extLst>
          </p:cNvPr>
          <p:cNvSpPr/>
          <p:nvPr/>
        </p:nvSpPr>
        <p:spPr>
          <a:xfrm>
            <a:off x="825314" y="1133986"/>
            <a:ext cx="10574976" cy="551535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F7F9EAA-BC8B-4BE9-AADD-D0B7607BB624}"/>
              </a:ext>
            </a:extLst>
          </p:cNvPr>
          <p:cNvPicPr>
            <a:picLocks noChangeAspect="1"/>
          </p:cNvPicPr>
          <p:nvPr/>
        </p:nvPicPr>
        <p:blipFill rotWithShape="1">
          <a:blip r:embed="rId3">
            <a:alphaModFix/>
          </a:blip>
          <a:srcRect l="1072"/>
          <a:stretch/>
        </p:blipFill>
        <p:spPr>
          <a:xfrm>
            <a:off x="830121" y="1165013"/>
            <a:ext cx="5697849" cy="2572100"/>
          </a:xfrm>
          <a:prstGeom prst="rect">
            <a:avLst/>
          </a:prstGeom>
        </p:spPr>
      </p:pic>
      <p:pic>
        <p:nvPicPr>
          <p:cNvPr id="2" name="Picture 1">
            <a:extLst>
              <a:ext uri="{FF2B5EF4-FFF2-40B4-BE49-F238E27FC236}">
                <a16:creationId xmlns:a16="http://schemas.microsoft.com/office/drawing/2014/main" id="{0DF93AC2-2FB3-4BE5-8FC1-B8FBE503748D}"/>
              </a:ext>
            </a:extLst>
          </p:cNvPr>
          <p:cNvPicPr>
            <a:picLocks noChangeAspect="1"/>
          </p:cNvPicPr>
          <p:nvPr/>
        </p:nvPicPr>
        <p:blipFill>
          <a:blip r:embed="rId4"/>
          <a:stretch>
            <a:fillRect/>
          </a:stretch>
        </p:blipFill>
        <p:spPr>
          <a:xfrm>
            <a:off x="825314" y="1133986"/>
            <a:ext cx="5648952" cy="2587788"/>
          </a:xfrm>
          <a:prstGeom prst="rect">
            <a:avLst/>
          </a:prstGeom>
        </p:spPr>
      </p:pic>
      <p:pic>
        <p:nvPicPr>
          <p:cNvPr id="11" name="Picture 10">
            <a:extLst>
              <a:ext uri="{FF2B5EF4-FFF2-40B4-BE49-F238E27FC236}">
                <a16:creationId xmlns:a16="http://schemas.microsoft.com/office/drawing/2014/main" id="{C04AB33A-0D22-4EAA-B401-F95331854C68}"/>
              </a:ext>
            </a:extLst>
          </p:cNvPr>
          <p:cNvPicPr>
            <a:picLocks noChangeAspect="1"/>
          </p:cNvPicPr>
          <p:nvPr/>
        </p:nvPicPr>
        <p:blipFill>
          <a:blip r:embed="rId5"/>
          <a:stretch>
            <a:fillRect/>
          </a:stretch>
        </p:blipFill>
        <p:spPr>
          <a:xfrm>
            <a:off x="825314" y="3710866"/>
            <a:ext cx="2800481" cy="2938476"/>
          </a:xfrm>
          <a:prstGeom prst="rect">
            <a:avLst/>
          </a:prstGeom>
        </p:spPr>
      </p:pic>
      <p:sp>
        <p:nvSpPr>
          <p:cNvPr id="4" name="Title 1">
            <a:extLst>
              <a:ext uri="{FF2B5EF4-FFF2-40B4-BE49-F238E27FC236}">
                <a16:creationId xmlns:a16="http://schemas.microsoft.com/office/drawing/2014/main" id="{00D439D6-7C5D-4983-A402-CAA99B23A538}"/>
              </a:ext>
            </a:extLst>
          </p:cNvPr>
          <p:cNvSpPr>
            <a:spLocks noGrp="1"/>
          </p:cNvSpPr>
          <p:nvPr>
            <p:ph type="title"/>
          </p:nvPr>
        </p:nvSpPr>
        <p:spPr>
          <a:xfrm>
            <a:off x="945340" y="296556"/>
            <a:ext cx="10454950" cy="519817"/>
          </a:xfrm>
        </p:spPr>
        <p:txBody>
          <a:bodyPr>
            <a:normAutofit fontScale="90000"/>
          </a:bodyPr>
          <a:lstStyle/>
          <a:p>
            <a:pPr algn="ctr"/>
            <a:r>
              <a:rPr lang="en-US" dirty="0"/>
              <a:t>Performance evaluation of 1-d </a:t>
            </a:r>
            <a:r>
              <a:rPr lang="en-US" dirty="0" err="1"/>
              <a:t>cnn</a:t>
            </a:r>
            <a:endParaRPr lang="en-US" dirty="0"/>
          </a:p>
        </p:txBody>
      </p:sp>
      <p:pic>
        <p:nvPicPr>
          <p:cNvPr id="9" name="Picture 8">
            <a:extLst>
              <a:ext uri="{FF2B5EF4-FFF2-40B4-BE49-F238E27FC236}">
                <a16:creationId xmlns:a16="http://schemas.microsoft.com/office/drawing/2014/main" id="{DCB81777-F157-47B9-BFA8-AF3F25104F84}"/>
              </a:ext>
            </a:extLst>
          </p:cNvPr>
          <p:cNvPicPr>
            <a:picLocks noChangeAspect="1"/>
          </p:cNvPicPr>
          <p:nvPr/>
        </p:nvPicPr>
        <p:blipFill rotWithShape="1">
          <a:blip r:embed="rId6"/>
          <a:srcRect b="1289"/>
          <a:stretch/>
        </p:blipFill>
        <p:spPr>
          <a:xfrm>
            <a:off x="6800058" y="1155730"/>
            <a:ext cx="4261654" cy="3011293"/>
          </a:xfrm>
          <a:prstGeom prst="rect">
            <a:avLst/>
          </a:prstGeom>
        </p:spPr>
      </p:pic>
      <p:pic>
        <p:nvPicPr>
          <p:cNvPr id="15" name="Picture 14">
            <a:extLst>
              <a:ext uri="{FF2B5EF4-FFF2-40B4-BE49-F238E27FC236}">
                <a16:creationId xmlns:a16="http://schemas.microsoft.com/office/drawing/2014/main" id="{02993B7D-E7FF-460B-B6CA-8D132EF548BD}"/>
              </a:ext>
            </a:extLst>
          </p:cNvPr>
          <p:cNvPicPr>
            <a:picLocks noChangeAspect="1"/>
          </p:cNvPicPr>
          <p:nvPr/>
        </p:nvPicPr>
        <p:blipFill>
          <a:blip r:embed="rId7"/>
          <a:stretch>
            <a:fillRect/>
          </a:stretch>
        </p:blipFill>
        <p:spPr>
          <a:xfrm>
            <a:off x="3679045" y="3759153"/>
            <a:ext cx="2521720" cy="2719671"/>
          </a:xfrm>
          <a:prstGeom prst="rect">
            <a:avLst/>
          </a:prstGeom>
        </p:spPr>
      </p:pic>
      <p:sp>
        <p:nvSpPr>
          <p:cNvPr id="10" name="TextBox 9">
            <a:extLst>
              <a:ext uri="{FF2B5EF4-FFF2-40B4-BE49-F238E27FC236}">
                <a16:creationId xmlns:a16="http://schemas.microsoft.com/office/drawing/2014/main" id="{10964F77-DA3E-49BC-8B51-D6151CECCE94}"/>
              </a:ext>
            </a:extLst>
          </p:cNvPr>
          <p:cNvSpPr txBox="1"/>
          <p:nvPr/>
        </p:nvSpPr>
        <p:spPr>
          <a:xfrm>
            <a:off x="6527970" y="4632061"/>
            <a:ext cx="4587446" cy="1569660"/>
          </a:xfrm>
          <a:prstGeom prst="rect">
            <a:avLst/>
          </a:prstGeom>
          <a:noFill/>
        </p:spPr>
        <p:txBody>
          <a:bodyPr wrap="square" rtlCol="0">
            <a:spAutoFit/>
          </a:bodyPr>
          <a:lstStyle/>
          <a:p>
            <a:r>
              <a:rPr lang="en-US" sz="1600" dirty="0">
                <a:solidFill>
                  <a:schemeClr val="bg1"/>
                </a:solidFill>
              </a:rPr>
              <a:t>Accounting for overfitting by weighting the CNN Embedding layer with a word matrix improved scores</a:t>
            </a:r>
          </a:p>
          <a:p>
            <a:endParaRPr lang="en-US" sz="1600" dirty="0">
              <a:solidFill>
                <a:schemeClr val="bg1"/>
              </a:solidFill>
            </a:endParaRPr>
          </a:p>
          <a:p>
            <a:r>
              <a:rPr lang="en-US" sz="1600" dirty="0">
                <a:solidFill>
                  <a:schemeClr val="bg1"/>
                </a:solidFill>
              </a:rPr>
              <a:t>This can be seen in how the accuracy and loss initially were diverging significantly with each epoch, but after weighting, they converged quickly.</a:t>
            </a:r>
          </a:p>
        </p:txBody>
      </p:sp>
      <p:pic>
        <p:nvPicPr>
          <p:cNvPr id="5" name="Picture 4">
            <a:extLst>
              <a:ext uri="{FF2B5EF4-FFF2-40B4-BE49-F238E27FC236}">
                <a16:creationId xmlns:a16="http://schemas.microsoft.com/office/drawing/2014/main" id="{8BAC84D8-A84A-4241-B69A-D42BD7C95BA5}"/>
              </a:ext>
            </a:extLst>
          </p:cNvPr>
          <p:cNvPicPr>
            <a:picLocks noChangeAspect="1"/>
          </p:cNvPicPr>
          <p:nvPr/>
        </p:nvPicPr>
        <p:blipFill>
          <a:blip r:embed="rId8">
            <a:alphaModFix/>
          </a:blip>
          <a:stretch>
            <a:fillRect/>
          </a:stretch>
        </p:blipFill>
        <p:spPr>
          <a:xfrm>
            <a:off x="6740551" y="1151289"/>
            <a:ext cx="4333895" cy="3033151"/>
          </a:xfrm>
          <a:prstGeom prst="rect">
            <a:avLst/>
          </a:prstGeom>
        </p:spPr>
      </p:pic>
    </p:spTree>
    <p:extLst>
      <p:ext uri="{BB962C8B-B14F-4D97-AF65-F5344CB8AC3E}">
        <p14:creationId xmlns:p14="http://schemas.microsoft.com/office/powerpoint/2010/main" val="104063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6A532B5-7E00-4631-937F-BFA577B4B704}"/>
              </a:ext>
            </a:extLst>
          </p:cNvPr>
          <p:cNvSpPr txBox="1">
            <a:spLocks/>
          </p:cNvSpPr>
          <p:nvPr/>
        </p:nvSpPr>
        <p:spPr>
          <a:xfrm>
            <a:off x="945340" y="296556"/>
            <a:ext cx="10454950" cy="519817"/>
          </a:xfrm>
          <a:prstGeom prst="rect">
            <a:avLst/>
          </a:prstGeom>
          <a:effectLst/>
        </p:spPr>
        <p:txBody>
          <a:bodyPr vert="horz" lIns="91440" tIns="45720" rIns="91440" bIns="45720" rtlCol="0" anchor="ctr">
            <a:normAutofit fontScale="9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Summary of analysis Findings</a:t>
            </a:r>
          </a:p>
        </p:txBody>
      </p:sp>
      <p:sp>
        <p:nvSpPr>
          <p:cNvPr id="5" name="Content Placeholder 2">
            <a:extLst>
              <a:ext uri="{FF2B5EF4-FFF2-40B4-BE49-F238E27FC236}">
                <a16:creationId xmlns:a16="http://schemas.microsoft.com/office/drawing/2014/main" id="{9B27350A-E75C-4D7C-A8A6-E30D76CA0E2E}"/>
              </a:ext>
            </a:extLst>
          </p:cNvPr>
          <p:cNvSpPr txBox="1">
            <a:spLocks/>
          </p:cNvSpPr>
          <p:nvPr/>
        </p:nvSpPr>
        <p:spPr>
          <a:xfrm>
            <a:off x="964704" y="985963"/>
            <a:ext cx="10262591" cy="5263762"/>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b="1" dirty="0"/>
              <a:t>Model Results:</a:t>
            </a:r>
          </a:p>
          <a:p>
            <a:pPr marL="0" indent="0">
              <a:buFont typeface="Arial"/>
              <a:buNone/>
            </a:pPr>
            <a:r>
              <a:rPr lang="en-US" dirty="0"/>
              <a:t>The final CNN model with an embedding layer weighted by the Word2Vec word vector matrix achieved equally accurate, if not better results, and likely less overfit than its statistical language model counterparts.</a:t>
            </a:r>
          </a:p>
          <a:p>
            <a:pPr marL="0" indent="0">
              <a:buFont typeface="Arial"/>
              <a:buNone/>
            </a:pPr>
            <a:endParaRPr lang="en-US" dirty="0"/>
          </a:p>
          <a:p>
            <a:pPr marL="0" indent="0">
              <a:buFont typeface="Arial"/>
              <a:buNone/>
            </a:pPr>
            <a:r>
              <a:rPr lang="en-US" dirty="0"/>
              <a:t>Here is the summary of metrics improvements in the CNN model, and comparisons to the “strawman” model:</a:t>
            </a:r>
          </a:p>
          <a:p>
            <a:r>
              <a:rPr lang="en-US" b="1" dirty="0"/>
              <a:t>AUC: </a:t>
            </a:r>
            <a:r>
              <a:rPr lang="en-US" dirty="0"/>
              <a:t>.934 rose to .995 (compared to .957 baseline)</a:t>
            </a:r>
          </a:p>
          <a:p>
            <a:r>
              <a:rPr lang="en-US" b="1" dirty="0"/>
              <a:t>F1 Score: </a:t>
            </a:r>
            <a:r>
              <a:rPr lang="en-US" dirty="0"/>
              <a:t>Achieved .982 (compared to .688 baseline) </a:t>
            </a:r>
          </a:p>
          <a:p>
            <a:r>
              <a:rPr lang="en-US" b="1" dirty="0"/>
              <a:t>ACC: </a:t>
            </a:r>
            <a:r>
              <a:rPr lang="en-US" dirty="0"/>
              <a:t>.94 rose to .9998 or ~100% (compared to .94 baseline)</a:t>
            </a:r>
          </a:p>
          <a:p>
            <a:r>
              <a:rPr lang="en-US" b="1" dirty="0"/>
              <a:t>Loss: </a:t>
            </a:r>
            <a:r>
              <a:rPr lang="en-US" dirty="0"/>
              <a:t>.40 decreased to .08</a:t>
            </a:r>
          </a:p>
          <a:p>
            <a:endParaRPr lang="en-US" b="1" dirty="0"/>
          </a:p>
          <a:p>
            <a:pPr marL="0" indent="0">
              <a:buNone/>
            </a:pPr>
            <a:r>
              <a:rPr lang="en-US" dirty="0"/>
              <a:t>Weighting the CNN layer with word vector matrix aside, </a:t>
            </a:r>
            <a:r>
              <a:rPr lang="en-US" dirty="0" err="1"/>
              <a:t>hypter</a:t>
            </a:r>
            <a:r>
              <a:rPr lang="en-US" dirty="0"/>
              <a:t>-tuning or </a:t>
            </a:r>
            <a:r>
              <a:rPr lang="en-US" dirty="0" err="1"/>
              <a:t>gridsearch</a:t>
            </a:r>
            <a:r>
              <a:rPr lang="en-US" dirty="0"/>
              <a:t> methods were not used</a:t>
            </a:r>
          </a:p>
          <a:p>
            <a:pPr marL="0" indent="0">
              <a:buNone/>
            </a:pPr>
            <a:r>
              <a:rPr lang="en-US" dirty="0"/>
              <a:t>This is an area that possibly could have squeezed out a slightly higher AUC and F1 score, but due to time and resource constraints, running grid search optimization on a neural network would potentially take days (or weeks).</a:t>
            </a:r>
          </a:p>
          <a:p>
            <a:pPr marL="0" indent="0">
              <a:buNone/>
            </a:pPr>
            <a:r>
              <a:rPr lang="en-US" dirty="0"/>
              <a:t>Also, the non-text features were not included because with minimal exploration, a DNN model that could be concatenated with the CNN only achieved marginal results, somewhere between .73-.81 AUC.</a:t>
            </a:r>
          </a:p>
        </p:txBody>
      </p:sp>
    </p:spTree>
    <p:extLst>
      <p:ext uri="{BB962C8B-B14F-4D97-AF65-F5344CB8AC3E}">
        <p14:creationId xmlns:p14="http://schemas.microsoft.com/office/powerpoint/2010/main" val="338341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7F47-5BFD-4E51-8A91-D77BCC9A07EE}"/>
              </a:ext>
            </a:extLst>
          </p:cNvPr>
          <p:cNvSpPr>
            <a:spLocks noGrp="1"/>
          </p:cNvSpPr>
          <p:nvPr>
            <p:ph type="title"/>
          </p:nvPr>
        </p:nvSpPr>
        <p:spPr>
          <a:xfrm>
            <a:off x="685801" y="609600"/>
            <a:ext cx="10887890" cy="1456267"/>
          </a:xfrm>
        </p:spPr>
        <p:txBody>
          <a:bodyPr/>
          <a:lstStyle/>
          <a:p>
            <a:pPr algn="ctr"/>
            <a:r>
              <a:rPr lang="en-US" dirty="0"/>
              <a:t>Appendix</a:t>
            </a:r>
          </a:p>
        </p:txBody>
      </p:sp>
      <p:pic>
        <p:nvPicPr>
          <p:cNvPr id="4" name="Picture 8" descr="What counts as artificially intelligent? AI and deep learning ...">
            <a:extLst>
              <a:ext uri="{FF2B5EF4-FFF2-40B4-BE49-F238E27FC236}">
                <a16:creationId xmlns:a16="http://schemas.microsoft.com/office/drawing/2014/main" id="{763E6C42-5806-46B3-B16B-55A31F1588E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605212" y="2065867"/>
            <a:ext cx="4981575" cy="31813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81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C2B81B-9345-4174-B9FD-6467386B4F9F}"/>
              </a:ext>
            </a:extLst>
          </p:cNvPr>
          <p:cNvPicPr>
            <a:picLocks noChangeAspect="1"/>
          </p:cNvPicPr>
          <p:nvPr/>
        </p:nvPicPr>
        <p:blipFill>
          <a:blip r:embed="rId3"/>
          <a:stretch>
            <a:fillRect/>
          </a:stretch>
        </p:blipFill>
        <p:spPr>
          <a:xfrm>
            <a:off x="1129004" y="912333"/>
            <a:ext cx="9787102" cy="5731061"/>
          </a:xfrm>
          <a:prstGeom prst="rect">
            <a:avLst/>
          </a:prstGeom>
        </p:spPr>
      </p:pic>
      <p:sp>
        <p:nvSpPr>
          <p:cNvPr id="4" name="Title 1">
            <a:extLst>
              <a:ext uri="{FF2B5EF4-FFF2-40B4-BE49-F238E27FC236}">
                <a16:creationId xmlns:a16="http://schemas.microsoft.com/office/drawing/2014/main" id="{65835DAA-E191-49EC-9AF0-4072E0D884BB}"/>
              </a:ext>
            </a:extLst>
          </p:cNvPr>
          <p:cNvSpPr>
            <a:spLocks noGrp="1"/>
          </p:cNvSpPr>
          <p:nvPr>
            <p:ph type="title"/>
          </p:nvPr>
        </p:nvSpPr>
        <p:spPr>
          <a:xfrm>
            <a:off x="868525" y="304909"/>
            <a:ext cx="10454950" cy="519817"/>
          </a:xfrm>
        </p:spPr>
        <p:txBody>
          <a:bodyPr>
            <a:normAutofit fontScale="90000"/>
          </a:bodyPr>
          <a:lstStyle/>
          <a:p>
            <a:pPr algn="ctr"/>
            <a:r>
              <a:rPr lang="en-US" dirty="0"/>
              <a:t>Text preprocessing and SKLEARN model pipelines</a:t>
            </a:r>
          </a:p>
        </p:txBody>
      </p:sp>
      <p:sp>
        <p:nvSpPr>
          <p:cNvPr id="2" name="TextBox 1">
            <a:extLst>
              <a:ext uri="{FF2B5EF4-FFF2-40B4-BE49-F238E27FC236}">
                <a16:creationId xmlns:a16="http://schemas.microsoft.com/office/drawing/2014/main" id="{185136FF-A95F-4B9B-BA84-F607D5988F2B}"/>
              </a:ext>
            </a:extLst>
          </p:cNvPr>
          <p:cNvSpPr txBox="1"/>
          <p:nvPr/>
        </p:nvSpPr>
        <p:spPr>
          <a:xfrm>
            <a:off x="1410032" y="3777863"/>
            <a:ext cx="2894276" cy="2062103"/>
          </a:xfrm>
          <a:prstGeom prst="rect">
            <a:avLst/>
          </a:prstGeom>
          <a:noFill/>
        </p:spPr>
        <p:txBody>
          <a:bodyPr wrap="square" rtlCol="0">
            <a:spAutoFit/>
          </a:bodyPr>
          <a:lstStyle/>
          <a:p>
            <a:r>
              <a:rPr lang="en-US" sz="1600" b="1" dirty="0">
                <a:solidFill>
                  <a:schemeClr val="bg1"/>
                </a:solidFill>
              </a:rPr>
              <a:t>Text Preprocessing Tasks:</a:t>
            </a:r>
          </a:p>
          <a:p>
            <a:r>
              <a:rPr lang="en-US" sz="1600" dirty="0">
                <a:solidFill>
                  <a:schemeClr val="bg1"/>
                </a:solidFill>
              </a:rPr>
              <a:t>The text preprocessing workflow was aggregated into a single function “</a:t>
            </a:r>
            <a:r>
              <a:rPr lang="en-US" sz="1600" dirty="0" err="1">
                <a:solidFill>
                  <a:schemeClr val="bg1"/>
                </a:solidFill>
              </a:rPr>
              <a:t>customTokenizer</a:t>
            </a:r>
            <a:r>
              <a:rPr lang="en-US" sz="1600" dirty="0">
                <a:solidFill>
                  <a:schemeClr val="bg1"/>
                </a:solidFill>
              </a:rPr>
              <a:t>”, which expanded contractions, removed punctuation, made strings into tokens, and used POS tagging to lemmatize roots</a:t>
            </a:r>
          </a:p>
        </p:txBody>
      </p:sp>
      <p:sp>
        <p:nvSpPr>
          <p:cNvPr id="9" name="TextBox 8">
            <a:extLst>
              <a:ext uri="{FF2B5EF4-FFF2-40B4-BE49-F238E27FC236}">
                <a16:creationId xmlns:a16="http://schemas.microsoft.com/office/drawing/2014/main" id="{A31F18FE-607B-4ADC-9338-E3A981EB6744}"/>
              </a:ext>
            </a:extLst>
          </p:cNvPr>
          <p:cNvSpPr txBox="1"/>
          <p:nvPr/>
        </p:nvSpPr>
        <p:spPr>
          <a:xfrm>
            <a:off x="8192573" y="3689485"/>
            <a:ext cx="2589395" cy="2062103"/>
          </a:xfrm>
          <a:prstGeom prst="rect">
            <a:avLst/>
          </a:prstGeom>
          <a:noFill/>
        </p:spPr>
        <p:txBody>
          <a:bodyPr wrap="square" rtlCol="0">
            <a:spAutoFit/>
          </a:bodyPr>
          <a:lstStyle/>
          <a:p>
            <a:r>
              <a:rPr lang="en-US" sz="1600" b="1" dirty="0">
                <a:solidFill>
                  <a:schemeClr val="bg1"/>
                </a:solidFill>
              </a:rPr>
              <a:t>Model Pipeline Object:</a:t>
            </a:r>
          </a:p>
          <a:p>
            <a:r>
              <a:rPr lang="en-US" sz="1600" dirty="0">
                <a:solidFill>
                  <a:schemeClr val="bg1"/>
                </a:solidFill>
              </a:rPr>
              <a:t>The </a:t>
            </a:r>
            <a:r>
              <a:rPr lang="en-US" sz="1600" dirty="0" err="1">
                <a:solidFill>
                  <a:schemeClr val="bg1"/>
                </a:solidFill>
              </a:rPr>
              <a:t>sklearn</a:t>
            </a:r>
            <a:r>
              <a:rPr lang="en-US" sz="1600" dirty="0">
                <a:solidFill>
                  <a:schemeClr val="bg1"/>
                </a:solidFill>
              </a:rPr>
              <a:t> built-in pipeline and </a:t>
            </a:r>
            <a:r>
              <a:rPr lang="en-US" sz="1600" dirty="0" err="1">
                <a:solidFill>
                  <a:schemeClr val="bg1"/>
                </a:solidFill>
              </a:rPr>
              <a:t>gridsearchcv</a:t>
            </a:r>
            <a:r>
              <a:rPr lang="en-US" sz="1600" dirty="0">
                <a:solidFill>
                  <a:schemeClr val="bg1"/>
                </a:solidFill>
              </a:rPr>
              <a:t> methods were used to fit together multiple tasks in a single model.  The </a:t>
            </a:r>
            <a:r>
              <a:rPr lang="en-US" sz="1600" dirty="0" err="1">
                <a:solidFill>
                  <a:schemeClr val="bg1"/>
                </a:solidFill>
              </a:rPr>
              <a:t>gridsearch</a:t>
            </a:r>
            <a:r>
              <a:rPr lang="en-US" sz="1600" dirty="0">
                <a:solidFill>
                  <a:schemeClr val="bg1"/>
                </a:solidFill>
              </a:rPr>
              <a:t> took a long time depending on complexity of parameter grid</a:t>
            </a:r>
          </a:p>
        </p:txBody>
      </p:sp>
    </p:spTree>
    <p:extLst>
      <p:ext uri="{BB962C8B-B14F-4D97-AF65-F5344CB8AC3E}">
        <p14:creationId xmlns:p14="http://schemas.microsoft.com/office/powerpoint/2010/main" val="26577609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9191</TotalTime>
  <Words>882</Words>
  <Application>Microsoft Office PowerPoint</Application>
  <PresentationFormat>Widescreen</PresentationFormat>
  <Paragraphs>105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Foundations of AI Final presentation</vt:lpstr>
      <vt:lpstr>Large class imbalances usually skew model training</vt:lpstr>
      <vt:lpstr>Exploring performance of different sklearn models</vt:lpstr>
      <vt:lpstr>Text preprocessing and GENSIM+KERAS model pipeline</vt:lpstr>
      <vt:lpstr>Word embeddings reveal interesting relationships</vt:lpstr>
      <vt:lpstr>Performance evaluation of 1-d cnn</vt:lpstr>
      <vt:lpstr>PowerPoint Presentation</vt:lpstr>
      <vt:lpstr>Appendix</vt:lpstr>
      <vt:lpstr>Text preprocessing and SKLEARN model pipelines</vt:lpstr>
      <vt:lpstr>Confusion matrix of sklearn models</vt:lpstr>
      <vt:lpstr>PERFORMANCE EVALUATION OF ALL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Kendall Smith</dc:creator>
  <cp:lastModifiedBy>Kendall Smith</cp:lastModifiedBy>
  <cp:revision>75</cp:revision>
  <cp:lastPrinted>2020-04-08T02:43:53Z</cp:lastPrinted>
  <dcterms:created xsi:type="dcterms:W3CDTF">2020-03-29T05:33:54Z</dcterms:created>
  <dcterms:modified xsi:type="dcterms:W3CDTF">2020-04-08T05:27:07Z</dcterms:modified>
</cp:coreProperties>
</file>