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8" r:id="rId4"/>
    <p:sldId id="257" r:id="rId5"/>
    <p:sldId id="259" r:id="rId6"/>
    <p:sldId id="269" r:id="rId7"/>
    <p:sldId id="267" r:id="rId8"/>
    <p:sldId id="264" r:id="rId9"/>
    <p:sldId id="268" r:id="rId10"/>
    <p:sldId id="260" r:id="rId11"/>
    <p:sldId id="270" r:id="rId12"/>
    <p:sldId id="261" r:id="rId13"/>
    <p:sldId id="262" r:id="rId14"/>
    <p:sldId id="26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dall Smith" initials="KS" lastIdx="1" clrIdx="0">
    <p:extLst>
      <p:ext uri="{19B8F6BF-5375-455C-9EA6-DF929625EA0E}">
        <p15:presenceInfo xmlns:p15="http://schemas.microsoft.com/office/powerpoint/2012/main" userId="894e64186f7c61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90"/>
  </p:normalViewPr>
  <p:slideViewPr>
    <p:cSldViewPr snapToGrid="0" snapToObjects="1">
      <p:cViewPr varScale="1">
        <p:scale>
          <a:sx n="86" d="100"/>
          <a:sy n="86" d="100"/>
        </p:scale>
        <p:origin x="11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8T19:58:46.581"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34E5EB-4436-9A42-BE80-E915FC26600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205013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34E5EB-4436-9A42-BE80-E915FC26600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67065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34E5EB-4436-9A42-BE80-E915FC26600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62084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34E5EB-4436-9A42-BE80-E915FC26600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49012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4E5EB-4436-9A42-BE80-E915FC26600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84881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34E5EB-4436-9A42-BE80-E915FC266001}"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15147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34E5EB-4436-9A42-BE80-E915FC266001}"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83134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34E5EB-4436-9A42-BE80-E915FC266001}"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75360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4E5EB-4436-9A42-BE80-E915FC266001}"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7323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4E5EB-4436-9A42-BE80-E915FC266001}"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84576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4E5EB-4436-9A42-BE80-E915FC266001}"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51266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E5EB-4436-9A42-BE80-E915FC266001}" type="datetimeFigureOut">
              <a:rPr lang="en-US" smtClean="0"/>
              <a:t>5/28/2018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9C1A6-4C8E-4044-BAAE-04813F049EE7}" type="slidenum">
              <a:rPr lang="en-US" smtClean="0"/>
              <a:t>‹#›</a:t>
            </a:fld>
            <a:endParaRPr lang="en-US"/>
          </a:p>
        </p:txBody>
      </p:sp>
    </p:spTree>
    <p:extLst>
      <p:ext uri="{BB962C8B-B14F-4D97-AF65-F5344CB8AC3E}">
        <p14:creationId xmlns:p14="http://schemas.microsoft.com/office/powerpoint/2010/main" val="30818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machine learning">
            <a:extLst>
              <a:ext uri="{FF2B5EF4-FFF2-40B4-BE49-F238E27FC236}">
                <a16:creationId xmlns:a16="http://schemas.microsoft.com/office/drawing/2014/main" id="{87336F35-EF8B-43DA-BC30-B6AE023D6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76" b="16645"/>
          <a:stretch/>
        </p:blipFill>
        <p:spPr bwMode="auto">
          <a:xfrm>
            <a:off x="-3983" y="10"/>
            <a:ext cx="12192000" cy="4571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a:bodyPr>
          <a:lstStyle/>
          <a:p>
            <a:pPr algn="r"/>
            <a:r>
              <a:rPr lang="en-US" sz="4200" b="1"/>
              <a:t>CP420: Machine Learning Techniques</a:t>
            </a:r>
            <a:endParaRPr lang="en-US" sz="4200"/>
          </a:p>
        </p:txBody>
      </p:sp>
      <p:sp>
        <p:nvSpPr>
          <p:cNvPr id="3" name="Subtitle 2"/>
          <p:cNvSpPr>
            <a:spLocks noGrp="1"/>
          </p:cNvSpPr>
          <p:nvPr>
            <p:ph type="subTitle" idx="1"/>
          </p:nvPr>
        </p:nvSpPr>
        <p:spPr>
          <a:xfrm>
            <a:off x="8499107" y="5091763"/>
            <a:ext cx="2974207" cy="1264587"/>
          </a:xfrm>
        </p:spPr>
        <p:txBody>
          <a:bodyPr anchor="ctr">
            <a:normAutofit/>
          </a:bodyPr>
          <a:lstStyle/>
          <a:p>
            <a:pPr algn="l"/>
            <a:r>
              <a:rPr lang="en-US" sz="1100"/>
              <a:t>University of Washington Data Science Certificate Program</a:t>
            </a:r>
          </a:p>
          <a:p>
            <a:pPr algn="l"/>
            <a:r>
              <a:rPr lang="en-US" sz="1100"/>
              <a:t>CP420 Capstone Project</a:t>
            </a:r>
          </a:p>
          <a:p>
            <a:pPr algn="l"/>
            <a:r>
              <a:rPr lang="en-US" sz="1100"/>
              <a:t>Kendall Smith</a:t>
            </a:r>
          </a:p>
          <a:p>
            <a:pPr algn="l"/>
            <a:r>
              <a:rPr lang="en-US" sz="1100"/>
              <a:t>May 28, 2018</a:t>
            </a:r>
          </a:p>
        </p:txBody>
      </p:sp>
    </p:spTree>
    <p:extLst>
      <p:ext uri="{BB962C8B-B14F-4D97-AF65-F5344CB8AC3E}">
        <p14:creationId xmlns:p14="http://schemas.microsoft.com/office/powerpoint/2010/main" val="2861825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8F9D023E-E8F5-494B-8862-FAC51DF4A033}"/>
              </a:ext>
            </a:extLst>
          </p:cNvPr>
          <p:cNvPicPr/>
          <p:nvPr/>
        </p:nvPicPr>
        <p:blipFill rotWithShape="1">
          <a:blip r:embed="rId2"/>
          <a:srcRect/>
          <a:stretch/>
        </p:blipFill>
        <p:spPr>
          <a:xfrm>
            <a:off x="7955746" y="3342877"/>
            <a:ext cx="3790020" cy="3060442"/>
          </a:xfrm>
          <a:prstGeom prst="rect">
            <a:avLst/>
          </a:prstGeom>
        </p:spPr>
      </p:pic>
      <p:pic>
        <p:nvPicPr>
          <p:cNvPr id="5" name="Picture 4">
            <a:extLst>
              <a:ext uri="{FF2B5EF4-FFF2-40B4-BE49-F238E27FC236}">
                <a16:creationId xmlns:a16="http://schemas.microsoft.com/office/drawing/2014/main" id="{8134FC51-A066-4D4B-9053-78865ED9FD53}"/>
              </a:ext>
            </a:extLst>
          </p:cNvPr>
          <p:cNvPicPr/>
          <p:nvPr/>
        </p:nvPicPr>
        <p:blipFill>
          <a:blip r:embed="rId3"/>
          <a:stretch>
            <a:fillRect/>
          </a:stretch>
        </p:blipFill>
        <p:spPr>
          <a:xfrm>
            <a:off x="7812707" y="321176"/>
            <a:ext cx="4042410" cy="3021701"/>
          </a:xfrm>
          <a:prstGeom prst="rect">
            <a:avLst/>
          </a:prstGeom>
        </p:spPr>
      </p:pic>
      <p:sp>
        <p:nvSpPr>
          <p:cNvPr id="2" name="Title 1"/>
          <p:cNvSpPr>
            <a:spLocks noGrp="1"/>
          </p:cNvSpPr>
          <p:nvPr>
            <p:ph type="title"/>
          </p:nvPr>
        </p:nvSpPr>
        <p:spPr>
          <a:xfrm>
            <a:off x="821516" y="640263"/>
            <a:ext cx="6204984" cy="1344975"/>
          </a:xfrm>
        </p:spPr>
        <p:txBody>
          <a:bodyPr>
            <a:normAutofit/>
          </a:bodyPr>
          <a:lstStyle/>
          <a:p>
            <a:r>
              <a:rPr lang="en-US" sz="4000" dirty="0"/>
              <a:t>Feature Engineering</a:t>
            </a:r>
          </a:p>
        </p:txBody>
      </p:sp>
      <p:sp>
        <p:nvSpPr>
          <p:cNvPr id="3" name="Content Placeholder 2"/>
          <p:cNvSpPr>
            <a:spLocks noGrp="1"/>
          </p:cNvSpPr>
          <p:nvPr>
            <p:ph idx="1"/>
          </p:nvPr>
        </p:nvSpPr>
        <p:spPr>
          <a:xfrm>
            <a:off x="821515" y="2121762"/>
            <a:ext cx="6204984" cy="3626917"/>
          </a:xfrm>
        </p:spPr>
        <p:txBody>
          <a:bodyPr>
            <a:normAutofit/>
          </a:bodyPr>
          <a:lstStyle/>
          <a:p>
            <a:r>
              <a:rPr lang="en-US" sz="2400" dirty="0"/>
              <a:t>As mentioned earlier, the data was very non-normal and non-linear, therefore it was appropriate to scale using </a:t>
            </a:r>
            <a:r>
              <a:rPr lang="en-US" sz="2400" dirty="0" err="1"/>
              <a:t>StandardScaler</a:t>
            </a:r>
            <a:endParaRPr lang="en-US" sz="2400" dirty="0"/>
          </a:p>
          <a:p>
            <a:r>
              <a:rPr lang="en-US" sz="2400" dirty="0"/>
              <a:t>Once the closing data was scaled for the 60 minute windows for all equities, a normal distribution becomes visible, as hoped</a:t>
            </a:r>
          </a:p>
          <a:p>
            <a:r>
              <a:rPr lang="en-US" sz="2400" dirty="0"/>
              <a:t>Attributes were then chosen based on the preliminary feature importance score from a random forest regression model</a:t>
            </a:r>
          </a:p>
          <a:p>
            <a:endParaRPr lang="en-US" sz="2400" dirty="0"/>
          </a:p>
        </p:txBody>
      </p:sp>
    </p:spTree>
    <p:extLst>
      <p:ext uri="{BB962C8B-B14F-4D97-AF65-F5344CB8AC3E}">
        <p14:creationId xmlns:p14="http://schemas.microsoft.com/office/powerpoint/2010/main" val="64359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2366-3E9A-4EBF-9EBB-7E31FA813425}"/>
              </a:ext>
            </a:extLst>
          </p:cNvPr>
          <p:cNvSpPr>
            <a:spLocks noGrp="1"/>
          </p:cNvSpPr>
          <p:nvPr>
            <p:ph type="title"/>
          </p:nvPr>
        </p:nvSpPr>
        <p:spPr/>
        <p:txBody>
          <a:bodyPr/>
          <a:lstStyle/>
          <a:p>
            <a:r>
              <a:rPr lang="en-US" dirty="0"/>
              <a:t>Data Exploration – Post Scaling</a:t>
            </a:r>
          </a:p>
        </p:txBody>
      </p:sp>
      <p:pic>
        <p:nvPicPr>
          <p:cNvPr id="4" name="Picture 3">
            <a:extLst>
              <a:ext uri="{FF2B5EF4-FFF2-40B4-BE49-F238E27FC236}">
                <a16:creationId xmlns:a16="http://schemas.microsoft.com/office/drawing/2014/main" id="{97A2ED53-7B6E-423A-AF11-3D2EBB87C926}"/>
              </a:ext>
            </a:extLst>
          </p:cNvPr>
          <p:cNvPicPr/>
          <p:nvPr/>
        </p:nvPicPr>
        <p:blipFill>
          <a:blip r:embed="rId2"/>
          <a:stretch>
            <a:fillRect/>
          </a:stretch>
        </p:blipFill>
        <p:spPr>
          <a:xfrm>
            <a:off x="273476" y="2834411"/>
            <a:ext cx="5260743" cy="3623828"/>
          </a:xfrm>
          <a:prstGeom prst="rect">
            <a:avLst/>
          </a:prstGeom>
        </p:spPr>
      </p:pic>
      <p:pic>
        <p:nvPicPr>
          <p:cNvPr id="5" name="Picture 4">
            <a:extLst>
              <a:ext uri="{FF2B5EF4-FFF2-40B4-BE49-F238E27FC236}">
                <a16:creationId xmlns:a16="http://schemas.microsoft.com/office/drawing/2014/main" id="{D0221ACB-25DB-4988-B72D-CE97CA2CAB45}"/>
              </a:ext>
            </a:extLst>
          </p:cNvPr>
          <p:cNvPicPr/>
          <p:nvPr/>
        </p:nvPicPr>
        <p:blipFill>
          <a:blip r:embed="rId3"/>
          <a:stretch>
            <a:fillRect/>
          </a:stretch>
        </p:blipFill>
        <p:spPr>
          <a:xfrm>
            <a:off x="5472398" y="2834411"/>
            <a:ext cx="6446126" cy="3322234"/>
          </a:xfrm>
          <a:prstGeom prst="rect">
            <a:avLst/>
          </a:prstGeom>
        </p:spPr>
      </p:pic>
      <p:sp>
        <p:nvSpPr>
          <p:cNvPr id="6" name="TextBox 5">
            <a:extLst>
              <a:ext uri="{FF2B5EF4-FFF2-40B4-BE49-F238E27FC236}">
                <a16:creationId xmlns:a16="http://schemas.microsoft.com/office/drawing/2014/main" id="{0466C668-2260-46B4-88DE-63DA49D6B559}"/>
              </a:ext>
            </a:extLst>
          </p:cNvPr>
          <p:cNvSpPr txBox="1"/>
          <p:nvPr/>
        </p:nvSpPr>
        <p:spPr>
          <a:xfrm>
            <a:off x="734291" y="1593273"/>
            <a:ext cx="1118423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Becomes apparent that there is greater variance in price for equities not making new highs or new lows</a:t>
            </a:r>
          </a:p>
          <a:p>
            <a:pPr marL="285750" indent="-285750">
              <a:buFont typeface="Arial" panose="020B0604020202020204" pitchFamily="34" charset="0"/>
              <a:buChar char="•"/>
            </a:pPr>
            <a:r>
              <a:rPr lang="en-US" dirty="0"/>
              <a:t>The positive correlation between day of week to the first 30 minutes is shown on Wednesdays, which appears to be the day that all of the chosen equities often make either new highs or new lows</a:t>
            </a:r>
          </a:p>
        </p:txBody>
      </p:sp>
    </p:spTree>
    <p:extLst>
      <p:ext uri="{BB962C8B-B14F-4D97-AF65-F5344CB8AC3E}">
        <p14:creationId xmlns:p14="http://schemas.microsoft.com/office/powerpoint/2010/main" val="156832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C25B451-F408-4C26-AB9E-8948213303FD}"/>
              </a:ext>
            </a:extLst>
          </p:cNvPr>
          <p:cNvPicPr/>
          <p:nvPr/>
        </p:nvPicPr>
        <p:blipFill rotWithShape="1">
          <a:blip r:embed="rId2"/>
          <a:srcRect r="16202" b="-4"/>
          <a:stretch/>
        </p:blipFill>
        <p:spPr>
          <a:xfrm>
            <a:off x="7812707" y="3454346"/>
            <a:ext cx="3914093" cy="3281418"/>
          </a:xfrm>
          <a:prstGeom prst="rect">
            <a:avLst/>
          </a:prstGeom>
        </p:spPr>
      </p:pic>
      <p:sp>
        <p:nvSpPr>
          <p:cNvPr id="2" name="Title 1"/>
          <p:cNvSpPr>
            <a:spLocks noGrp="1"/>
          </p:cNvSpPr>
          <p:nvPr>
            <p:ph type="title"/>
          </p:nvPr>
        </p:nvSpPr>
        <p:spPr>
          <a:xfrm>
            <a:off x="821516" y="640263"/>
            <a:ext cx="6204984" cy="1344975"/>
          </a:xfrm>
        </p:spPr>
        <p:txBody>
          <a:bodyPr>
            <a:normAutofit/>
          </a:bodyPr>
          <a:lstStyle/>
          <a:p>
            <a:r>
              <a:rPr lang="en-US" sz="4000"/>
              <a:t>Model Building</a:t>
            </a:r>
          </a:p>
        </p:txBody>
      </p:sp>
      <p:sp>
        <p:nvSpPr>
          <p:cNvPr id="3" name="Content Placeholder 2"/>
          <p:cNvSpPr>
            <a:spLocks noGrp="1"/>
          </p:cNvSpPr>
          <p:nvPr>
            <p:ph idx="1"/>
          </p:nvPr>
        </p:nvSpPr>
        <p:spPr>
          <a:xfrm>
            <a:off x="605344" y="1863002"/>
            <a:ext cx="6617368" cy="3626917"/>
          </a:xfrm>
        </p:spPr>
        <p:txBody>
          <a:bodyPr>
            <a:normAutofit/>
          </a:bodyPr>
          <a:lstStyle/>
          <a:p>
            <a:r>
              <a:rPr lang="en-US" sz="2000" dirty="0"/>
              <a:t>I used a Random Forest Classifier model as it seemed most appropriate when researching in comparison to Decision Trees, SVMs; they are easy to train non-linear data and appropriate for dealing with multiple classes</a:t>
            </a:r>
          </a:p>
          <a:p>
            <a:r>
              <a:rPr lang="en-US" sz="2000" dirty="0"/>
              <a:t>Feature selection used a wider variety of tools than in actually building the model:</a:t>
            </a:r>
          </a:p>
          <a:p>
            <a:pPr lvl="1"/>
            <a:r>
              <a:rPr lang="en-US" sz="2000" dirty="0"/>
              <a:t>Preprocessing</a:t>
            </a:r>
          </a:p>
          <a:p>
            <a:pPr lvl="1"/>
            <a:r>
              <a:rPr lang="en-US" sz="2000" dirty="0" err="1"/>
              <a:t>StandardScaler</a:t>
            </a:r>
            <a:endParaRPr lang="en-US" sz="2000" dirty="0"/>
          </a:p>
          <a:p>
            <a:pPr lvl="1"/>
            <a:r>
              <a:rPr lang="en-US" sz="2000" dirty="0" err="1"/>
              <a:t>LinearRegression</a:t>
            </a:r>
            <a:r>
              <a:rPr lang="en-US" sz="2000" dirty="0"/>
              <a:t> &amp; RFE</a:t>
            </a:r>
          </a:p>
          <a:p>
            <a:pPr lvl="1"/>
            <a:r>
              <a:rPr lang="en-US" sz="2000" dirty="0"/>
              <a:t>Plotted accuracies to find optimal estimators and depth</a:t>
            </a:r>
          </a:p>
        </p:txBody>
      </p:sp>
      <p:sp>
        <p:nvSpPr>
          <p:cNvPr id="6" name="TextBox 5">
            <a:extLst>
              <a:ext uri="{FF2B5EF4-FFF2-40B4-BE49-F238E27FC236}">
                <a16:creationId xmlns:a16="http://schemas.microsoft.com/office/drawing/2014/main" id="{AF46677A-9D23-43A5-9242-2D87E1A29912}"/>
              </a:ext>
            </a:extLst>
          </p:cNvPr>
          <p:cNvSpPr txBox="1"/>
          <p:nvPr/>
        </p:nvSpPr>
        <p:spPr>
          <a:xfrm>
            <a:off x="8146473" y="148695"/>
            <a:ext cx="2540311" cy="369332"/>
          </a:xfrm>
          <a:prstGeom prst="rect">
            <a:avLst/>
          </a:prstGeom>
          <a:noFill/>
        </p:spPr>
        <p:txBody>
          <a:bodyPr wrap="none" rtlCol="0">
            <a:spAutoFit/>
          </a:bodyPr>
          <a:lstStyle/>
          <a:p>
            <a:r>
              <a:rPr lang="en-US" dirty="0"/>
              <a:t>Accuracy by N Estimators</a:t>
            </a:r>
          </a:p>
        </p:txBody>
      </p:sp>
      <p:sp>
        <p:nvSpPr>
          <p:cNvPr id="8" name="TextBox 7">
            <a:extLst>
              <a:ext uri="{FF2B5EF4-FFF2-40B4-BE49-F238E27FC236}">
                <a16:creationId xmlns:a16="http://schemas.microsoft.com/office/drawing/2014/main" id="{93C4A413-6DD1-4B09-BDCC-411CCED84F32}"/>
              </a:ext>
            </a:extLst>
          </p:cNvPr>
          <p:cNvSpPr txBox="1"/>
          <p:nvPr/>
        </p:nvSpPr>
        <p:spPr>
          <a:xfrm>
            <a:off x="8146472" y="3253378"/>
            <a:ext cx="2389372" cy="369332"/>
          </a:xfrm>
          <a:prstGeom prst="rect">
            <a:avLst/>
          </a:prstGeom>
          <a:noFill/>
        </p:spPr>
        <p:txBody>
          <a:bodyPr wrap="none" rtlCol="0">
            <a:spAutoFit/>
          </a:bodyPr>
          <a:lstStyle/>
          <a:p>
            <a:r>
              <a:rPr lang="en-US" dirty="0"/>
              <a:t>Accuracy by Max Depth</a:t>
            </a:r>
          </a:p>
        </p:txBody>
      </p:sp>
      <p:pic>
        <p:nvPicPr>
          <p:cNvPr id="9" name="Picture 8">
            <a:extLst>
              <a:ext uri="{FF2B5EF4-FFF2-40B4-BE49-F238E27FC236}">
                <a16:creationId xmlns:a16="http://schemas.microsoft.com/office/drawing/2014/main" id="{B5544DF2-E19E-4D1A-8D0F-8C4D6E7FE0F4}"/>
              </a:ext>
            </a:extLst>
          </p:cNvPr>
          <p:cNvPicPr/>
          <p:nvPr/>
        </p:nvPicPr>
        <p:blipFill>
          <a:blip r:embed="rId3"/>
          <a:stretch>
            <a:fillRect/>
          </a:stretch>
        </p:blipFill>
        <p:spPr>
          <a:xfrm>
            <a:off x="7812707" y="456457"/>
            <a:ext cx="4042410" cy="2813090"/>
          </a:xfrm>
          <a:prstGeom prst="rect">
            <a:avLst/>
          </a:prstGeom>
        </p:spPr>
      </p:pic>
      <p:sp>
        <p:nvSpPr>
          <p:cNvPr id="7" name="Oval 6">
            <a:extLst>
              <a:ext uri="{FF2B5EF4-FFF2-40B4-BE49-F238E27FC236}">
                <a16:creationId xmlns:a16="http://schemas.microsoft.com/office/drawing/2014/main" id="{DAF1CCFA-8AA4-498B-9800-1FBCDBAD304A}"/>
              </a:ext>
            </a:extLst>
          </p:cNvPr>
          <p:cNvSpPr/>
          <p:nvPr/>
        </p:nvSpPr>
        <p:spPr>
          <a:xfrm>
            <a:off x="9989551" y="518027"/>
            <a:ext cx="534737" cy="516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BB1E4A-46FF-414F-8F06-72D99A11D30E}"/>
              </a:ext>
            </a:extLst>
          </p:cNvPr>
          <p:cNvSpPr/>
          <p:nvPr/>
        </p:nvSpPr>
        <p:spPr>
          <a:xfrm>
            <a:off x="8801254" y="3549230"/>
            <a:ext cx="534737" cy="516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8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Model Evaluation</a:t>
            </a:r>
          </a:p>
        </p:txBody>
      </p:sp>
      <p:sp>
        <p:nvSpPr>
          <p:cNvPr id="3" name="Content Placeholder 2"/>
          <p:cNvSpPr>
            <a:spLocks noGrp="1"/>
          </p:cNvSpPr>
          <p:nvPr>
            <p:ph idx="1"/>
          </p:nvPr>
        </p:nvSpPr>
        <p:spPr>
          <a:xfrm>
            <a:off x="644236" y="1700476"/>
            <a:ext cx="6276107" cy="4667250"/>
          </a:xfrm>
        </p:spPr>
        <p:txBody>
          <a:bodyPr>
            <a:normAutofit fontScale="92500" lnSpcReduction="10000"/>
          </a:bodyPr>
          <a:lstStyle/>
          <a:p>
            <a:r>
              <a:rPr lang="en-US" dirty="0"/>
              <a:t>The max accuracy score achieved with a random forest classifier model was ~84%, but this shifted when some of the daily features were scaled</a:t>
            </a:r>
          </a:p>
          <a:p>
            <a:r>
              <a:rPr lang="en-US" dirty="0"/>
              <a:t>A lower performance was obtained when using selected features with the highest importance to the model</a:t>
            </a:r>
          </a:p>
          <a:p>
            <a:r>
              <a:rPr lang="en-US" b="1" dirty="0"/>
              <a:t>Final Accuracies Achieved:</a:t>
            </a:r>
          </a:p>
          <a:p>
            <a:pPr lvl="1"/>
            <a:r>
              <a:rPr lang="en-US" dirty="0"/>
              <a:t>Selected Features = 77.3% AUC</a:t>
            </a:r>
          </a:p>
          <a:p>
            <a:pPr lvl="1"/>
            <a:r>
              <a:rPr lang="en-US" dirty="0"/>
              <a:t>All Features = 81.3% AUC</a:t>
            </a:r>
          </a:p>
          <a:p>
            <a:r>
              <a:rPr lang="en-US" dirty="0"/>
              <a:t>Leads me to believe that there could be overfitting if I only chose limited minute ranges or specific times to train models on</a:t>
            </a:r>
          </a:p>
        </p:txBody>
      </p:sp>
      <p:pic>
        <p:nvPicPr>
          <p:cNvPr id="4" name="Picture 3">
            <a:extLst>
              <a:ext uri="{FF2B5EF4-FFF2-40B4-BE49-F238E27FC236}">
                <a16:creationId xmlns:a16="http://schemas.microsoft.com/office/drawing/2014/main" id="{2ED3B89A-E991-4F17-B867-6CB2F84A79DC}"/>
              </a:ext>
            </a:extLst>
          </p:cNvPr>
          <p:cNvPicPr/>
          <p:nvPr/>
        </p:nvPicPr>
        <p:blipFill>
          <a:blip r:embed="rId2"/>
          <a:stretch>
            <a:fillRect/>
          </a:stretch>
        </p:blipFill>
        <p:spPr>
          <a:xfrm>
            <a:off x="7239000" y="3400951"/>
            <a:ext cx="4781982" cy="3387594"/>
          </a:xfrm>
          <a:prstGeom prst="rect">
            <a:avLst/>
          </a:prstGeom>
        </p:spPr>
      </p:pic>
      <p:pic>
        <p:nvPicPr>
          <p:cNvPr id="5" name="Picture 4">
            <a:extLst>
              <a:ext uri="{FF2B5EF4-FFF2-40B4-BE49-F238E27FC236}">
                <a16:creationId xmlns:a16="http://schemas.microsoft.com/office/drawing/2014/main" id="{7C74EFD7-B44B-466C-AC6A-B191C005F46E}"/>
              </a:ext>
            </a:extLst>
          </p:cNvPr>
          <p:cNvPicPr/>
          <p:nvPr/>
        </p:nvPicPr>
        <p:blipFill>
          <a:blip r:embed="rId3"/>
          <a:stretch>
            <a:fillRect/>
          </a:stretch>
        </p:blipFill>
        <p:spPr>
          <a:xfrm>
            <a:off x="7121235" y="1"/>
            <a:ext cx="4892819" cy="3400950"/>
          </a:xfrm>
          <a:prstGeom prst="rect">
            <a:avLst/>
          </a:prstGeom>
        </p:spPr>
      </p:pic>
      <p:sp>
        <p:nvSpPr>
          <p:cNvPr id="6" name="TextBox 5">
            <a:extLst>
              <a:ext uri="{FF2B5EF4-FFF2-40B4-BE49-F238E27FC236}">
                <a16:creationId xmlns:a16="http://schemas.microsoft.com/office/drawing/2014/main" id="{8561F4E6-DAAE-4DE4-AEBA-61EC6B4E3C93}"/>
              </a:ext>
            </a:extLst>
          </p:cNvPr>
          <p:cNvSpPr txBox="1"/>
          <p:nvPr/>
        </p:nvSpPr>
        <p:spPr>
          <a:xfrm>
            <a:off x="9365672" y="2563090"/>
            <a:ext cx="2540632" cy="369332"/>
          </a:xfrm>
          <a:prstGeom prst="rect">
            <a:avLst/>
          </a:prstGeom>
          <a:noFill/>
        </p:spPr>
        <p:txBody>
          <a:bodyPr wrap="none" rtlCol="0">
            <a:spAutoFit/>
          </a:bodyPr>
          <a:lstStyle/>
          <a:p>
            <a:r>
              <a:rPr lang="en-US" dirty="0"/>
              <a:t>ROC of Selected Features</a:t>
            </a:r>
          </a:p>
        </p:txBody>
      </p:sp>
      <p:sp>
        <p:nvSpPr>
          <p:cNvPr id="9" name="TextBox 8">
            <a:extLst>
              <a:ext uri="{FF2B5EF4-FFF2-40B4-BE49-F238E27FC236}">
                <a16:creationId xmlns:a16="http://schemas.microsoft.com/office/drawing/2014/main" id="{24270D70-4674-4E1D-8CA2-46418F05AD8A}"/>
              </a:ext>
            </a:extLst>
          </p:cNvPr>
          <p:cNvSpPr txBox="1"/>
          <p:nvPr/>
        </p:nvSpPr>
        <p:spPr>
          <a:xfrm>
            <a:off x="10033575" y="5998394"/>
            <a:ext cx="1980479" cy="369332"/>
          </a:xfrm>
          <a:prstGeom prst="rect">
            <a:avLst/>
          </a:prstGeom>
          <a:noFill/>
        </p:spPr>
        <p:txBody>
          <a:bodyPr wrap="none" rtlCol="0">
            <a:spAutoFit/>
          </a:bodyPr>
          <a:lstStyle/>
          <a:p>
            <a:r>
              <a:rPr lang="en-US" dirty="0"/>
              <a:t>ROC of All Features</a:t>
            </a:r>
          </a:p>
        </p:txBody>
      </p:sp>
    </p:spTree>
    <p:extLst>
      <p:ext uri="{BB962C8B-B14F-4D97-AF65-F5344CB8AC3E}">
        <p14:creationId xmlns:p14="http://schemas.microsoft.com/office/powerpoint/2010/main" val="52281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Content Placeholder 2"/>
          <p:cNvSpPr>
            <a:spLocks noGrp="1"/>
          </p:cNvSpPr>
          <p:nvPr>
            <p:ph idx="1"/>
          </p:nvPr>
        </p:nvSpPr>
        <p:spPr/>
        <p:txBody>
          <a:bodyPr>
            <a:normAutofit lnSpcReduction="10000"/>
          </a:bodyPr>
          <a:lstStyle/>
          <a:p>
            <a:r>
              <a:rPr lang="en-US" dirty="0"/>
              <a:t>Pricing data was initially very difficult to obtain (for free) at the minute granularity to perform this analysis.  The availability of data using the specific API seemed to have changed over project time.</a:t>
            </a:r>
          </a:p>
          <a:p>
            <a:r>
              <a:rPr lang="en-US" dirty="0"/>
              <a:t>Stock market data is also very non-normal and non-linear which required creating an algorithm to scale the data for each equity</a:t>
            </a:r>
          </a:p>
          <a:p>
            <a:r>
              <a:rPr lang="en-US" dirty="0"/>
              <a:t>First 30 minutes (0-30) seem negatively correlated to daily outcome, while last 30 minutes (31-60) conversely seem positively correlated</a:t>
            </a:r>
          </a:p>
          <a:p>
            <a:r>
              <a:rPr lang="en-US" dirty="0"/>
              <a:t>Wednesdays seem to be when equities make more new lows or highs</a:t>
            </a:r>
          </a:p>
          <a:p>
            <a:r>
              <a:rPr lang="en-US" dirty="0"/>
              <a:t>Model accuracy doesn’t always necessarily improve when employing feature selection, especially with smaller datasets</a:t>
            </a:r>
          </a:p>
          <a:p>
            <a:endParaRPr lang="en-US" dirty="0"/>
          </a:p>
        </p:txBody>
      </p:sp>
    </p:spTree>
    <p:extLst>
      <p:ext uri="{BB962C8B-B14F-4D97-AF65-F5344CB8AC3E}">
        <p14:creationId xmlns:p14="http://schemas.microsoft.com/office/powerpoint/2010/main" val="130117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B504-E382-4FEE-8CF9-5656E165A68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FC5033B-0597-47B6-B2C4-0EAEEE3915DE}"/>
              </a:ext>
            </a:extLst>
          </p:cNvPr>
          <p:cNvSpPr>
            <a:spLocks noGrp="1"/>
          </p:cNvSpPr>
          <p:nvPr>
            <p:ph idx="1"/>
          </p:nvPr>
        </p:nvSpPr>
        <p:spPr/>
        <p:txBody>
          <a:bodyPr/>
          <a:lstStyle/>
          <a:p>
            <a:r>
              <a:rPr lang="en-US" dirty="0"/>
              <a:t>Experiment with regression models instead of classifier models</a:t>
            </a:r>
          </a:p>
          <a:p>
            <a:endParaRPr lang="en-US" dirty="0"/>
          </a:p>
          <a:p>
            <a:r>
              <a:rPr lang="en-US" dirty="0"/>
              <a:t>Utilize PCA to perform dimensionality reduction in the model</a:t>
            </a:r>
          </a:p>
          <a:p>
            <a:endParaRPr lang="en-US" dirty="0"/>
          </a:p>
          <a:p>
            <a:r>
              <a:rPr lang="en-US" dirty="0"/>
              <a:t>Operationalize the model by frequently testing it with new data</a:t>
            </a:r>
          </a:p>
        </p:txBody>
      </p:sp>
    </p:spTree>
    <p:extLst>
      <p:ext uri="{BB962C8B-B14F-4D97-AF65-F5344CB8AC3E}">
        <p14:creationId xmlns:p14="http://schemas.microsoft.com/office/powerpoint/2010/main" val="94927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A1D5-7E1F-4055-9458-E6D2847C073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5F00BDD7-3D9C-4BDE-B175-BE02230510C1}"/>
              </a:ext>
            </a:extLst>
          </p:cNvPr>
          <p:cNvSpPr>
            <a:spLocks noGrp="1"/>
          </p:cNvSpPr>
          <p:nvPr>
            <p:ph idx="1"/>
          </p:nvPr>
        </p:nvSpPr>
        <p:spPr/>
        <p:txBody>
          <a:bodyPr>
            <a:normAutofit fontScale="85000" lnSpcReduction="20000"/>
          </a:bodyPr>
          <a:lstStyle/>
          <a:p>
            <a:pPr marL="0" indent="0">
              <a:buNone/>
            </a:pPr>
            <a:r>
              <a:rPr lang="en-US" b="1" dirty="0"/>
              <a:t>Problem Statement: </a:t>
            </a:r>
          </a:p>
          <a:p>
            <a:pPr marL="0" indent="0">
              <a:buNone/>
            </a:pPr>
            <a:r>
              <a:rPr lang="en-US" dirty="0"/>
              <a:t>If I’m a day trader, how do I know where the price of a stock or exchange-traded fund (ETF) will be at the end of the day?  </a:t>
            </a:r>
          </a:p>
          <a:p>
            <a:pPr marL="0" indent="0">
              <a:buNone/>
            </a:pPr>
            <a:endParaRPr lang="en-US" dirty="0"/>
          </a:p>
          <a:p>
            <a:pPr marL="0" indent="0">
              <a:buNone/>
            </a:pPr>
            <a:r>
              <a:rPr lang="en-US" b="1" dirty="0"/>
              <a:t>Project Goal: </a:t>
            </a:r>
          </a:p>
          <a:p>
            <a:pPr marL="0" indent="0">
              <a:buNone/>
            </a:pPr>
            <a:r>
              <a:rPr lang="en-US" dirty="0"/>
              <a:t>In the stock market, one can trade both equities and/or ETFs, which are derived from a basket of stocks.  There are other financial instruments which can be bought and sold, but these are the primary indicators of price fluctuation in any given day. </a:t>
            </a:r>
          </a:p>
          <a:p>
            <a:pPr marL="0" indent="0">
              <a:buNone/>
            </a:pPr>
            <a:endParaRPr lang="en-US" dirty="0"/>
          </a:p>
          <a:p>
            <a:pPr marL="0" indent="0">
              <a:buNone/>
            </a:pPr>
            <a:r>
              <a:rPr lang="en-US" dirty="0"/>
              <a:t>The goal of this project is to determine if/what any correlation is there between the first 60 minutes of trading, also the most active part of the trading day, and the closing price at end of the day.  In other words, can we predict if the equity will close either higher or lower for the day based on activity in the first hour.</a:t>
            </a:r>
          </a:p>
        </p:txBody>
      </p:sp>
    </p:spTree>
    <p:extLst>
      <p:ext uri="{BB962C8B-B14F-4D97-AF65-F5344CB8AC3E}">
        <p14:creationId xmlns:p14="http://schemas.microsoft.com/office/powerpoint/2010/main" val="250722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0889392"/>
              </p:ext>
            </p:extLst>
          </p:nvPr>
        </p:nvGraphicFramePr>
        <p:xfrm>
          <a:off x="838200" y="1825625"/>
          <a:ext cx="10515600" cy="3672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How long did you spend in this phase? (mins/days)</a:t>
                      </a:r>
                    </a:p>
                  </a:txBody>
                  <a:tcPr/>
                </a:tc>
                <a:tc>
                  <a:txBody>
                    <a:bodyPr/>
                    <a:lstStyle/>
                    <a:p>
                      <a:r>
                        <a:rPr lang="en-US" dirty="0"/>
                        <a:t>Additional Notes</a:t>
                      </a:r>
                    </a:p>
                  </a:txBody>
                  <a:tcPr/>
                </a:tc>
                <a:extLst>
                  <a:ext uri="{0D108BD9-81ED-4DB2-BD59-A6C34878D82A}">
                    <a16:rowId xmlns:a16="http://schemas.microsoft.com/office/drawing/2014/main" val="10000"/>
                  </a:ext>
                </a:extLst>
              </a:tr>
              <a:tr h="370840">
                <a:tc>
                  <a:txBody>
                    <a:bodyPr/>
                    <a:lstStyle/>
                    <a:p>
                      <a:r>
                        <a:rPr lang="en-US" dirty="0"/>
                        <a:t>Gathering the data</a:t>
                      </a:r>
                    </a:p>
                  </a:txBody>
                  <a:tcPr/>
                </a:tc>
                <a:tc>
                  <a:txBody>
                    <a:bodyPr/>
                    <a:lstStyle/>
                    <a:p>
                      <a:r>
                        <a:rPr lang="en-US" dirty="0"/>
                        <a:t>8 hours</a:t>
                      </a:r>
                    </a:p>
                  </a:txBody>
                  <a:tcPr/>
                </a:tc>
                <a:tc>
                  <a:txBody>
                    <a:bodyPr/>
                    <a:lstStyle/>
                    <a:p>
                      <a:r>
                        <a:rPr lang="en-US" dirty="0"/>
                        <a:t>Ran into issues early on obtaining equity price data from API</a:t>
                      </a:r>
                    </a:p>
                  </a:txBody>
                  <a:tcPr/>
                </a:tc>
                <a:extLst>
                  <a:ext uri="{0D108BD9-81ED-4DB2-BD59-A6C34878D82A}">
                    <a16:rowId xmlns:a16="http://schemas.microsoft.com/office/drawing/2014/main" val="10001"/>
                  </a:ext>
                </a:extLst>
              </a:tr>
              <a:tr h="370840">
                <a:tc>
                  <a:txBody>
                    <a:bodyPr/>
                    <a:lstStyle/>
                    <a:p>
                      <a:r>
                        <a:rPr lang="en-US" dirty="0"/>
                        <a:t>Data</a:t>
                      </a:r>
                      <a:r>
                        <a:rPr lang="en-US" baseline="0" dirty="0"/>
                        <a:t> Exploration</a:t>
                      </a:r>
                      <a:endParaRPr lang="en-US" dirty="0"/>
                    </a:p>
                  </a:txBody>
                  <a:tcPr/>
                </a:tc>
                <a:tc>
                  <a:txBody>
                    <a:bodyPr/>
                    <a:lstStyle/>
                    <a:p>
                      <a:r>
                        <a:rPr lang="en-US" dirty="0"/>
                        <a:t>2 hours</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Features / Feature Engineering</a:t>
                      </a:r>
                    </a:p>
                  </a:txBody>
                  <a:tcPr/>
                </a:tc>
                <a:tc>
                  <a:txBody>
                    <a:bodyPr/>
                    <a:lstStyle/>
                    <a:p>
                      <a:r>
                        <a:rPr lang="en-US" dirty="0"/>
                        <a:t>8 hours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Struggled in shaping and scaling the data to fit into the models</a:t>
                      </a:r>
                    </a:p>
                  </a:txBody>
                  <a:tcPr/>
                </a:tc>
                <a:extLst>
                  <a:ext uri="{0D108BD9-81ED-4DB2-BD59-A6C34878D82A}">
                    <a16:rowId xmlns:a16="http://schemas.microsoft.com/office/drawing/2014/main" val="10003"/>
                  </a:ext>
                </a:extLst>
              </a:tr>
              <a:tr h="370840">
                <a:tc>
                  <a:txBody>
                    <a:bodyPr/>
                    <a:lstStyle/>
                    <a:p>
                      <a:r>
                        <a:rPr lang="en-US" dirty="0"/>
                        <a:t>Building the Model</a:t>
                      </a:r>
                    </a:p>
                  </a:txBody>
                  <a:tcPr/>
                </a:tc>
                <a:tc>
                  <a:txBody>
                    <a:bodyPr/>
                    <a:lstStyle/>
                    <a:p>
                      <a:r>
                        <a:rPr lang="en-US" dirty="0"/>
                        <a:t>4 hours</a:t>
                      </a:r>
                    </a:p>
                  </a:txBody>
                  <a:tcPr/>
                </a:tc>
                <a:tc>
                  <a:txBody>
                    <a:bodyPr/>
                    <a:lstStyle/>
                    <a:p>
                      <a:r>
                        <a:rPr lang="en-US" dirty="0"/>
                        <a:t>Only used Random Forest Classifier</a:t>
                      </a:r>
                    </a:p>
                  </a:txBody>
                  <a:tcPr/>
                </a:tc>
                <a:extLst>
                  <a:ext uri="{0D108BD9-81ED-4DB2-BD59-A6C34878D82A}">
                    <a16:rowId xmlns:a16="http://schemas.microsoft.com/office/drawing/2014/main" val="10004"/>
                  </a:ext>
                </a:extLst>
              </a:tr>
              <a:tr h="370840">
                <a:tc>
                  <a:txBody>
                    <a:bodyPr/>
                    <a:lstStyle/>
                    <a:p>
                      <a:r>
                        <a:rPr lang="en-US" dirty="0"/>
                        <a:t>Evaluating</a:t>
                      </a:r>
                      <a:r>
                        <a:rPr lang="en-US" baseline="0" dirty="0"/>
                        <a:t> the Model</a:t>
                      </a:r>
                      <a:endParaRPr lang="en-US" dirty="0"/>
                    </a:p>
                  </a:txBody>
                  <a:tcPr/>
                </a:tc>
                <a:tc>
                  <a:txBody>
                    <a:bodyPr/>
                    <a:lstStyle/>
                    <a:p>
                      <a:r>
                        <a:rPr lang="en-US" dirty="0"/>
                        <a:t>2 hours</a:t>
                      </a:r>
                    </a:p>
                  </a:txBody>
                  <a:tcPr/>
                </a:tc>
                <a:tc>
                  <a:txBody>
                    <a:bodyPr/>
                    <a:lstStyle/>
                    <a:p>
                      <a:r>
                        <a:rPr lang="en-US" dirty="0"/>
                        <a:t>Changed data from 4 classes to 2</a:t>
                      </a:r>
                    </a:p>
                  </a:txBody>
                  <a:tcPr/>
                </a:tc>
                <a:extLst>
                  <a:ext uri="{0D108BD9-81ED-4DB2-BD59-A6C34878D82A}">
                    <a16:rowId xmlns:a16="http://schemas.microsoft.com/office/drawing/2014/main" val="10005"/>
                  </a:ext>
                </a:extLst>
              </a:tr>
              <a:tr h="370840">
                <a:tc>
                  <a:txBody>
                    <a:bodyPr/>
                    <a:lstStyle/>
                    <a:p>
                      <a:r>
                        <a:rPr lang="en-US" dirty="0"/>
                        <a:t>Operationalizing the model (Optional)</a:t>
                      </a:r>
                    </a:p>
                  </a:txBody>
                  <a:tcPr/>
                </a:tc>
                <a:tc>
                  <a:txBody>
                    <a:bodyPr/>
                    <a:lstStyle/>
                    <a:p>
                      <a:r>
                        <a:rPr lang="en-US" dirty="0"/>
                        <a:t>N/A</a:t>
                      </a:r>
                    </a:p>
                  </a:txBody>
                  <a:tcPr/>
                </a:tc>
                <a:tc>
                  <a:txBody>
                    <a:bodyPr/>
                    <a:lstStyle/>
                    <a:p>
                      <a:r>
                        <a:rPr lang="en-US" dirty="0"/>
                        <a:t>Documented in next steps</a:t>
                      </a:r>
                    </a:p>
                  </a:txBody>
                  <a:tcPr/>
                </a:tc>
                <a:extLst>
                  <a:ext uri="{0D108BD9-81ED-4DB2-BD59-A6C34878D82A}">
                    <a16:rowId xmlns:a16="http://schemas.microsoft.com/office/drawing/2014/main" val="10006"/>
                  </a:ext>
                </a:extLst>
              </a:tr>
            </a:tbl>
          </a:graphicData>
        </a:graphic>
      </p:graphicFrame>
      <p:sp>
        <p:nvSpPr>
          <p:cNvPr id="3" name="TextBox 2">
            <a:extLst>
              <a:ext uri="{FF2B5EF4-FFF2-40B4-BE49-F238E27FC236}">
                <a16:creationId xmlns:a16="http://schemas.microsoft.com/office/drawing/2014/main" id="{1021036D-96CF-4EC8-B4D7-40BFFAF529A5}"/>
              </a:ext>
            </a:extLst>
          </p:cNvPr>
          <p:cNvSpPr txBox="1"/>
          <p:nvPr/>
        </p:nvSpPr>
        <p:spPr>
          <a:xfrm>
            <a:off x="838200" y="5633402"/>
            <a:ext cx="8025530" cy="369332"/>
          </a:xfrm>
          <a:prstGeom prst="rect">
            <a:avLst/>
          </a:prstGeom>
          <a:noFill/>
        </p:spPr>
        <p:txBody>
          <a:bodyPr wrap="none" rtlCol="0">
            <a:spAutoFit/>
          </a:bodyPr>
          <a:lstStyle/>
          <a:p>
            <a:r>
              <a:rPr lang="en-US" dirty="0"/>
              <a:t>**Note: actual time taken on different phases may vary from the times indicated** </a:t>
            </a:r>
          </a:p>
        </p:txBody>
      </p:sp>
    </p:spTree>
    <p:extLst>
      <p:ext uri="{BB962C8B-B14F-4D97-AF65-F5344CB8AC3E}">
        <p14:creationId xmlns:p14="http://schemas.microsoft.com/office/powerpoint/2010/main" val="4634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Overview</a:t>
            </a:r>
          </a:p>
        </p:txBody>
      </p:sp>
      <p:sp>
        <p:nvSpPr>
          <p:cNvPr id="3" name="Content Placeholder 2"/>
          <p:cNvSpPr>
            <a:spLocks noGrp="1"/>
          </p:cNvSpPr>
          <p:nvPr>
            <p:ph idx="1"/>
          </p:nvPr>
        </p:nvSpPr>
        <p:spPr>
          <a:xfrm>
            <a:off x="529389" y="1825625"/>
            <a:ext cx="11133221" cy="4351338"/>
          </a:xfrm>
        </p:spPr>
        <p:txBody>
          <a:bodyPr>
            <a:normAutofit fontScale="92500" lnSpcReduction="10000"/>
          </a:bodyPr>
          <a:lstStyle/>
          <a:p>
            <a:r>
              <a:rPr lang="en-US" dirty="0"/>
              <a:t>In order to obtain stock/ETF pricing data, I first had to develop a script that fetched data directly from the TD Ameritrade developer’s API.  </a:t>
            </a:r>
          </a:p>
          <a:p>
            <a:r>
              <a:rPr lang="en-US" dirty="0"/>
              <a:t>Minute granularity for this data set was limited to only 2-4 weeks maximum depending on the equity.  As the granularity of the data scaled up to 15 minutes, an hour, 4 hours, a day, etc. the date range of availability becomes much greater.</a:t>
            </a:r>
          </a:p>
          <a:p>
            <a:r>
              <a:rPr lang="en-US" dirty="0"/>
              <a:t>Originally I was only going to use pricing for the S&amp;P 500.  However, due to limitations in data available (10 days only), I had to expand the number of ETFs, and also chose some of the largest stocks by market cap (# of outstanding shares x current share value) to include in the analysis.</a:t>
            </a:r>
          </a:p>
          <a:p>
            <a:r>
              <a:rPr lang="en-US" dirty="0"/>
              <a:t>This resulting data set of 10 ETFs and 25 stocks available was 6660 rows of data at the daily granularity, and 263,215 rows of data at the minute granularity.</a:t>
            </a:r>
          </a:p>
        </p:txBody>
      </p:sp>
    </p:spTree>
    <p:extLst>
      <p:ext uri="{BB962C8B-B14F-4D97-AF65-F5344CB8AC3E}">
        <p14:creationId xmlns:p14="http://schemas.microsoft.com/office/powerpoint/2010/main" val="64697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The feature set included:</a:t>
            </a:r>
          </a:p>
          <a:p>
            <a:pPr lvl="1"/>
            <a:r>
              <a:rPr lang="en-US" dirty="0"/>
              <a:t>Price close ($) for each minute in the first 60 minutes of the trading day</a:t>
            </a:r>
          </a:p>
          <a:p>
            <a:pPr lvl="1"/>
            <a:r>
              <a:rPr lang="en-US" dirty="0"/>
              <a:t>Trading volume in 15 minute chunks, e.g. 1-15, 16-30, 31-45, 46-60 (idk why)</a:t>
            </a:r>
          </a:p>
          <a:p>
            <a:pPr lvl="1"/>
            <a:r>
              <a:rPr lang="en-US" dirty="0"/>
              <a:t>Daily open, high, low, close, and volume for daily aggregate</a:t>
            </a:r>
          </a:p>
          <a:p>
            <a:pPr lvl="1"/>
            <a:r>
              <a:rPr lang="en-US" dirty="0"/>
              <a:t>Day of week (expressed as an integer)</a:t>
            </a:r>
          </a:p>
          <a:p>
            <a:pPr lvl="1"/>
            <a:r>
              <a:rPr lang="en-US" dirty="0"/>
              <a:t>Binary flag if it was ETF or not</a:t>
            </a:r>
          </a:p>
          <a:p>
            <a:r>
              <a:rPr lang="en-US" dirty="0"/>
              <a:t>Features considered but not included:</a:t>
            </a:r>
          </a:p>
          <a:p>
            <a:pPr lvl="1"/>
            <a:r>
              <a:rPr lang="en-US" dirty="0"/>
              <a:t>Change between previous day and current day’s open (log and standard)</a:t>
            </a:r>
          </a:p>
          <a:p>
            <a:pPr lvl="1"/>
            <a:r>
              <a:rPr lang="en-US" dirty="0"/>
              <a:t>Exploring ranges of intraday movement</a:t>
            </a:r>
          </a:p>
          <a:p>
            <a:pPr lvl="1"/>
            <a:r>
              <a:rPr lang="en-US" dirty="0"/>
              <a:t>Originally wanted arrays of minute ranges, but ML models don’t support</a:t>
            </a:r>
          </a:p>
        </p:txBody>
      </p:sp>
    </p:spTree>
    <p:extLst>
      <p:ext uri="{BB962C8B-B14F-4D97-AF65-F5344CB8AC3E}">
        <p14:creationId xmlns:p14="http://schemas.microsoft.com/office/powerpoint/2010/main" val="95041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01778-09D9-4502-8B9F-A5D5AF1AC284}"/>
              </a:ext>
            </a:extLst>
          </p:cNvPr>
          <p:cNvPicPr>
            <a:picLocks noChangeAspect="1"/>
          </p:cNvPicPr>
          <p:nvPr/>
        </p:nvPicPr>
        <p:blipFill rotWithShape="1">
          <a:blip r:embed="rId2"/>
          <a:srcRect l="3030" t="13333" r="13005" b="5324"/>
          <a:stretch/>
        </p:blipFill>
        <p:spPr>
          <a:xfrm>
            <a:off x="498764" y="39972"/>
            <a:ext cx="11194472" cy="6778055"/>
          </a:xfrm>
          <a:prstGeom prst="rect">
            <a:avLst/>
          </a:prstGeom>
        </p:spPr>
      </p:pic>
      <p:pic>
        <p:nvPicPr>
          <p:cNvPr id="5" name="Picture 4">
            <a:extLst>
              <a:ext uri="{FF2B5EF4-FFF2-40B4-BE49-F238E27FC236}">
                <a16:creationId xmlns:a16="http://schemas.microsoft.com/office/drawing/2014/main" id="{5548A79E-014B-4FC2-8435-B724376BB84F}"/>
              </a:ext>
            </a:extLst>
          </p:cNvPr>
          <p:cNvPicPr/>
          <p:nvPr/>
        </p:nvPicPr>
        <p:blipFill>
          <a:blip r:embed="rId3"/>
          <a:stretch>
            <a:fillRect/>
          </a:stretch>
        </p:blipFill>
        <p:spPr>
          <a:xfrm>
            <a:off x="1706474" y="965872"/>
            <a:ext cx="3690047" cy="2473672"/>
          </a:xfrm>
          <a:prstGeom prst="rect">
            <a:avLst/>
          </a:prstGeom>
        </p:spPr>
      </p:pic>
      <p:pic>
        <p:nvPicPr>
          <p:cNvPr id="7" name="Picture 6">
            <a:extLst>
              <a:ext uri="{FF2B5EF4-FFF2-40B4-BE49-F238E27FC236}">
                <a16:creationId xmlns:a16="http://schemas.microsoft.com/office/drawing/2014/main" id="{AE8A75BA-1BF8-470B-87D5-5981B420A19A}"/>
              </a:ext>
            </a:extLst>
          </p:cNvPr>
          <p:cNvPicPr/>
          <p:nvPr/>
        </p:nvPicPr>
        <p:blipFill>
          <a:blip r:embed="rId4"/>
          <a:stretch>
            <a:fillRect/>
          </a:stretch>
        </p:blipFill>
        <p:spPr>
          <a:xfrm>
            <a:off x="8215746" y="3663175"/>
            <a:ext cx="3031287" cy="2226310"/>
          </a:xfrm>
          <a:prstGeom prst="rect">
            <a:avLst/>
          </a:prstGeom>
        </p:spPr>
      </p:pic>
      <p:cxnSp>
        <p:nvCxnSpPr>
          <p:cNvPr id="3" name="Straight Arrow Connector 2">
            <a:extLst>
              <a:ext uri="{FF2B5EF4-FFF2-40B4-BE49-F238E27FC236}">
                <a16:creationId xmlns:a16="http://schemas.microsoft.com/office/drawing/2014/main" id="{942D6D25-E717-49BC-BC14-57791E99031D}"/>
              </a:ext>
            </a:extLst>
          </p:cNvPr>
          <p:cNvCxnSpPr>
            <a:cxnSpLocks/>
          </p:cNvCxnSpPr>
          <p:nvPr/>
        </p:nvCxnSpPr>
        <p:spPr>
          <a:xfrm>
            <a:off x="691376" y="3044283"/>
            <a:ext cx="1070517" cy="109281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222C6B-621C-4950-8D1E-944594985542}"/>
              </a:ext>
            </a:extLst>
          </p:cNvPr>
          <p:cNvCxnSpPr>
            <a:cxnSpLocks/>
          </p:cNvCxnSpPr>
          <p:nvPr/>
        </p:nvCxnSpPr>
        <p:spPr>
          <a:xfrm flipV="1">
            <a:off x="1761893" y="4259766"/>
            <a:ext cx="1103970" cy="10567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84A869-6A04-454D-8067-CA4E1035E042}"/>
              </a:ext>
            </a:extLst>
          </p:cNvPr>
          <p:cNvCxnSpPr>
            <a:cxnSpLocks/>
          </p:cNvCxnSpPr>
          <p:nvPr/>
        </p:nvCxnSpPr>
        <p:spPr>
          <a:xfrm>
            <a:off x="2865863" y="4259766"/>
            <a:ext cx="1015775" cy="39029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40E440-92C3-4D68-8DAB-D2DB85959707}"/>
              </a:ext>
            </a:extLst>
          </p:cNvPr>
          <p:cNvCxnSpPr>
            <a:cxnSpLocks/>
          </p:cNvCxnSpPr>
          <p:nvPr/>
        </p:nvCxnSpPr>
        <p:spPr>
          <a:xfrm flipV="1">
            <a:off x="3881638" y="4928839"/>
            <a:ext cx="1091806" cy="13381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4F5970-F571-4A36-92F1-2F7B8BDB828A}"/>
              </a:ext>
            </a:extLst>
          </p:cNvPr>
          <p:cNvCxnSpPr>
            <a:cxnSpLocks/>
          </p:cNvCxnSpPr>
          <p:nvPr/>
        </p:nvCxnSpPr>
        <p:spPr>
          <a:xfrm flipV="1">
            <a:off x="4994902" y="3534504"/>
            <a:ext cx="971000" cy="139433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2B4FE5-8D71-4595-B0F0-4A8CF508E855}"/>
              </a:ext>
            </a:extLst>
          </p:cNvPr>
          <p:cNvCxnSpPr>
            <a:cxnSpLocks/>
          </p:cNvCxnSpPr>
          <p:nvPr/>
        </p:nvCxnSpPr>
        <p:spPr>
          <a:xfrm>
            <a:off x="6010677" y="3138635"/>
            <a:ext cx="1092650" cy="3009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41116C-32A2-49F4-9AE1-E1AF7174631C}"/>
              </a:ext>
            </a:extLst>
          </p:cNvPr>
          <p:cNvCxnSpPr>
            <a:cxnSpLocks/>
          </p:cNvCxnSpPr>
          <p:nvPr/>
        </p:nvCxnSpPr>
        <p:spPr>
          <a:xfrm flipV="1">
            <a:off x="7149793" y="3194825"/>
            <a:ext cx="945148" cy="23417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D68B79-A248-4BDB-91F9-1B84BF878AE3}"/>
              </a:ext>
            </a:extLst>
          </p:cNvPr>
          <p:cNvCxnSpPr>
            <a:cxnSpLocks/>
          </p:cNvCxnSpPr>
          <p:nvPr/>
        </p:nvCxnSpPr>
        <p:spPr>
          <a:xfrm flipV="1">
            <a:off x="8139545" y="2096429"/>
            <a:ext cx="1082513" cy="75529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938CAF-166D-4A4A-9DBD-303910A16106}"/>
              </a:ext>
            </a:extLst>
          </p:cNvPr>
          <p:cNvCxnSpPr>
            <a:cxnSpLocks/>
          </p:cNvCxnSpPr>
          <p:nvPr/>
        </p:nvCxnSpPr>
        <p:spPr>
          <a:xfrm flipV="1">
            <a:off x="9223585" y="847493"/>
            <a:ext cx="1082513" cy="92942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2B4ECA-E3FC-4CED-BD84-09F9938AC0F5}"/>
              </a:ext>
            </a:extLst>
          </p:cNvPr>
          <p:cNvCxnSpPr>
            <a:cxnSpLocks/>
          </p:cNvCxnSpPr>
          <p:nvPr/>
        </p:nvCxnSpPr>
        <p:spPr>
          <a:xfrm>
            <a:off x="10404088" y="847493"/>
            <a:ext cx="93670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16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35F4-0AEC-4FCA-B0BA-F4068E84AFAA}"/>
              </a:ext>
            </a:extLst>
          </p:cNvPr>
          <p:cNvSpPr>
            <a:spLocks noGrp="1"/>
          </p:cNvSpPr>
          <p:nvPr>
            <p:ph type="title"/>
          </p:nvPr>
        </p:nvSpPr>
        <p:spPr/>
        <p:txBody>
          <a:bodyPr/>
          <a:lstStyle/>
          <a:p>
            <a:r>
              <a:rPr lang="en-US" dirty="0"/>
              <a:t>Data Exploration – Classes</a:t>
            </a:r>
          </a:p>
        </p:txBody>
      </p:sp>
      <p:pic>
        <p:nvPicPr>
          <p:cNvPr id="4" name="Picture 3">
            <a:extLst>
              <a:ext uri="{FF2B5EF4-FFF2-40B4-BE49-F238E27FC236}">
                <a16:creationId xmlns:a16="http://schemas.microsoft.com/office/drawing/2014/main" id="{93AE05D9-AA72-47EB-B38C-AAB9FD32C7B8}"/>
              </a:ext>
            </a:extLst>
          </p:cNvPr>
          <p:cNvPicPr/>
          <p:nvPr/>
        </p:nvPicPr>
        <p:blipFill>
          <a:blip r:embed="rId2"/>
          <a:stretch>
            <a:fillRect/>
          </a:stretch>
        </p:blipFill>
        <p:spPr>
          <a:xfrm>
            <a:off x="5917580" y="2649254"/>
            <a:ext cx="5765907" cy="3974133"/>
          </a:xfrm>
          <a:prstGeom prst="rect">
            <a:avLst/>
          </a:prstGeom>
        </p:spPr>
      </p:pic>
      <p:sp>
        <p:nvSpPr>
          <p:cNvPr id="3" name="TextBox 2">
            <a:extLst>
              <a:ext uri="{FF2B5EF4-FFF2-40B4-BE49-F238E27FC236}">
                <a16:creationId xmlns:a16="http://schemas.microsoft.com/office/drawing/2014/main" id="{7F5D9503-44D7-49B7-9D7D-B84679D5824E}"/>
              </a:ext>
            </a:extLst>
          </p:cNvPr>
          <p:cNvSpPr txBox="1"/>
          <p:nvPr/>
        </p:nvSpPr>
        <p:spPr>
          <a:xfrm>
            <a:off x="367990" y="1690688"/>
            <a:ext cx="5361940" cy="4247317"/>
          </a:xfrm>
          <a:prstGeom prst="rect">
            <a:avLst/>
          </a:prstGeom>
          <a:noFill/>
        </p:spPr>
        <p:txBody>
          <a:bodyPr wrap="square" rtlCol="0">
            <a:spAutoFit/>
          </a:bodyPr>
          <a:lstStyle/>
          <a:p>
            <a:r>
              <a:rPr lang="en-US" dirty="0"/>
              <a:t>Instead of using the final closing price of the day, I used two different criteria to classify each day’s price movements.  In the initial model, I used four categories, but this was not appropriate for measuring accuracy of model accuracy requiring two classes, e.g. ROC curves</a:t>
            </a:r>
          </a:p>
          <a:p>
            <a:endParaRPr lang="en-US" dirty="0"/>
          </a:p>
          <a:p>
            <a:r>
              <a:rPr lang="en-US" dirty="0"/>
              <a:t>4 Class Logic:</a:t>
            </a:r>
          </a:p>
          <a:p>
            <a:pPr marL="285750" indent="-285750">
              <a:buFont typeface="Arial" panose="020B0604020202020204" pitchFamily="34" charset="0"/>
              <a:buChar char="•"/>
            </a:pPr>
            <a:r>
              <a:rPr lang="en-US" dirty="0"/>
              <a:t>0 = closes lower than open and makes new low</a:t>
            </a:r>
          </a:p>
          <a:p>
            <a:pPr marL="285750" indent="-285750">
              <a:buFont typeface="Arial" panose="020B0604020202020204" pitchFamily="34" charset="0"/>
              <a:buChar char="•"/>
            </a:pPr>
            <a:r>
              <a:rPr lang="en-US" dirty="0"/>
              <a:t>1 = closes lower than open but above daily low</a:t>
            </a:r>
          </a:p>
          <a:p>
            <a:pPr marL="285750" indent="-285750">
              <a:buFont typeface="Arial" panose="020B0604020202020204" pitchFamily="34" charset="0"/>
              <a:buChar char="•"/>
            </a:pPr>
            <a:r>
              <a:rPr lang="en-US" dirty="0"/>
              <a:t>2 = closes above open but below daily high</a:t>
            </a:r>
          </a:p>
          <a:p>
            <a:pPr marL="285750" indent="-285750">
              <a:buFont typeface="Arial" panose="020B0604020202020204" pitchFamily="34" charset="0"/>
              <a:buChar char="•"/>
            </a:pPr>
            <a:r>
              <a:rPr lang="en-US" dirty="0"/>
              <a:t>3 =  close above open and makes new high</a:t>
            </a:r>
          </a:p>
          <a:p>
            <a:pPr marL="285750" indent="-285750">
              <a:buFont typeface="Arial" panose="020B0604020202020204" pitchFamily="34" charset="0"/>
              <a:buChar char="•"/>
            </a:pPr>
            <a:endParaRPr lang="en-US" dirty="0"/>
          </a:p>
          <a:p>
            <a:r>
              <a:rPr lang="en-US" dirty="0"/>
              <a:t>2 Class Logic:</a:t>
            </a:r>
          </a:p>
          <a:p>
            <a:pPr marL="285750" indent="-285750">
              <a:buFont typeface="Arial" panose="020B0604020202020204" pitchFamily="34" charset="0"/>
              <a:buChar char="•"/>
            </a:pPr>
            <a:r>
              <a:rPr lang="en-US" dirty="0"/>
              <a:t>0 = 0 and 1 from above, closes below open price</a:t>
            </a:r>
          </a:p>
          <a:p>
            <a:pPr marL="285750" indent="-285750">
              <a:buFont typeface="Arial" panose="020B0604020202020204" pitchFamily="34" charset="0"/>
              <a:buChar char="•"/>
            </a:pPr>
            <a:r>
              <a:rPr lang="en-US" dirty="0"/>
              <a:t>1 = 2 and 3 from above, closes above open price</a:t>
            </a:r>
          </a:p>
        </p:txBody>
      </p:sp>
      <p:pic>
        <p:nvPicPr>
          <p:cNvPr id="5" name="Picture 4">
            <a:extLst>
              <a:ext uri="{FF2B5EF4-FFF2-40B4-BE49-F238E27FC236}">
                <a16:creationId xmlns:a16="http://schemas.microsoft.com/office/drawing/2014/main" id="{8637CDB6-5C6B-4D0C-AE75-A217E1E599C9}"/>
              </a:ext>
            </a:extLst>
          </p:cNvPr>
          <p:cNvPicPr/>
          <p:nvPr/>
        </p:nvPicPr>
        <p:blipFill>
          <a:blip r:embed="rId3"/>
          <a:stretch>
            <a:fillRect/>
          </a:stretch>
        </p:blipFill>
        <p:spPr>
          <a:xfrm>
            <a:off x="8276751" y="234613"/>
            <a:ext cx="3547259" cy="2389458"/>
          </a:xfrm>
          <a:prstGeom prst="rect">
            <a:avLst/>
          </a:prstGeom>
        </p:spPr>
      </p:pic>
      <p:sp>
        <p:nvSpPr>
          <p:cNvPr id="6" name="TextBox 5">
            <a:extLst>
              <a:ext uri="{FF2B5EF4-FFF2-40B4-BE49-F238E27FC236}">
                <a16:creationId xmlns:a16="http://schemas.microsoft.com/office/drawing/2014/main" id="{AA500F53-191F-433D-B42B-81110C2FB849}"/>
              </a:ext>
            </a:extLst>
          </p:cNvPr>
          <p:cNvSpPr txBox="1"/>
          <p:nvPr/>
        </p:nvSpPr>
        <p:spPr>
          <a:xfrm>
            <a:off x="6256421" y="1800639"/>
            <a:ext cx="2140330" cy="369332"/>
          </a:xfrm>
          <a:prstGeom prst="rect">
            <a:avLst/>
          </a:prstGeom>
          <a:noFill/>
        </p:spPr>
        <p:txBody>
          <a:bodyPr wrap="none" rtlCol="0">
            <a:spAutoFit/>
          </a:bodyPr>
          <a:lstStyle/>
          <a:p>
            <a:r>
              <a:rPr lang="en-US" dirty="0"/>
              <a:t>S&amp;P 500 2-classes =&gt;</a:t>
            </a:r>
          </a:p>
        </p:txBody>
      </p:sp>
    </p:spTree>
    <p:extLst>
      <p:ext uri="{BB962C8B-B14F-4D97-AF65-F5344CB8AC3E}">
        <p14:creationId xmlns:p14="http://schemas.microsoft.com/office/powerpoint/2010/main" val="243461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1C09-E24E-443B-AC3A-C7898EE11DA2}"/>
              </a:ext>
            </a:extLst>
          </p:cNvPr>
          <p:cNvSpPr>
            <a:spLocks noGrp="1"/>
          </p:cNvSpPr>
          <p:nvPr>
            <p:ph type="title"/>
          </p:nvPr>
        </p:nvSpPr>
        <p:spPr>
          <a:xfrm>
            <a:off x="305048" y="256700"/>
            <a:ext cx="11355529" cy="1325563"/>
          </a:xfrm>
        </p:spPr>
        <p:txBody>
          <a:bodyPr/>
          <a:lstStyle/>
          <a:p>
            <a:r>
              <a:rPr lang="en-US" dirty="0"/>
              <a:t>Data Exploration – Unscaled Distributions</a:t>
            </a:r>
          </a:p>
        </p:txBody>
      </p:sp>
      <p:pic>
        <p:nvPicPr>
          <p:cNvPr id="4" name="Picture 3">
            <a:extLst>
              <a:ext uri="{FF2B5EF4-FFF2-40B4-BE49-F238E27FC236}">
                <a16:creationId xmlns:a16="http://schemas.microsoft.com/office/drawing/2014/main" id="{9515799C-A676-4279-943B-36E66932D4F1}"/>
              </a:ext>
            </a:extLst>
          </p:cNvPr>
          <p:cNvPicPr/>
          <p:nvPr/>
        </p:nvPicPr>
        <p:blipFill>
          <a:blip r:embed="rId2"/>
          <a:stretch>
            <a:fillRect/>
          </a:stretch>
        </p:blipFill>
        <p:spPr>
          <a:xfrm>
            <a:off x="5338693" y="1291951"/>
            <a:ext cx="5116462" cy="3668932"/>
          </a:xfrm>
          <a:prstGeom prst="rect">
            <a:avLst/>
          </a:prstGeom>
        </p:spPr>
      </p:pic>
      <p:pic>
        <p:nvPicPr>
          <p:cNvPr id="6" name="Picture 5">
            <a:extLst>
              <a:ext uri="{FF2B5EF4-FFF2-40B4-BE49-F238E27FC236}">
                <a16:creationId xmlns:a16="http://schemas.microsoft.com/office/drawing/2014/main" id="{4164077B-30A5-4C61-BAFF-2C73D3E01F72}"/>
              </a:ext>
            </a:extLst>
          </p:cNvPr>
          <p:cNvPicPr/>
          <p:nvPr/>
        </p:nvPicPr>
        <p:blipFill>
          <a:blip r:embed="rId3"/>
          <a:stretch>
            <a:fillRect/>
          </a:stretch>
        </p:blipFill>
        <p:spPr>
          <a:xfrm>
            <a:off x="489629" y="1291951"/>
            <a:ext cx="4849064" cy="3532297"/>
          </a:xfrm>
          <a:prstGeom prst="rect">
            <a:avLst/>
          </a:prstGeom>
        </p:spPr>
      </p:pic>
      <p:sp>
        <p:nvSpPr>
          <p:cNvPr id="7" name="TextBox 6">
            <a:extLst>
              <a:ext uri="{FF2B5EF4-FFF2-40B4-BE49-F238E27FC236}">
                <a16:creationId xmlns:a16="http://schemas.microsoft.com/office/drawing/2014/main" id="{DA007318-B5F3-4A17-81EF-4049830D542A}"/>
              </a:ext>
            </a:extLst>
          </p:cNvPr>
          <p:cNvSpPr txBox="1"/>
          <p:nvPr/>
        </p:nvSpPr>
        <p:spPr>
          <a:xfrm>
            <a:off x="611827" y="5196717"/>
            <a:ext cx="107419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pricing data is very far spread out, given that some of the equities are &lt; $50 and others &gt; $2000</a:t>
            </a:r>
          </a:p>
          <a:p>
            <a:pPr marL="285750" indent="-285750">
              <a:buFont typeface="Arial" panose="020B0604020202020204" pitchFamily="34" charset="0"/>
              <a:buChar char="•"/>
            </a:pPr>
            <a:r>
              <a:rPr lang="en-US" dirty="0"/>
              <a:t>ETFs make up most of outlying peaks in the multimodal distribution, except for stocks like GOOG and AMZN</a:t>
            </a:r>
          </a:p>
          <a:p>
            <a:pPr marL="285750" indent="-285750">
              <a:buFont typeface="Arial" panose="020B0604020202020204" pitchFamily="34" charset="0"/>
              <a:buChar char="•"/>
            </a:pPr>
            <a:r>
              <a:rPr lang="en-US" dirty="0"/>
              <a:t>Highly non-normal and non-linear data set required standard scaling for each equity individually</a:t>
            </a:r>
          </a:p>
        </p:txBody>
      </p:sp>
    </p:spTree>
    <p:extLst>
      <p:ext uri="{BB962C8B-B14F-4D97-AF65-F5344CB8AC3E}">
        <p14:creationId xmlns:p14="http://schemas.microsoft.com/office/powerpoint/2010/main" val="264349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D0D8A1-5A27-41EA-AD2B-8E709A17B19C}"/>
              </a:ext>
            </a:extLst>
          </p:cNvPr>
          <p:cNvPicPr/>
          <p:nvPr/>
        </p:nvPicPr>
        <p:blipFill>
          <a:blip r:embed="rId2"/>
          <a:stretch>
            <a:fillRect/>
          </a:stretch>
        </p:blipFill>
        <p:spPr>
          <a:xfrm>
            <a:off x="672662" y="0"/>
            <a:ext cx="10226566" cy="6809152"/>
          </a:xfrm>
          <a:prstGeom prst="rect">
            <a:avLst/>
          </a:prstGeom>
        </p:spPr>
      </p:pic>
    </p:spTree>
    <p:extLst>
      <p:ext uri="{BB962C8B-B14F-4D97-AF65-F5344CB8AC3E}">
        <p14:creationId xmlns:p14="http://schemas.microsoft.com/office/powerpoint/2010/main" val="337664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TotalTime>
  <Words>1192</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CP420: Machine Learning Techniques</vt:lpstr>
      <vt:lpstr>Project Overview</vt:lpstr>
      <vt:lpstr>Overview</vt:lpstr>
      <vt:lpstr>Data Overview</vt:lpstr>
      <vt:lpstr>Features</vt:lpstr>
      <vt:lpstr>PowerPoint Presentation</vt:lpstr>
      <vt:lpstr>Data Exploration – Classes</vt:lpstr>
      <vt:lpstr>Data Exploration – Unscaled Distributions</vt:lpstr>
      <vt:lpstr>PowerPoint Presentation</vt:lpstr>
      <vt:lpstr>Feature Engineering</vt:lpstr>
      <vt:lpstr>Data Exploration – Post Scaling</vt:lpstr>
      <vt:lpstr>Model Building</vt:lpstr>
      <vt:lpstr>Model Evaluation</vt:lpstr>
      <vt:lpstr>Key Takeaways</vt:lpstr>
      <vt:lpstr>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 450: Deriving Knowledge from Data at Scale</dc:title>
  <dc:subject/>
  <dc:creator>weehyong tok</dc:creator>
  <cp:keywords/>
  <dc:description/>
  <cp:lastModifiedBy>Kendall Smith</cp:lastModifiedBy>
  <cp:revision>28</cp:revision>
  <dcterms:created xsi:type="dcterms:W3CDTF">2016-05-31T03:49:22Z</dcterms:created>
  <dcterms:modified xsi:type="dcterms:W3CDTF">2018-05-29T05:13:45Z</dcterms:modified>
  <cp:category/>
</cp:coreProperties>
</file>