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ileron Regular" panose="020B0604020202020204" charset="0"/>
      <p:regular r:id="rId10"/>
    </p:embeddedFont>
    <p:embeddedFont>
      <p:font typeface="Aileron Regular Bold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</p:embeddedFont>
    <p:embeddedFont>
      <p:font typeface="Montserrat Bold" panose="00000800000000000000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SIPCMContentMarking" descr="{&quot;HashCode&quot;:1160205562,&quot;Placement&quot;:&quot;Footer&quot;,&quot;Top&quot;:792.0343,&quot;Left&quot;:0.0,&quot;SlideWidth&quot;:1440,&quot;SlideHeight&quot;:810}">
            <a:extLst>
              <a:ext uri="{FF2B5EF4-FFF2-40B4-BE49-F238E27FC236}">
                <a16:creationId xmlns:a16="http://schemas.microsoft.com/office/drawing/2014/main" id="{CC38C652-1F0A-A156-6CC1-3CB55F187F77}"/>
              </a:ext>
            </a:extLst>
          </p:cNvPr>
          <p:cNvSpPr txBox="1"/>
          <p:nvPr userDrawn="1"/>
        </p:nvSpPr>
        <p:spPr>
          <a:xfrm>
            <a:off x="0" y="10058836"/>
            <a:ext cx="96301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800">
                <a:solidFill>
                  <a:srgbClr val="000000"/>
                </a:solidFill>
                <a:latin typeface="Calibri" panose="020F0502020204030204" pitchFamily="34" charset="0"/>
              </a:rPr>
              <a:t>[AIA – INTERNAL]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88725" y="6388211"/>
            <a:ext cx="4531428" cy="888842"/>
            <a:chOff x="0" y="0"/>
            <a:chExt cx="19553350" cy="3835400"/>
          </a:xfrm>
        </p:grpSpPr>
        <p:sp>
          <p:nvSpPr>
            <p:cNvPr id="3" name="Freeform 3"/>
            <p:cNvSpPr/>
            <p:nvPr/>
          </p:nvSpPr>
          <p:spPr>
            <a:xfrm>
              <a:off x="-12700" y="-12700"/>
              <a:ext cx="19578751" cy="3860800"/>
            </a:xfrm>
            <a:custGeom>
              <a:avLst/>
              <a:gdLst/>
              <a:ahLst/>
              <a:cxnLst/>
              <a:rect l="l" t="t" r="r" b="b"/>
              <a:pathLst>
                <a:path w="19578751" h="3860800">
                  <a:moveTo>
                    <a:pt x="1871642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18716420" y="3860800"/>
                  </a:lnTo>
                  <a:cubicBezTo>
                    <a:pt x="19188860" y="3860800"/>
                    <a:pt x="19578751" y="3470910"/>
                    <a:pt x="19578751" y="2998470"/>
                  </a:cubicBezTo>
                  <a:lnTo>
                    <a:pt x="19578751" y="862330"/>
                  </a:lnTo>
                  <a:cubicBezTo>
                    <a:pt x="19578751" y="389890"/>
                    <a:pt x="19188860" y="0"/>
                    <a:pt x="18716420" y="0"/>
                  </a:cubicBezTo>
                  <a:close/>
                  <a:moveTo>
                    <a:pt x="19388251" y="927100"/>
                  </a:moveTo>
                  <a:lnTo>
                    <a:pt x="19388251" y="2998470"/>
                  </a:lnTo>
                  <a:cubicBezTo>
                    <a:pt x="19388251" y="3365500"/>
                    <a:pt x="19083451" y="3670300"/>
                    <a:pt x="18716420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8716420" y="190500"/>
                  </a:lnTo>
                  <a:cubicBezTo>
                    <a:pt x="19083451" y="190500"/>
                    <a:pt x="19388251" y="495300"/>
                    <a:pt x="19388251" y="862330"/>
                  </a:cubicBezTo>
                  <a:lnTo>
                    <a:pt x="19388251" y="9271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1101154" cy="129133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7966968"/>
            <a:ext cx="1101154" cy="129133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58146" y="7966968"/>
            <a:ext cx="1101154" cy="129133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58146" y="1028700"/>
            <a:ext cx="1101154" cy="1291332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370958" y="4443776"/>
            <a:ext cx="13546084" cy="194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42"/>
              </a:lnSpc>
            </a:pPr>
            <a:r>
              <a:rPr lang="en-US" sz="14542">
                <a:solidFill>
                  <a:srgbClr val="000000"/>
                </a:solidFill>
                <a:latin typeface="League Spartan Bold"/>
              </a:rPr>
              <a:t>TEST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36908" y="2488257"/>
            <a:ext cx="9235063" cy="1385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54"/>
              </a:lnSpc>
            </a:pPr>
            <a:r>
              <a:rPr lang="en-US" sz="10354" dirty="0">
                <a:solidFill>
                  <a:srgbClr val="F9C041"/>
                </a:solidFill>
                <a:latin typeface="Aileron Regular Bold"/>
              </a:rPr>
              <a:t>PRE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63299" y="6603559"/>
            <a:ext cx="4182280" cy="410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4"/>
              </a:lnSpc>
            </a:pPr>
            <a:r>
              <a:rPr lang="en-US" sz="2381" spc="357">
                <a:solidFill>
                  <a:srgbClr val="000000"/>
                </a:solidFill>
                <a:latin typeface="Aileron Regular"/>
              </a:rPr>
              <a:t>by Kenndy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81435" y="269247"/>
            <a:ext cx="1194925" cy="239443"/>
            <a:chOff x="0" y="0"/>
            <a:chExt cx="1593233" cy="319257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319257" cy="319257"/>
              <a:chOff x="0" y="0"/>
              <a:chExt cx="1913890" cy="19138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9C041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640802" y="0"/>
              <a:ext cx="319257" cy="319257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9C041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1273976" y="0"/>
              <a:ext cx="319257" cy="319257"/>
              <a:chOff x="0" y="0"/>
              <a:chExt cx="1913890" cy="19138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9C041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9400203" y="1014295"/>
            <a:ext cx="7886649" cy="1490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24"/>
              </a:lnSpc>
            </a:pPr>
            <a:r>
              <a:rPr lang="en-US" sz="5494">
                <a:solidFill>
                  <a:srgbClr val="000000"/>
                </a:solidFill>
                <a:latin typeface="League Spartan Bold"/>
              </a:rPr>
              <a:t>APA ITU AUTHORIZATION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0"/>
            <a:ext cx="7716755" cy="5278855"/>
            <a:chOff x="0" y="0"/>
            <a:chExt cx="23940575" cy="16377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940574" cy="16377199"/>
            </a:xfrm>
            <a:custGeom>
              <a:avLst/>
              <a:gdLst/>
              <a:ahLst/>
              <a:cxnLst/>
              <a:rect l="l" t="t" r="r" b="b"/>
              <a:pathLst>
                <a:path w="23940574" h="16377199">
                  <a:moveTo>
                    <a:pt x="0" y="0"/>
                  </a:moveTo>
                  <a:lnTo>
                    <a:pt x="23940574" y="0"/>
                  </a:lnTo>
                  <a:lnTo>
                    <a:pt x="23940574" y="16377199"/>
                  </a:lnTo>
                  <a:lnTo>
                    <a:pt x="0" y="16377199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2639428"/>
            <a:ext cx="16258152" cy="7440449"/>
            <a:chOff x="0" y="0"/>
            <a:chExt cx="21677536" cy="9920598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/>
            <a:srcRect t="231" b="231"/>
            <a:stretch>
              <a:fillRect/>
            </a:stretch>
          </p:blipFill>
          <p:spPr>
            <a:xfrm>
              <a:off x="0" y="0"/>
              <a:ext cx="21677536" cy="9920598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2222408" y="1152901"/>
            <a:ext cx="1137114" cy="1137114"/>
            <a:chOff x="0" y="0"/>
            <a:chExt cx="1913890" cy="19138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39228" y="0"/>
            <a:ext cx="5748772" cy="10287000"/>
            <a:chOff x="0" y="0"/>
            <a:chExt cx="1069556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9556" cy="1913890"/>
            </a:xfrm>
            <a:custGeom>
              <a:avLst/>
              <a:gdLst/>
              <a:ahLst/>
              <a:cxnLst/>
              <a:rect l="l" t="t" r="r" b="b"/>
              <a:pathLst>
                <a:path w="1069556" h="1913890">
                  <a:moveTo>
                    <a:pt x="0" y="0"/>
                  </a:moveTo>
                  <a:lnTo>
                    <a:pt x="1069556" y="0"/>
                  </a:lnTo>
                  <a:lnTo>
                    <a:pt x="1069556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D372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28700" y="2567998"/>
            <a:ext cx="6012740" cy="1448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83"/>
              </a:lnSpc>
            </a:pPr>
            <a:r>
              <a:rPr lang="en-US" sz="10883">
                <a:solidFill>
                  <a:srgbClr val="F9C041"/>
                </a:solidFill>
                <a:latin typeface="League Spartan Bold"/>
              </a:rPr>
              <a:t>JWT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090034"/>
            <a:ext cx="5669840" cy="1421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Montserrat"/>
              </a:rPr>
              <a:t>JWT (JSON Web Token) </a:t>
            </a:r>
          </a:p>
          <a:p>
            <a:pPr marL="518155" lvl="1" indent="-259078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Montserrat"/>
              </a:rPr>
              <a:t>Membawa Authentication dan Authorization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1028700"/>
            <a:ext cx="1562949" cy="417760"/>
            <a:chOff x="0" y="0"/>
            <a:chExt cx="570168" cy="152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17337" y="2172364"/>
            <a:ext cx="11970663" cy="59422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1701236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1235" cy="1913890"/>
            </a:xfrm>
            <a:custGeom>
              <a:avLst/>
              <a:gdLst/>
              <a:ahLst/>
              <a:cxnLst/>
              <a:rect l="l" t="t" r="r" b="b"/>
              <a:pathLst>
                <a:path w="1701235" h="1913890">
                  <a:moveTo>
                    <a:pt x="0" y="0"/>
                  </a:moveTo>
                  <a:lnTo>
                    <a:pt x="1701235" y="0"/>
                  </a:lnTo>
                  <a:lnTo>
                    <a:pt x="170123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D372">
                <a:alpha val="1764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4000" y="0"/>
            <a:ext cx="9144000" cy="10287000"/>
            <a:chOff x="0" y="0"/>
            <a:chExt cx="1701236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1235" cy="1913890"/>
            </a:xfrm>
            <a:custGeom>
              <a:avLst/>
              <a:gdLst/>
              <a:ahLst/>
              <a:cxnLst/>
              <a:rect l="l" t="t" r="r" b="b"/>
              <a:pathLst>
                <a:path w="1701235" h="1913890">
                  <a:moveTo>
                    <a:pt x="0" y="0"/>
                  </a:moveTo>
                  <a:lnTo>
                    <a:pt x="1701235" y="0"/>
                  </a:lnTo>
                  <a:lnTo>
                    <a:pt x="170123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DDDDDD">
                <a:alpha val="17647"/>
              </a:srgbClr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19961" y="2775995"/>
            <a:ext cx="8208463" cy="700325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559576" y="1114425"/>
            <a:ext cx="15168848" cy="166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7"/>
              </a:lnSpc>
            </a:pPr>
            <a:r>
              <a:rPr lang="en-US" sz="6130">
                <a:solidFill>
                  <a:srgbClr val="000000"/>
                </a:solidFill>
                <a:latin typeface="League Spartan Bold"/>
              </a:rPr>
              <a:t>CARA IMPLEMENTASI AUTHORIZATION DAN JWT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416632"/>
            <a:ext cx="7057033" cy="2785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1" lvl="1" indent="-345435" algn="just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"/>
              </a:rPr>
              <a:t>Install JWT dengan command  </a:t>
            </a:r>
          </a:p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Montserrat"/>
              </a:rPr>
              <a:t>       "npm install  jsonwebtoken"</a:t>
            </a:r>
          </a:p>
          <a:p>
            <a:pPr marL="690871" lvl="1" indent="-345435" algn="just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"/>
              </a:rPr>
              <a:t>Buatlah rute untuk user untuk </a:t>
            </a:r>
          </a:p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Montserrat"/>
              </a:rPr>
              <a:t>       menglogin dan mendapatkan</a:t>
            </a:r>
          </a:p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Montserrat"/>
              </a:rPr>
              <a:t>       token JWT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1701236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1235" cy="1913890"/>
            </a:xfrm>
            <a:custGeom>
              <a:avLst/>
              <a:gdLst/>
              <a:ahLst/>
              <a:cxnLst/>
              <a:rect l="l" t="t" r="r" b="b"/>
              <a:pathLst>
                <a:path w="1701235" h="1913890">
                  <a:moveTo>
                    <a:pt x="0" y="0"/>
                  </a:moveTo>
                  <a:lnTo>
                    <a:pt x="1701235" y="0"/>
                  </a:lnTo>
                  <a:lnTo>
                    <a:pt x="170123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D372">
                <a:alpha val="1764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4000" y="0"/>
            <a:ext cx="9144000" cy="10287000"/>
            <a:chOff x="0" y="0"/>
            <a:chExt cx="1701236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1235" cy="1913890"/>
            </a:xfrm>
            <a:custGeom>
              <a:avLst/>
              <a:gdLst/>
              <a:ahLst/>
              <a:cxnLst/>
              <a:rect l="l" t="t" r="r" b="b"/>
              <a:pathLst>
                <a:path w="1701235" h="1913890">
                  <a:moveTo>
                    <a:pt x="0" y="0"/>
                  </a:moveTo>
                  <a:lnTo>
                    <a:pt x="1701235" y="0"/>
                  </a:lnTo>
                  <a:lnTo>
                    <a:pt x="170123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DDDDDD">
                <a:alpha val="17647"/>
              </a:srgbClr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5143500"/>
            <a:ext cx="13995806" cy="59726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559576" y="1114425"/>
            <a:ext cx="15168848" cy="166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7"/>
              </a:lnSpc>
            </a:pPr>
            <a:r>
              <a:rPr lang="en-US" sz="6130">
                <a:solidFill>
                  <a:srgbClr val="000000"/>
                </a:solidFill>
                <a:latin typeface="League Spartan Bold"/>
              </a:rPr>
              <a:t>CARA IMPLEMENTASI AUTHORIZATION DAN JWT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4350" y="3347590"/>
            <a:ext cx="17773650" cy="1099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1" lvl="1" indent="-345435" algn="just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"/>
              </a:rPr>
              <a:t>Saat telah memdapatkan token JWT, gunakan middleware untuk mengauthorize salah satu rute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1701236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1235" cy="1913890"/>
            </a:xfrm>
            <a:custGeom>
              <a:avLst/>
              <a:gdLst/>
              <a:ahLst/>
              <a:cxnLst/>
              <a:rect l="l" t="t" r="r" b="b"/>
              <a:pathLst>
                <a:path w="1701235" h="1913890">
                  <a:moveTo>
                    <a:pt x="0" y="0"/>
                  </a:moveTo>
                  <a:lnTo>
                    <a:pt x="1701235" y="0"/>
                  </a:lnTo>
                  <a:lnTo>
                    <a:pt x="170123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D372">
                <a:alpha val="1764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4000" y="0"/>
            <a:ext cx="9144000" cy="10287000"/>
            <a:chOff x="0" y="0"/>
            <a:chExt cx="1701236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1235" cy="1913890"/>
            </a:xfrm>
            <a:custGeom>
              <a:avLst/>
              <a:gdLst/>
              <a:ahLst/>
              <a:cxnLst/>
              <a:rect l="l" t="t" r="r" b="b"/>
              <a:pathLst>
                <a:path w="1701235" h="1913890">
                  <a:moveTo>
                    <a:pt x="0" y="0"/>
                  </a:moveTo>
                  <a:lnTo>
                    <a:pt x="1701235" y="0"/>
                  </a:lnTo>
                  <a:lnTo>
                    <a:pt x="170123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DDDDDD">
                <a:alpha val="17647"/>
              </a:srgbClr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17217" y="4660212"/>
            <a:ext cx="7563971" cy="51435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559576" y="1114425"/>
            <a:ext cx="15168848" cy="842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7"/>
              </a:lnSpc>
            </a:pPr>
            <a:r>
              <a:rPr lang="en-US" sz="6130">
                <a:solidFill>
                  <a:srgbClr val="000000"/>
                </a:solidFill>
                <a:latin typeface="League Spartan Bold"/>
              </a:rPr>
              <a:t>AUTHORIZATION MIDDLEWARE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4350" y="3347590"/>
            <a:ext cx="17009369" cy="53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1" lvl="1" indent="-345435" algn="just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"/>
              </a:rPr>
              <a:t>Middleware ini kan memberi user akses ke rute jika mereka memiliki token JWT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1701236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1235" cy="1913890"/>
            </a:xfrm>
            <a:custGeom>
              <a:avLst/>
              <a:gdLst/>
              <a:ahLst/>
              <a:cxnLst/>
              <a:rect l="l" t="t" r="r" b="b"/>
              <a:pathLst>
                <a:path w="1701235" h="1913890">
                  <a:moveTo>
                    <a:pt x="0" y="0"/>
                  </a:moveTo>
                  <a:lnTo>
                    <a:pt x="1701235" y="0"/>
                  </a:lnTo>
                  <a:lnTo>
                    <a:pt x="170123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D372">
                <a:alpha val="1764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4000" y="0"/>
            <a:ext cx="9144000" cy="10287000"/>
            <a:chOff x="0" y="0"/>
            <a:chExt cx="1701236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1235" cy="1913890"/>
            </a:xfrm>
            <a:custGeom>
              <a:avLst/>
              <a:gdLst/>
              <a:ahLst/>
              <a:cxnLst/>
              <a:rect l="l" t="t" r="r" b="b"/>
              <a:pathLst>
                <a:path w="1701235" h="1913890">
                  <a:moveTo>
                    <a:pt x="0" y="0"/>
                  </a:moveTo>
                  <a:lnTo>
                    <a:pt x="1701235" y="0"/>
                  </a:lnTo>
                  <a:lnTo>
                    <a:pt x="170123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DDDDDD">
                <a:alpha val="17647"/>
              </a:srgbClr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37083" y="3748688"/>
            <a:ext cx="13613834" cy="528662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559576" y="1114425"/>
            <a:ext cx="15168848" cy="842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7"/>
              </a:lnSpc>
            </a:pPr>
            <a:r>
              <a:rPr lang="en-US" sz="6130">
                <a:solidFill>
                  <a:srgbClr val="000000"/>
                </a:solidFill>
                <a:latin typeface="League Spartan Bold"/>
              </a:rPr>
              <a:t>CONTOH ENDPOINT PROTECTED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9316" y="2553617"/>
            <a:ext cx="13723343" cy="53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1" lvl="1" indent="-345435" algn="just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"/>
              </a:rPr>
              <a:t>Rute ini akan mengsend secret message jika user adalah admin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396713" y="1066800"/>
            <a:ext cx="9494574" cy="903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6230">
                <a:solidFill>
                  <a:srgbClr val="F9C041"/>
                </a:solidFill>
                <a:latin typeface="League Spartan Bold"/>
              </a:rPr>
              <a:t>TABEL - TABEL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74749" y="7674368"/>
            <a:ext cx="3338503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EFECE7"/>
                </a:solidFill>
                <a:latin typeface="Montserrat Bold"/>
              </a:rPr>
              <a:t>Web Designing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1179B-2921-B7F1-26D8-5AF843D69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246521"/>
            <a:ext cx="16992600" cy="44387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96</Words>
  <Application>Microsoft Office PowerPoint</Application>
  <PresentationFormat>Custom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Montserrat</vt:lpstr>
      <vt:lpstr>Aileron Regular Bold</vt:lpstr>
      <vt:lpstr>Calibri</vt:lpstr>
      <vt:lpstr>League Spartan Bold</vt:lpstr>
      <vt:lpstr>Montserrat Bold</vt:lpstr>
      <vt:lpstr>Arial</vt:lpstr>
      <vt:lpstr>Aileron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TEST</dc:title>
  <cp:lastModifiedBy>Kenndy, Kenndy</cp:lastModifiedBy>
  <cp:revision>3</cp:revision>
  <dcterms:created xsi:type="dcterms:W3CDTF">2006-08-16T00:00:00Z</dcterms:created>
  <dcterms:modified xsi:type="dcterms:W3CDTF">2023-03-27T07:27:56Z</dcterms:modified>
  <dc:identifier>DAFeWuUMobU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dac7489-8e74-4740-9640-de6a90bd2a80_Enabled">
    <vt:lpwstr>true</vt:lpwstr>
  </property>
  <property fmtid="{D5CDD505-2E9C-101B-9397-08002B2CF9AE}" pid="3" name="MSIP_Label_edac7489-8e74-4740-9640-de6a90bd2a80_SetDate">
    <vt:lpwstr>2023-03-27T07:27:51Z</vt:lpwstr>
  </property>
  <property fmtid="{D5CDD505-2E9C-101B-9397-08002B2CF9AE}" pid="4" name="MSIP_Label_edac7489-8e74-4740-9640-de6a90bd2a80_Method">
    <vt:lpwstr>Standard</vt:lpwstr>
  </property>
  <property fmtid="{D5CDD505-2E9C-101B-9397-08002B2CF9AE}" pid="5" name="MSIP_Label_edac7489-8e74-4740-9640-de6a90bd2a80_Name">
    <vt:lpwstr>edac7489-8e74-4740-9640-de6a90bd2a80</vt:lpwstr>
  </property>
  <property fmtid="{D5CDD505-2E9C-101B-9397-08002B2CF9AE}" pid="6" name="MSIP_Label_edac7489-8e74-4740-9640-de6a90bd2a80_SiteId">
    <vt:lpwstr>7f2c1900-9fd4-4b89-91d3-79a649996f0a</vt:lpwstr>
  </property>
  <property fmtid="{D5CDD505-2E9C-101B-9397-08002B2CF9AE}" pid="7" name="MSIP_Label_edac7489-8e74-4740-9640-de6a90bd2a80_ActionId">
    <vt:lpwstr>7880d0d9-3618-4302-9948-535d50aaf3e1</vt:lpwstr>
  </property>
  <property fmtid="{D5CDD505-2E9C-101B-9397-08002B2CF9AE}" pid="8" name="MSIP_Label_edac7489-8e74-4740-9640-de6a90bd2a80_ContentBits">
    <vt:lpwstr>2</vt:lpwstr>
  </property>
</Properties>
</file>