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Prompt"/>
      <p:regular r:id="rId12"/>
      <p:bold r:id="rId13"/>
      <p:italic r:id="rId14"/>
      <p:boldItalic r:id="rId15"/>
    </p:embeddedFont>
    <p:embeddedFont>
      <p:font typeface="Lexen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rompt-bold.fntdata"/><Relationship Id="rId12" Type="http://schemas.openxmlformats.org/officeDocument/2006/relationships/font" Target="fonts/Promp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Prompt-boldItalic.fntdata"/><Relationship Id="rId14" Type="http://schemas.openxmlformats.org/officeDocument/2006/relationships/font" Target="fonts/Prompt-italic.fntdata"/><Relationship Id="rId17" Type="http://schemas.openxmlformats.org/officeDocument/2006/relationships/font" Target="fonts/Lexend-bold.fntdata"/><Relationship Id="rId16" Type="http://schemas.openxmlformats.org/officeDocument/2006/relationships/font" Target="fonts/Lexen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8a5e08417a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8a5e08417a_2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a5e08417a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38a5e08417a_2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8a5e08417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38a5e08417a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8a5e08417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38a5e08417a_0_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8a5e08417a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38a5e08417a_2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5"/>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3" name="Google Shape;63;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9" name="Google Shape;69;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1" name="Google Shape;81;p18"/>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2" name="Google Shape;82;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9"/>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8" name="Google Shape;88;p19"/>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9" name="Google Shape;89;p19"/>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90" name="Google Shape;90;p19"/>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91" name="Google Shape;91;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2" name="Google Shape;102;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p:nvPr>
            <p:ph idx="2" type="pic"/>
          </p:nvPr>
        </p:nvSpPr>
        <p:spPr>
          <a:xfrm>
            <a:off x="1792288" y="459581"/>
            <a:ext cx="5486400" cy="3086100"/>
          </a:xfrm>
          <a:prstGeom prst="rect">
            <a:avLst/>
          </a:prstGeom>
          <a:noFill/>
          <a:ln>
            <a:noFill/>
          </a:ln>
        </p:spPr>
      </p:sp>
      <p:sp>
        <p:nvSpPr>
          <p:cNvPr id="109" name="Google Shape;109;p22"/>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24"/>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descr="hãy tạo hình ảnh nền ai là triệu phú đi , ảnh nền th , không cần chữ này kia " id="129" name="Google Shape;129;p25"/>
          <p:cNvPicPr preferRelativeResize="0"/>
          <p:nvPr/>
        </p:nvPicPr>
        <p:blipFill>
          <a:blip r:embed="rId3">
            <a:alphaModFix/>
          </a:blip>
          <a:stretch>
            <a:fillRect/>
          </a:stretch>
        </p:blipFill>
        <p:spPr>
          <a:xfrm>
            <a:off x="-147450" y="0"/>
            <a:ext cx="9438906" cy="5143500"/>
          </a:xfrm>
          <a:prstGeom prst="rect">
            <a:avLst/>
          </a:prstGeom>
          <a:noFill/>
          <a:ln>
            <a:noFill/>
          </a:ln>
        </p:spPr>
      </p:pic>
      <p:sp>
        <p:nvSpPr>
          <p:cNvPr id="130" name="Google Shape;130;p25"/>
          <p:cNvSpPr txBox="1"/>
          <p:nvPr/>
        </p:nvSpPr>
        <p:spPr>
          <a:xfrm>
            <a:off x="-2868475" y="0"/>
            <a:ext cx="5977200" cy="307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a:solidFill>
                <a:schemeClr val="lt1"/>
              </a:solidFill>
              <a:latin typeface="Lexend"/>
              <a:ea typeface="Lexend"/>
              <a:cs typeface="Lexend"/>
              <a:sym typeface="Lexend"/>
            </a:endParaRPr>
          </a:p>
        </p:txBody>
      </p:sp>
      <p:sp>
        <p:nvSpPr>
          <p:cNvPr id="131" name="Google Shape;131;p25">
            <a:hlinkClick action="ppaction://hlinkshowjump?jump=nextslide"/>
          </p:cNvPr>
          <p:cNvSpPr/>
          <p:nvPr/>
        </p:nvSpPr>
        <p:spPr>
          <a:xfrm>
            <a:off x="3351150" y="4039275"/>
            <a:ext cx="2441700" cy="511200"/>
          </a:xfrm>
          <a:prstGeom prst="round2SameRect">
            <a:avLst>
              <a:gd fmla="val 50000" name="adj1"/>
              <a:gd fmla="val 50000" name="adj2"/>
            </a:avLst>
          </a:prstGeom>
          <a:gradFill>
            <a:gsLst>
              <a:gs pos="0">
                <a:srgbClr val="1C4587"/>
              </a:gs>
              <a:gs pos="0">
                <a:srgbClr val="3C78D8"/>
              </a:gs>
              <a:gs pos="100000">
                <a:srgbClr val="1C4587"/>
              </a:gs>
            </a:gsLst>
            <a:path path="circle">
              <a:fillToRect b="50%" l="50%" r="50%" t="50%"/>
            </a:path>
            <a:tileRect/>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vi" sz="2700">
                <a:solidFill>
                  <a:schemeClr val="lt1"/>
                </a:solidFill>
                <a:uFill>
                  <a:noFill/>
                </a:uFill>
                <a:latin typeface="Prompt"/>
                <a:ea typeface="Prompt"/>
                <a:cs typeface="Prompt"/>
                <a:sym typeface="Prompt"/>
                <a:hlinkClick action="ppaction://hlinkshowjump?jump=nextslide">
                  <a:extLst>
                    <a:ext uri="{A12FA001-AC4F-418D-AE19-62706E023703}">
                      <ahyp:hlinkClr val="tx"/>
                    </a:ext>
                  </a:extLst>
                </a:hlinkClick>
              </a:rPr>
              <a:t>Bắt Đầu</a:t>
            </a:r>
            <a:endParaRPr sz="2700">
              <a:solidFill>
                <a:schemeClr val="lt1"/>
              </a:solidFill>
              <a:latin typeface="Prompt"/>
              <a:ea typeface="Prompt"/>
              <a:cs typeface="Prompt"/>
              <a:sym typeface="Prompt"/>
            </a:endParaRPr>
          </a:p>
        </p:txBody>
      </p:sp>
      <p:pic>
        <p:nvPicPr>
          <p:cNvPr id="132" name="Google Shape;132;p25" title="ALTP_LOGO_2021.png"/>
          <p:cNvPicPr preferRelativeResize="0"/>
          <p:nvPr/>
        </p:nvPicPr>
        <p:blipFill>
          <a:blip r:embed="rId4">
            <a:alphaModFix/>
          </a:blip>
          <a:stretch>
            <a:fillRect/>
          </a:stretch>
        </p:blipFill>
        <p:spPr>
          <a:xfrm>
            <a:off x="3711763" y="1707888"/>
            <a:ext cx="1636325" cy="16363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100"/>
                                        <p:tgtEl>
                                          <p:spTgt spid="131"/>
                                        </p:tgtEl>
                                      </p:cBhvr>
                                    </p:animEffect>
                                    <p:set>
                                      <p:cBhvr>
                                        <p:cTn dur="1" fill="hold">
                                          <p:stCondLst>
                                            <p:cond delay="1100"/>
                                          </p:stCondLst>
                                        </p:cTn>
                                        <p:tgtEl>
                                          <p:spTgt spid="1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1"/>
                                        </p:tgtEl>
                                      </p:cBhvr>
                                    </p:animEffect>
                                    <p:set>
                                      <p:cBhvr>
                                        <p:cTn dur="1" fill="hold">
                                          <p:stCondLst>
                                            <p:cond delay="1000"/>
                                          </p:stCondLst>
                                        </p:cTn>
                                        <p:tgtEl>
                                          <p:spTgt spid="13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36" name="Shape 136"/>
        <p:cNvGrpSpPr/>
        <p:nvPr/>
      </p:nvGrpSpPr>
      <p:grpSpPr>
        <a:xfrm>
          <a:off x="0" y="0"/>
          <a:ext cx="0" cy="0"/>
          <a:chOff x="0" y="0"/>
          <a:chExt cx="0" cy="0"/>
        </a:xfrm>
      </p:grpSpPr>
      <p:sp>
        <p:nvSpPr>
          <p:cNvPr id="137" name="Google Shape;137;p26"/>
          <p:cNvSpPr/>
          <p:nvPr/>
        </p:nvSpPr>
        <p:spPr>
          <a:xfrm>
            <a:off x="5010000" y="3447600"/>
            <a:ext cx="2685600" cy="461700"/>
          </a:xfrm>
          <a:prstGeom prst="snip2DiagRect">
            <a:avLst>
              <a:gd fmla="val 50000" name="adj1"/>
              <a:gd fmla="val 50000" name="adj2"/>
            </a:avLst>
          </a:prstGeom>
          <a:gradFill>
            <a:gsLst>
              <a:gs pos="0">
                <a:srgbClr val="DB0000"/>
              </a:gs>
              <a:gs pos="100000">
                <a:srgbClr val="540303"/>
              </a:gs>
            </a:gsLst>
            <a:lin ang="5400012" scaled="0"/>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vi" sz="1800">
                <a:solidFill>
                  <a:schemeClr val="lt1"/>
                </a:solidFill>
                <a:latin typeface="Prompt"/>
                <a:ea typeface="Prompt"/>
                <a:cs typeface="Prompt"/>
                <a:sym typeface="Prompt"/>
              </a:rPr>
              <a:t>Sai</a:t>
            </a:r>
            <a:endParaRPr>
              <a:solidFill>
                <a:schemeClr val="lt1"/>
              </a:solidFill>
              <a:latin typeface="Prompt"/>
              <a:ea typeface="Prompt"/>
              <a:cs typeface="Prompt"/>
              <a:sym typeface="Prompt"/>
            </a:endParaRPr>
          </a:p>
        </p:txBody>
      </p:sp>
      <p:sp>
        <p:nvSpPr>
          <p:cNvPr id="138" name="Google Shape;138;p26"/>
          <p:cNvSpPr/>
          <p:nvPr/>
        </p:nvSpPr>
        <p:spPr>
          <a:xfrm>
            <a:off x="5010000" y="2110175"/>
            <a:ext cx="2685600" cy="461700"/>
          </a:xfrm>
          <a:prstGeom prst="snip2DiagRect">
            <a:avLst>
              <a:gd fmla="val 50000" name="adj1"/>
              <a:gd fmla="val 50000" name="adj2"/>
            </a:avLst>
          </a:prstGeom>
          <a:gradFill>
            <a:gsLst>
              <a:gs pos="0">
                <a:srgbClr val="51AB2A"/>
              </a:gs>
              <a:gs pos="100000">
                <a:srgbClr val="203E13"/>
              </a:gs>
            </a:gsLst>
            <a:lin ang="5400012" scaled="0"/>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vi" sz="1800">
                <a:solidFill>
                  <a:schemeClr val="lt1"/>
                </a:solidFill>
                <a:latin typeface="Prompt"/>
                <a:ea typeface="Prompt"/>
                <a:cs typeface="Prompt"/>
                <a:sym typeface="Prompt"/>
              </a:rPr>
              <a:t>Đúng</a:t>
            </a:r>
            <a:endParaRPr>
              <a:solidFill>
                <a:schemeClr val="lt1"/>
              </a:solidFill>
              <a:latin typeface="Prompt"/>
              <a:ea typeface="Prompt"/>
              <a:cs typeface="Prompt"/>
              <a:sym typeface="Prompt"/>
            </a:endParaRPr>
          </a:p>
        </p:txBody>
      </p:sp>
      <p:sp>
        <p:nvSpPr>
          <p:cNvPr id="139" name="Google Shape;139;p26"/>
          <p:cNvSpPr/>
          <p:nvPr/>
        </p:nvSpPr>
        <p:spPr>
          <a:xfrm>
            <a:off x="1448450" y="3447600"/>
            <a:ext cx="2685600" cy="461700"/>
          </a:xfrm>
          <a:prstGeom prst="snip2DiagRect">
            <a:avLst>
              <a:gd fmla="val 50000" name="adj1"/>
              <a:gd fmla="val 50000" name="adj2"/>
            </a:avLst>
          </a:prstGeom>
          <a:gradFill>
            <a:gsLst>
              <a:gs pos="0">
                <a:srgbClr val="DB0000"/>
              </a:gs>
              <a:gs pos="100000">
                <a:srgbClr val="540303"/>
              </a:gs>
            </a:gsLst>
            <a:lin ang="5400012" scaled="0"/>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vi" sz="1800">
                <a:solidFill>
                  <a:schemeClr val="lt1"/>
                </a:solidFill>
                <a:latin typeface="Prompt"/>
                <a:ea typeface="Prompt"/>
                <a:cs typeface="Prompt"/>
                <a:sym typeface="Prompt"/>
              </a:rPr>
              <a:t>Sai</a:t>
            </a:r>
            <a:endParaRPr>
              <a:solidFill>
                <a:schemeClr val="lt1"/>
              </a:solidFill>
              <a:latin typeface="Prompt"/>
              <a:ea typeface="Prompt"/>
              <a:cs typeface="Prompt"/>
              <a:sym typeface="Prompt"/>
            </a:endParaRPr>
          </a:p>
        </p:txBody>
      </p:sp>
      <p:sp>
        <p:nvSpPr>
          <p:cNvPr id="140" name="Google Shape;140;p26"/>
          <p:cNvSpPr/>
          <p:nvPr/>
        </p:nvSpPr>
        <p:spPr>
          <a:xfrm>
            <a:off x="1448450" y="2110175"/>
            <a:ext cx="2685600" cy="461700"/>
          </a:xfrm>
          <a:prstGeom prst="snip2DiagRect">
            <a:avLst>
              <a:gd fmla="val 50000" name="adj1"/>
              <a:gd fmla="val 50000" name="adj2"/>
            </a:avLst>
          </a:prstGeom>
          <a:gradFill>
            <a:gsLst>
              <a:gs pos="0">
                <a:srgbClr val="DB0000"/>
              </a:gs>
              <a:gs pos="100000">
                <a:srgbClr val="540303"/>
              </a:gs>
            </a:gsLst>
            <a:lin ang="5400012" scaled="0"/>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vi" sz="1800">
                <a:solidFill>
                  <a:schemeClr val="lt1"/>
                </a:solidFill>
                <a:latin typeface="Prompt"/>
                <a:ea typeface="Prompt"/>
                <a:cs typeface="Prompt"/>
                <a:sym typeface="Prompt"/>
              </a:rPr>
              <a:t>Sai</a:t>
            </a:r>
            <a:endParaRPr>
              <a:solidFill>
                <a:schemeClr val="lt1"/>
              </a:solidFill>
              <a:latin typeface="Prompt"/>
              <a:ea typeface="Prompt"/>
              <a:cs typeface="Prompt"/>
              <a:sym typeface="Prompt"/>
            </a:endParaRPr>
          </a:p>
        </p:txBody>
      </p:sp>
      <p:sp>
        <p:nvSpPr>
          <p:cNvPr id="141" name="Google Shape;141;p26"/>
          <p:cNvSpPr/>
          <p:nvPr/>
        </p:nvSpPr>
        <p:spPr>
          <a:xfrm>
            <a:off x="1448450" y="2110175"/>
            <a:ext cx="2685600" cy="461700"/>
          </a:xfrm>
          <a:prstGeom prst="snip2DiagRect">
            <a:avLst>
              <a:gd fmla="val 50000" name="adj1"/>
              <a:gd fmla="val 50000" name="adj2"/>
            </a:avLst>
          </a:prstGeom>
          <a:gradFill>
            <a:gsLst>
              <a:gs pos="0">
                <a:srgbClr val="2C68B2"/>
              </a:gs>
              <a:gs pos="100000">
                <a:srgbClr val="162B46"/>
              </a:gs>
            </a:gsLst>
            <a:path path="circle">
              <a:fillToRect b="50%" l="50%" r="50%" t="50%"/>
            </a:path>
            <a:tileRect/>
          </a:gradFill>
          <a:ln cap="flat" cmpd="sng" w="9525">
            <a:solidFill>
              <a:schemeClr val="lt1"/>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vi" sz="1800">
                <a:solidFill>
                  <a:srgbClr val="F1C232"/>
                </a:solidFill>
                <a:latin typeface="Calibri"/>
                <a:ea typeface="Calibri"/>
                <a:cs typeface="Calibri"/>
                <a:sym typeface="Calibri"/>
              </a:rPr>
              <a:t>A. </a:t>
            </a:r>
            <a:r>
              <a:rPr lang="vi" sz="1800">
                <a:solidFill>
                  <a:schemeClr val="lt1"/>
                </a:solidFill>
                <a:latin typeface="Calibri"/>
                <a:ea typeface="Calibri"/>
                <a:cs typeface="Calibri"/>
                <a:sym typeface="Calibri"/>
              </a:rPr>
              <a:t>Đĩa cứng</a:t>
            </a:r>
            <a:endParaRPr>
              <a:solidFill>
                <a:schemeClr val="lt1"/>
              </a:solidFill>
            </a:endParaRPr>
          </a:p>
        </p:txBody>
      </p:sp>
      <p:sp>
        <p:nvSpPr>
          <p:cNvPr id="142" name="Google Shape;142;p26"/>
          <p:cNvSpPr/>
          <p:nvPr/>
        </p:nvSpPr>
        <p:spPr>
          <a:xfrm>
            <a:off x="1448400" y="476350"/>
            <a:ext cx="6247200" cy="758100"/>
          </a:xfrm>
          <a:prstGeom prst="snip2DiagRect">
            <a:avLst>
              <a:gd fmla="val 50000" name="adj1"/>
              <a:gd fmla="val 50000" name="adj2"/>
            </a:avLst>
          </a:prstGeom>
          <a:solidFill>
            <a:srgbClr val="0B539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600">
                <a:solidFill>
                  <a:schemeClr val="lt1"/>
                </a:solidFill>
                <a:latin typeface="Prompt"/>
                <a:ea typeface="Prompt"/>
                <a:cs typeface="Prompt"/>
                <a:sym typeface="Prompt"/>
              </a:rPr>
              <a:t>Câu 1: Thiết bị nào là thành phần quan trọng nhất của máy tính?</a:t>
            </a:r>
            <a:endParaRPr sz="1600">
              <a:solidFill>
                <a:schemeClr val="lt1"/>
              </a:solidFill>
              <a:latin typeface="Prompt"/>
              <a:ea typeface="Prompt"/>
              <a:cs typeface="Prompt"/>
              <a:sym typeface="Prompt"/>
            </a:endParaRPr>
          </a:p>
        </p:txBody>
      </p:sp>
      <p:cxnSp>
        <p:nvCxnSpPr>
          <p:cNvPr id="143" name="Google Shape;143;p26"/>
          <p:cNvCxnSpPr>
            <a:endCxn id="142" idx="2"/>
          </p:cNvCxnSpPr>
          <p:nvPr/>
        </p:nvCxnSpPr>
        <p:spPr>
          <a:xfrm flipH="1" rot="10800000">
            <a:off x="-282900" y="855400"/>
            <a:ext cx="1731300" cy="1500"/>
          </a:xfrm>
          <a:prstGeom prst="straightConnector1">
            <a:avLst/>
          </a:prstGeom>
          <a:noFill/>
          <a:ln cap="flat" cmpd="sng" w="9525">
            <a:solidFill>
              <a:schemeClr val="lt1"/>
            </a:solidFill>
            <a:prstDash val="solid"/>
            <a:round/>
            <a:headEnd len="med" w="med" type="none"/>
            <a:tailEnd len="med" w="med" type="none"/>
          </a:ln>
        </p:spPr>
      </p:cxnSp>
      <p:cxnSp>
        <p:nvCxnSpPr>
          <p:cNvPr id="144" name="Google Shape;144;p26"/>
          <p:cNvCxnSpPr>
            <a:stCxn id="142" idx="0"/>
          </p:cNvCxnSpPr>
          <p:nvPr/>
        </p:nvCxnSpPr>
        <p:spPr>
          <a:xfrm flipH="1" rot="10800000">
            <a:off x="7695600" y="852700"/>
            <a:ext cx="1754400" cy="2700"/>
          </a:xfrm>
          <a:prstGeom prst="straightConnector1">
            <a:avLst/>
          </a:prstGeom>
          <a:noFill/>
          <a:ln cap="flat" cmpd="sng" w="9525">
            <a:solidFill>
              <a:schemeClr val="lt1"/>
            </a:solidFill>
            <a:prstDash val="solid"/>
            <a:round/>
            <a:headEnd len="med" w="med" type="none"/>
            <a:tailEnd len="med" w="med" type="none"/>
          </a:ln>
        </p:spPr>
      </p:cxnSp>
      <p:sp>
        <p:nvSpPr>
          <p:cNvPr id="145" name="Google Shape;145;p26"/>
          <p:cNvSpPr/>
          <p:nvPr/>
        </p:nvSpPr>
        <p:spPr>
          <a:xfrm>
            <a:off x="5010000" y="2110175"/>
            <a:ext cx="2685600" cy="461700"/>
          </a:xfrm>
          <a:prstGeom prst="snip2DiagRect">
            <a:avLst>
              <a:gd fmla="val 50000" name="adj1"/>
              <a:gd fmla="val 50000" name="adj2"/>
            </a:avLst>
          </a:prstGeom>
          <a:gradFill>
            <a:gsLst>
              <a:gs pos="0">
                <a:srgbClr val="2C68B2"/>
              </a:gs>
              <a:gs pos="100000">
                <a:srgbClr val="162B46"/>
              </a:gs>
            </a:gsLst>
            <a:path path="circle">
              <a:fillToRect b="50%" l="50%" r="50%" t="50%"/>
            </a:path>
            <a:tileRect/>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vi" sz="1800">
                <a:solidFill>
                  <a:srgbClr val="F1C232"/>
                </a:solidFill>
                <a:latin typeface="Calibri"/>
                <a:ea typeface="Calibri"/>
                <a:cs typeface="Calibri"/>
                <a:sym typeface="Calibri"/>
              </a:rPr>
              <a:t>B.</a:t>
            </a:r>
            <a:r>
              <a:rPr lang="vi" sz="1800">
                <a:solidFill>
                  <a:schemeClr val="lt1"/>
                </a:solidFill>
                <a:latin typeface="Calibri"/>
                <a:ea typeface="Calibri"/>
                <a:cs typeface="Calibri"/>
                <a:sym typeface="Calibri"/>
              </a:rPr>
              <a:t> CPU</a:t>
            </a:r>
            <a:endParaRPr>
              <a:solidFill>
                <a:schemeClr val="lt1"/>
              </a:solidFill>
            </a:endParaRPr>
          </a:p>
        </p:txBody>
      </p:sp>
      <p:sp>
        <p:nvSpPr>
          <p:cNvPr id="146" name="Google Shape;146;p26"/>
          <p:cNvSpPr/>
          <p:nvPr/>
        </p:nvSpPr>
        <p:spPr>
          <a:xfrm>
            <a:off x="1448450" y="3447600"/>
            <a:ext cx="2685600" cy="461700"/>
          </a:xfrm>
          <a:prstGeom prst="snip2DiagRect">
            <a:avLst>
              <a:gd fmla="val 50000" name="adj1"/>
              <a:gd fmla="val 50000" name="adj2"/>
            </a:avLst>
          </a:prstGeom>
          <a:gradFill>
            <a:gsLst>
              <a:gs pos="0">
                <a:srgbClr val="2C68B2"/>
              </a:gs>
              <a:gs pos="100000">
                <a:srgbClr val="162B46"/>
              </a:gs>
            </a:gsLst>
            <a:path path="circle">
              <a:fillToRect b="50%" l="50%" r="50%" t="50%"/>
            </a:path>
            <a:tileRect/>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vi" sz="1800">
                <a:solidFill>
                  <a:srgbClr val="FFD966"/>
                </a:solidFill>
                <a:latin typeface="Calibri"/>
                <a:ea typeface="Calibri"/>
                <a:cs typeface="Calibri"/>
                <a:sym typeface="Calibri"/>
              </a:rPr>
              <a:t>C. </a:t>
            </a:r>
            <a:r>
              <a:rPr lang="vi" sz="1800">
                <a:solidFill>
                  <a:schemeClr val="lt1"/>
                </a:solidFill>
                <a:latin typeface="Calibri"/>
                <a:ea typeface="Calibri"/>
                <a:cs typeface="Calibri"/>
                <a:sym typeface="Calibri"/>
              </a:rPr>
              <a:t>RAM</a:t>
            </a:r>
            <a:endParaRPr>
              <a:solidFill>
                <a:schemeClr val="lt1"/>
              </a:solidFill>
            </a:endParaRPr>
          </a:p>
        </p:txBody>
      </p:sp>
      <p:sp>
        <p:nvSpPr>
          <p:cNvPr id="147" name="Google Shape;147;p26"/>
          <p:cNvSpPr/>
          <p:nvPr/>
        </p:nvSpPr>
        <p:spPr>
          <a:xfrm>
            <a:off x="5010000" y="3447600"/>
            <a:ext cx="2685600" cy="461700"/>
          </a:xfrm>
          <a:prstGeom prst="snip2DiagRect">
            <a:avLst>
              <a:gd fmla="val 50000" name="adj1"/>
              <a:gd fmla="val 50000" name="adj2"/>
            </a:avLst>
          </a:prstGeom>
          <a:gradFill>
            <a:gsLst>
              <a:gs pos="0">
                <a:srgbClr val="2C68B2"/>
              </a:gs>
              <a:gs pos="100000">
                <a:srgbClr val="162B46"/>
              </a:gs>
            </a:gsLst>
            <a:path path="circle">
              <a:fillToRect b="50%" l="50%" r="50%" t="50%"/>
            </a:path>
            <a:tileRect/>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vi" sz="1800">
                <a:solidFill>
                  <a:srgbClr val="FFD966"/>
                </a:solidFill>
                <a:latin typeface="Calibri"/>
                <a:ea typeface="Calibri"/>
                <a:cs typeface="Calibri"/>
                <a:sym typeface="Calibri"/>
              </a:rPr>
              <a:t>D. </a:t>
            </a:r>
            <a:r>
              <a:rPr lang="vi" sz="1800">
                <a:solidFill>
                  <a:schemeClr val="lt1"/>
                </a:solidFill>
                <a:latin typeface="Calibri"/>
                <a:ea typeface="Calibri"/>
                <a:cs typeface="Calibri"/>
                <a:sym typeface="Calibri"/>
              </a:rPr>
              <a:t>ROM</a:t>
            </a:r>
            <a:endParaRPr>
              <a:solidFill>
                <a:schemeClr val="lt1"/>
              </a:solidFill>
            </a:endParaRPr>
          </a:p>
        </p:txBody>
      </p:sp>
      <p:cxnSp>
        <p:nvCxnSpPr>
          <p:cNvPr id="148" name="Google Shape;148;p26"/>
          <p:cNvCxnSpPr/>
          <p:nvPr/>
        </p:nvCxnSpPr>
        <p:spPr>
          <a:xfrm flipH="1" rot="10800000">
            <a:off x="-282850" y="2340275"/>
            <a:ext cx="1731300" cy="1500"/>
          </a:xfrm>
          <a:prstGeom prst="straightConnector1">
            <a:avLst/>
          </a:prstGeom>
          <a:noFill/>
          <a:ln cap="flat" cmpd="sng" w="9525">
            <a:solidFill>
              <a:schemeClr val="lt1"/>
            </a:solidFill>
            <a:prstDash val="solid"/>
            <a:round/>
            <a:headEnd len="med" w="med" type="none"/>
            <a:tailEnd len="med" w="med" type="none"/>
          </a:ln>
        </p:spPr>
      </p:cxnSp>
      <p:cxnSp>
        <p:nvCxnSpPr>
          <p:cNvPr id="149" name="Google Shape;149;p26"/>
          <p:cNvCxnSpPr/>
          <p:nvPr/>
        </p:nvCxnSpPr>
        <p:spPr>
          <a:xfrm flipH="1" rot="10800000">
            <a:off x="-282850" y="3677700"/>
            <a:ext cx="1731300" cy="1500"/>
          </a:xfrm>
          <a:prstGeom prst="straightConnector1">
            <a:avLst/>
          </a:prstGeom>
          <a:noFill/>
          <a:ln cap="flat" cmpd="sng" w="9525">
            <a:solidFill>
              <a:schemeClr val="lt1"/>
            </a:solidFill>
            <a:prstDash val="solid"/>
            <a:round/>
            <a:headEnd len="med" w="med" type="none"/>
            <a:tailEnd len="med" w="med" type="none"/>
          </a:ln>
        </p:spPr>
      </p:cxnSp>
      <p:cxnSp>
        <p:nvCxnSpPr>
          <p:cNvPr id="150" name="Google Shape;150;p26"/>
          <p:cNvCxnSpPr/>
          <p:nvPr/>
        </p:nvCxnSpPr>
        <p:spPr>
          <a:xfrm flipH="1" rot="10800000">
            <a:off x="7695600" y="2339675"/>
            <a:ext cx="1754400" cy="2700"/>
          </a:xfrm>
          <a:prstGeom prst="straightConnector1">
            <a:avLst/>
          </a:prstGeom>
          <a:noFill/>
          <a:ln cap="flat" cmpd="sng" w="9525">
            <a:solidFill>
              <a:schemeClr val="lt1"/>
            </a:solidFill>
            <a:prstDash val="solid"/>
            <a:round/>
            <a:headEnd len="med" w="med" type="none"/>
            <a:tailEnd len="med" w="med" type="none"/>
          </a:ln>
        </p:spPr>
      </p:cxnSp>
      <p:cxnSp>
        <p:nvCxnSpPr>
          <p:cNvPr id="151" name="Google Shape;151;p26"/>
          <p:cNvCxnSpPr/>
          <p:nvPr/>
        </p:nvCxnSpPr>
        <p:spPr>
          <a:xfrm flipH="1" rot="10800000">
            <a:off x="7695600" y="3677100"/>
            <a:ext cx="1754400" cy="27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5" name="Shape 155"/>
        <p:cNvGrpSpPr/>
        <p:nvPr/>
      </p:nvGrpSpPr>
      <p:grpSpPr>
        <a:xfrm>
          <a:off x="0" y="0"/>
          <a:ext cx="0" cy="0"/>
          <a:chOff x="0" y="0"/>
          <a:chExt cx="0" cy="0"/>
        </a:xfrm>
      </p:grpSpPr>
      <p:sp>
        <p:nvSpPr>
          <p:cNvPr id="156" name="Google Shape;156;p27"/>
          <p:cNvSpPr/>
          <p:nvPr/>
        </p:nvSpPr>
        <p:spPr>
          <a:xfrm>
            <a:off x="5010000" y="2110175"/>
            <a:ext cx="2685600" cy="461700"/>
          </a:xfrm>
          <a:prstGeom prst="snip2DiagRect">
            <a:avLst>
              <a:gd fmla="val 50000" name="adj1"/>
              <a:gd fmla="val 50000" name="adj2"/>
            </a:avLst>
          </a:prstGeom>
          <a:gradFill>
            <a:gsLst>
              <a:gs pos="0">
                <a:srgbClr val="DB0000"/>
              </a:gs>
              <a:gs pos="100000">
                <a:srgbClr val="540303"/>
              </a:gs>
            </a:gsLst>
            <a:lin ang="5400012" scaled="0"/>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vi" sz="1800">
                <a:solidFill>
                  <a:schemeClr val="lt1"/>
                </a:solidFill>
                <a:latin typeface="Prompt"/>
                <a:ea typeface="Prompt"/>
                <a:cs typeface="Prompt"/>
                <a:sym typeface="Prompt"/>
              </a:rPr>
              <a:t>Sai</a:t>
            </a:r>
            <a:endParaRPr>
              <a:solidFill>
                <a:schemeClr val="lt1"/>
              </a:solidFill>
              <a:latin typeface="Prompt"/>
              <a:ea typeface="Prompt"/>
              <a:cs typeface="Prompt"/>
              <a:sym typeface="Prompt"/>
            </a:endParaRPr>
          </a:p>
        </p:txBody>
      </p:sp>
      <p:sp>
        <p:nvSpPr>
          <p:cNvPr id="157" name="Google Shape;157;p27"/>
          <p:cNvSpPr/>
          <p:nvPr/>
        </p:nvSpPr>
        <p:spPr>
          <a:xfrm>
            <a:off x="5010000" y="3447600"/>
            <a:ext cx="2685600" cy="461700"/>
          </a:xfrm>
          <a:prstGeom prst="snip2DiagRect">
            <a:avLst>
              <a:gd fmla="val 50000" name="adj1"/>
              <a:gd fmla="val 50000" name="adj2"/>
            </a:avLst>
          </a:prstGeom>
          <a:gradFill>
            <a:gsLst>
              <a:gs pos="0">
                <a:srgbClr val="DB0000"/>
              </a:gs>
              <a:gs pos="100000">
                <a:srgbClr val="540303"/>
              </a:gs>
            </a:gsLst>
            <a:lin ang="5400012" scaled="0"/>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vi" sz="1800">
                <a:solidFill>
                  <a:schemeClr val="lt1"/>
                </a:solidFill>
                <a:latin typeface="Prompt"/>
                <a:ea typeface="Prompt"/>
                <a:cs typeface="Prompt"/>
                <a:sym typeface="Prompt"/>
              </a:rPr>
              <a:t>Sai</a:t>
            </a:r>
            <a:endParaRPr>
              <a:solidFill>
                <a:schemeClr val="lt1"/>
              </a:solidFill>
              <a:latin typeface="Prompt"/>
              <a:ea typeface="Prompt"/>
              <a:cs typeface="Prompt"/>
              <a:sym typeface="Prompt"/>
            </a:endParaRPr>
          </a:p>
        </p:txBody>
      </p:sp>
      <p:sp>
        <p:nvSpPr>
          <p:cNvPr id="158" name="Google Shape;158;p27"/>
          <p:cNvSpPr/>
          <p:nvPr/>
        </p:nvSpPr>
        <p:spPr>
          <a:xfrm>
            <a:off x="1448450" y="3447600"/>
            <a:ext cx="2685600" cy="461700"/>
          </a:xfrm>
          <a:prstGeom prst="snip2DiagRect">
            <a:avLst>
              <a:gd fmla="val 50000" name="adj1"/>
              <a:gd fmla="val 50000" name="adj2"/>
            </a:avLst>
          </a:prstGeom>
          <a:gradFill>
            <a:gsLst>
              <a:gs pos="0">
                <a:srgbClr val="51AB2A"/>
              </a:gs>
              <a:gs pos="100000">
                <a:srgbClr val="203E13"/>
              </a:gs>
            </a:gsLst>
            <a:lin ang="5400012" scaled="0"/>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vi" sz="1800">
                <a:solidFill>
                  <a:schemeClr val="lt1"/>
                </a:solidFill>
                <a:latin typeface="Prompt"/>
                <a:ea typeface="Prompt"/>
                <a:cs typeface="Prompt"/>
                <a:sym typeface="Prompt"/>
              </a:rPr>
              <a:t>Đúng</a:t>
            </a:r>
            <a:endParaRPr>
              <a:solidFill>
                <a:schemeClr val="lt1"/>
              </a:solidFill>
              <a:latin typeface="Prompt"/>
              <a:ea typeface="Prompt"/>
              <a:cs typeface="Prompt"/>
              <a:sym typeface="Prompt"/>
            </a:endParaRPr>
          </a:p>
        </p:txBody>
      </p:sp>
      <p:sp>
        <p:nvSpPr>
          <p:cNvPr id="159" name="Google Shape;159;p27"/>
          <p:cNvSpPr/>
          <p:nvPr/>
        </p:nvSpPr>
        <p:spPr>
          <a:xfrm>
            <a:off x="1448450" y="2110175"/>
            <a:ext cx="2685600" cy="461700"/>
          </a:xfrm>
          <a:prstGeom prst="snip2DiagRect">
            <a:avLst>
              <a:gd fmla="val 50000" name="adj1"/>
              <a:gd fmla="val 50000" name="adj2"/>
            </a:avLst>
          </a:prstGeom>
          <a:gradFill>
            <a:gsLst>
              <a:gs pos="0">
                <a:srgbClr val="DB0000"/>
              </a:gs>
              <a:gs pos="100000">
                <a:srgbClr val="540303"/>
              </a:gs>
            </a:gsLst>
            <a:lin ang="5400012" scaled="0"/>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vi" sz="1800">
                <a:solidFill>
                  <a:schemeClr val="lt1"/>
                </a:solidFill>
                <a:latin typeface="Prompt"/>
                <a:ea typeface="Prompt"/>
                <a:cs typeface="Prompt"/>
                <a:sym typeface="Prompt"/>
              </a:rPr>
              <a:t>Sai</a:t>
            </a:r>
            <a:endParaRPr>
              <a:solidFill>
                <a:schemeClr val="lt1"/>
              </a:solidFill>
              <a:latin typeface="Prompt"/>
              <a:ea typeface="Prompt"/>
              <a:cs typeface="Prompt"/>
              <a:sym typeface="Prompt"/>
            </a:endParaRPr>
          </a:p>
        </p:txBody>
      </p:sp>
      <p:sp>
        <p:nvSpPr>
          <p:cNvPr id="160" name="Google Shape;160;p27"/>
          <p:cNvSpPr/>
          <p:nvPr/>
        </p:nvSpPr>
        <p:spPr>
          <a:xfrm>
            <a:off x="1448450" y="2110175"/>
            <a:ext cx="2685600" cy="461700"/>
          </a:xfrm>
          <a:prstGeom prst="snip2DiagRect">
            <a:avLst>
              <a:gd fmla="val 50000" name="adj1"/>
              <a:gd fmla="val 50000" name="adj2"/>
            </a:avLst>
          </a:prstGeom>
          <a:gradFill>
            <a:gsLst>
              <a:gs pos="0">
                <a:srgbClr val="2C68B2"/>
              </a:gs>
              <a:gs pos="100000">
                <a:srgbClr val="162B46"/>
              </a:gs>
            </a:gsLst>
            <a:path path="circle">
              <a:fillToRect b="50%" l="50%" r="50%" t="50%"/>
            </a:path>
            <a:tileRect/>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vi" sz="1800">
                <a:solidFill>
                  <a:srgbClr val="F1C232"/>
                </a:solidFill>
                <a:latin typeface="Calibri"/>
                <a:ea typeface="Calibri"/>
                <a:cs typeface="Calibri"/>
                <a:sym typeface="Calibri"/>
              </a:rPr>
              <a:t>A. </a:t>
            </a:r>
            <a:r>
              <a:rPr lang="vi" sz="1800">
                <a:solidFill>
                  <a:schemeClr val="lt1"/>
                </a:solidFill>
                <a:latin typeface="Calibri"/>
                <a:ea typeface="Calibri"/>
                <a:cs typeface="Calibri"/>
                <a:sym typeface="Calibri"/>
              </a:rPr>
              <a:t>ROM</a:t>
            </a:r>
            <a:endParaRPr>
              <a:solidFill>
                <a:schemeClr val="lt1"/>
              </a:solidFill>
            </a:endParaRPr>
          </a:p>
        </p:txBody>
      </p:sp>
      <p:sp>
        <p:nvSpPr>
          <p:cNvPr id="161" name="Google Shape;161;p27"/>
          <p:cNvSpPr/>
          <p:nvPr/>
        </p:nvSpPr>
        <p:spPr>
          <a:xfrm>
            <a:off x="1448400" y="476350"/>
            <a:ext cx="6247200" cy="758100"/>
          </a:xfrm>
          <a:prstGeom prst="snip2DiagRect">
            <a:avLst>
              <a:gd fmla="val 50000" name="adj1"/>
              <a:gd fmla="val 50000" name="adj2"/>
            </a:avLst>
          </a:prstGeom>
          <a:solidFill>
            <a:srgbClr val="0B539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600">
                <a:solidFill>
                  <a:schemeClr val="lt1"/>
                </a:solidFill>
                <a:latin typeface="Prompt"/>
                <a:ea typeface="Prompt"/>
                <a:cs typeface="Prompt"/>
                <a:sym typeface="Prompt"/>
              </a:rPr>
              <a:t>Câu 2: Bộ phận nào dưới đây đóng vai trò làm nền giao tiếp giữa CPU, RAM và các linh kiện điện tử phục vụ cho việc kết nối với các thiết bị ngoại vi?</a:t>
            </a:r>
            <a:endParaRPr sz="1600">
              <a:solidFill>
                <a:schemeClr val="lt1"/>
              </a:solidFill>
              <a:latin typeface="Prompt"/>
              <a:ea typeface="Prompt"/>
              <a:cs typeface="Prompt"/>
              <a:sym typeface="Prompt"/>
            </a:endParaRPr>
          </a:p>
        </p:txBody>
      </p:sp>
      <p:cxnSp>
        <p:nvCxnSpPr>
          <p:cNvPr id="162" name="Google Shape;162;p27"/>
          <p:cNvCxnSpPr>
            <a:endCxn id="161" idx="2"/>
          </p:cNvCxnSpPr>
          <p:nvPr/>
        </p:nvCxnSpPr>
        <p:spPr>
          <a:xfrm flipH="1" rot="10800000">
            <a:off x="-282900" y="855400"/>
            <a:ext cx="1731300" cy="1500"/>
          </a:xfrm>
          <a:prstGeom prst="straightConnector1">
            <a:avLst/>
          </a:prstGeom>
          <a:noFill/>
          <a:ln cap="flat" cmpd="sng" w="9525">
            <a:solidFill>
              <a:schemeClr val="lt1"/>
            </a:solidFill>
            <a:prstDash val="solid"/>
            <a:round/>
            <a:headEnd len="med" w="med" type="none"/>
            <a:tailEnd len="med" w="med" type="none"/>
          </a:ln>
        </p:spPr>
      </p:cxnSp>
      <p:cxnSp>
        <p:nvCxnSpPr>
          <p:cNvPr id="163" name="Google Shape;163;p27"/>
          <p:cNvCxnSpPr>
            <a:stCxn id="161" idx="0"/>
          </p:cNvCxnSpPr>
          <p:nvPr/>
        </p:nvCxnSpPr>
        <p:spPr>
          <a:xfrm flipH="1" rot="10800000">
            <a:off x="7695600" y="852700"/>
            <a:ext cx="1754400" cy="2700"/>
          </a:xfrm>
          <a:prstGeom prst="straightConnector1">
            <a:avLst/>
          </a:prstGeom>
          <a:noFill/>
          <a:ln cap="flat" cmpd="sng" w="9525">
            <a:solidFill>
              <a:schemeClr val="lt1"/>
            </a:solidFill>
            <a:prstDash val="solid"/>
            <a:round/>
            <a:headEnd len="med" w="med" type="none"/>
            <a:tailEnd len="med" w="med" type="none"/>
          </a:ln>
        </p:spPr>
      </p:cxnSp>
      <p:sp>
        <p:nvSpPr>
          <p:cNvPr id="164" name="Google Shape;164;p27"/>
          <p:cNvSpPr/>
          <p:nvPr/>
        </p:nvSpPr>
        <p:spPr>
          <a:xfrm>
            <a:off x="5010000" y="2110175"/>
            <a:ext cx="2685600" cy="461700"/>
          </a:xfrm>
          <a:prstGeom prst="snip2DiagRect">
            <a:avLst>
              <a:gd fmla="val 50000" name="adj1"/>
              <a:gd fmla="val 50000" name="adj2"/>
            </a:avLst>
          </a:prstGeom>
          <a:gradFill>
            <a:gsLst>
              <a:gs pos="0">
                <a:srgbClr val="2C68B2"/>
              </a:gs>
              <a:gs pos="100000">
                <a:srgbClr val="162B46"/>
              </a:gs>
            </a:gsLst>
            <a:path path="circle">
              <a:fillToRect b="50%" l="50%" r="50%" t="50%"/>
            </a:path>
            <a:tileRect/>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vi" sz="1800">
                <a:solidFill>
                  <a:srgbClr val="F1C232"/>
                </a:solidFill>
                <a:latin typeface="Calibri"/>
                <a:ea typeface="Calibri"/>
                <a:cs typeface="Calibri"/>
                <a:sym typeface="Calibri"/>
              </a:rPr>
              <a:t>B.</a:t>
            </a:r>
            <a:r>
              <a:rPr lang="vi" sz="1800">
                <a:solidFill>
                  <a:schemeClr val="lt1"/>
                </a:solidFill>
                <a:latin typeface="Calibri"/>
                <a:ea typeface="Calibri"/>
                <a:cs typeface="Calibri"/>
                <a:sym typeface="Calibri"/>
              </a:rPr>
              <a:t> </a:t>
            </a:r>
            <a:r>
              <a:rPr lang="vi" sz="1800">
                <a:solidFill>
                  <a:schemeClr val="lt1"/>
                </a:solidFill>
                <a:latin typeface="Calibri"/>
                <a:ea typeface="Calibri"/>
                <a:cs typeface="Calibri"/>
                <a:sym typeface="Calibri"/>
              </a:rPr>
              <a:t>Thiết bị lưu trữ</a:t>
            </a:r>
            <a:endParaRPr>
              <a:solidFill>
                <a:schemeClr val="lt1"/>
              </a:solidFill>
            </a:endParaRPr>
          </a:p>
        </p:txBody>
      </p:sp>
      <p:sp>
        <p:nvSpPr>
          <p:cNvPr id="165" name="Google Shape;165;p27"/>
          <p:cNvSpPr/>
          <p:nvPr/>
        </p:nvSpPr>
        <p:spPr>
          <a:xfrm>
            <a:off x="1448450" y="3447600"/>
            <a:ext cx="2685600" cy="461700"/>
          </a:xfrm>
          <a:prstGeom prst="snip2DiagRect">
            <a:avLst>
              <a:gd fmla="val 50000" name="adj1"/>
              <a:gd fmla="val 50000" name="adj2"/>
            </a:avLst>
          </a:prstGeom>
          <a:gradFill>
            <a:gsLst>
              <a:gs pos="0">
                <a:srgbClr val="2C68B2"/>
              </a:gs>
              <a:gs pos="100000">
                <a:srgbClr val="162B46"/>
              </a:gs>
            </a:gsLst>
            <a:path path="circle">
              <a:fillToRect b="50%" l="50%" r="50%" t="50%"/>
            </a:path>
            <a:tileRect/>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336550" lvl="0" marL="457200" marR="0" rtl="0" algn="l">
              <a:spcBef>
                <a:spcPts val="0"/>
              </a:spcBef>
              <a:spcAft>
                <a:spcPts val="0"/>
              </a:spcAft>
              <a:buClr>
                <a:schemeClr val="lt1"/>
              </a:buClr>
              <a:buSzPts val="1700"/>
              <a:buFont typeface="Calibri"/>
              <a:buChar char="●"/>
            </a:pPr>
            <a:r>
              <a:rPr lang="vi" sz="1700">
                <a:solidFill>
                  <a:srgbClr val="FFD966"/>
                </a:solidFill>
                <a:latin typeface="Calibri"/>
                <a:ea typeface="Calibri"/>
                <a:cs typeface="Calibri"/>
                <a:sym typeface="Calibri"/>
              </a:rPr>
              <a:t>C. </a:t>
            </a:r>
            <a:r>
              <a:rPr lang="vi" sz="1700">
                <a:solidFill>
                  <a:schemeClr val="lt1"/>
                </a:solidFill>
                <a:latin typeface="Calibri"/>
                <a:ea typeface="Calibri"/>
                <a:cs typeface="Calibri"/>
                <a:sym typeface="Calibri"/>
              </a:rPr>
              <a:t>Bảng mạch chính</a:t>
            </a:r>
            <a:endParaRPr sz="1700">
              <a:solidFill>
                <a:schemeClr val="lt1"/>
              </a:solidFill>
            </a:endParaRPr>
          </a:p>
        </p:txBody>
      </p:sp>
      <p:sp>
        <p:nvSpPr>
          <p:cNvPr id="166" name="Google Shape;166;p27"/>
          <p:cNvSpPr/>
          <p:nvPr/>
        </p:nvSpPr>
        <p:spPr>
          <a:xfrm>
            <a:off x="5010000" y="3447600"/>
            <a:ext cx="2685600" cy="461700"/>
          </a:xfrm>
          <a:prstGeom prst="snip2DiagRect">
            <a:avLst>
              <a:gd fmla="val 50000" name="adj1"/>
              <a:gd fmla="val 50000" name="adj2"/>
            </a:avLst>
          </a:prstGeom>
          <a:gradFill>
            <a:gsLst>
              <a:gs pos="0">
                <a:srgbClr val="2C68B2"/>
              </a:gs>
              <a:gs pos="100000">
                <a:srgbClr val="162B46"/>
              </a:gs>
            </a:gsLst>
            <a:path path="circle">
              <a:fillToRect b="50%" l="50%" r="50%" t="50%"/>
            </a:path>
            <a:tileRect/>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vi" sz="1800">
                <a:solidFill>
                  <a:srgbClr val="FFD966"/>
                </a:solidFill>
                <a:latin typeface="Calibri"/>
                <a:ea typeface="Calibri"/>
                <a:cs typeface="Calibri"/>
                <a:sym typeface="Calibri"/>
              </a:rPr>
              <a:t>D. </a:t>
            </a:r>
            <a:r>
              <a:rPr lang="vi" sz="1800">
                <a:solidFill>
                  <a:schemeClr val="lt1"/>
                </a:solidFill>
                <a:latin typeface="Calibri"/>
                <a:ea typeface="Calibri"/>
                <a:cs typeface="Calibri"/>
                <a:sym typeface="Calibri"/>
              </a:rPr>
              <a:t>Bộ nhớ ngoài</a:t>
            </a:r>
            <a:endParaRPr>
              <a:solidFill>
                <a:schemeClr val="lt1"/>
              </a:solidFill>
            </a:endParaRPr>
          </a:p>
        </p:txBody>
      </p:sp>
      <p:cxnSp>
        <p:nvCxnSpPr>
          <p:cNvPr id="167" name="Google Shape;167;p27"/>
          <p:cNvCxnSpPr/>
          <p:nvPr/>
        </p:nvCxnSpPr>
        <p:spPr>
          <a:xfrm flipH="1" rot="10800000">
            <a:off x="-282850" y="2340275"/>
            <a:ext cx="1731300" cy="1500"/>
          </a:xfrm>
          <a:prstGeom prst="straightConnector1">
            <a:avLst/>
          </a:prstGeom>
          <a:noFill/>
          <a:ln cap="flat" cmpd="sng" w="9525">
            <a:solidFill>
              <a:schemeClr val="lt1"/>
            </a:solidFill>
            <a:prstDash val="solid"/>
            <a:round/>
            <a:headEnd len="med" w="med" type="none"/>
            <a:tailEnd len="med" w="med" type="none"/>
          </a:ln>
        </p:spPr>
      </p:cxnSp>
      <p:cxnSp>
        <p:nvCxnSpPr>
          <p:cNvPr id="168" name="Google Shape;168;p27"/>
          <p:cNvCxnSpPr/>
          <p:nvPr/>
        </p:nvCxnSpPr>
        <p:spPr>
          <a:xfrm flipH="1" rot="10800000">
            <a:off x="-282850" y="3677700"/>
            <a:ext cx="1731300" cy="1500"/>
          </a:xfrm>
          <a:prstGeom prst="straightConnector1">
            <a:avLst/>
          </a:prstGeom>
          <a:noFill/>
          <a:ln cap="flat" cmpd="sng" w="9525">
            <a:solidFill>
              <a:schemeClr val="lt1"/>
            </a:solidFill>
            <a:prstDash val="solid"/>
            <a:round/>
            <a:headEnd len="med" w="med" type="none"/>
            <a:tailEnd len="med" w="med" type="none"/>
          </a:ln>
        </p:spPr>
      </p:cxnSp>
      <p:cxnSp>
        <p:nvCxnSpPr>
          <p:cNvPr id="169" name="Google Shape;169;p27"/>
          <p:cNvCxnSpPr/>
          <p:nvPr/>
        </p:nvCxnSpPr>
        <p:spPr>
          <a:xfrm flipH="1" rot="10800000">
            <a:off x="7695600" y="2339675"/>
            <a:ext cx="1754400" cy="2700"/>
          </a:xfrm>
          <a:prstGeom prst="straightConnector1">
            <a:avLst/>
          </a:prstGeom>
          <a:noFill/>
          <a:ln cap="flat" cmpd="sng" w="9525">
            <a:solidFill>
              <a:schemeClr val="lt1"/>
            </a:solidFill>
            <a:prstDash val="solid"/>
            <a:round/>
            <a:headEnd len="med" w="med" type="none"/>
            <a:tailEnd len="med" w="med" type="none"/>
          </a:ln>
        </p:spPr>
      </p:cxnSp>
      <p:cxnSp>
        <p:nvCxnSpPr>
          <p:cNvPr id="170" name="Google Shape;170;p27"/>
          <p:cNvCxnSpPr/>
          <p:nvPr/>
        </p:nvCxnSpPr>
        <p:spPr>
          <a:xfrm flipH="1" rot="10800000">
            <a:off x="7695600" y="3677100"/>
            <a:ext cx="1754400" cy="27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4" name="Shape 174"/>
        <p:cNvGrpSpPr/>
        <p:nvPr/>
      </p:nvGrpSpPr>
      <p:grpSpPr>
        <a:xfrm>
          <a:off x="0" y="0"/>
          <a:ext cx="0" cy="0"/>
          <a:chOff x="0" y="0"/>
          <a:chExt cx="0" cy="0"/>
        </a:xfrm>
      </p:grpSpPr>
      <p:sp>
        <p:nvSpPr>
          <p:cNvPr id="175" name="Google Shape;175;p28"/>
          <p:cNvSpPr/>
          <p:nvPr/>
        </p:nvSpPr>
        <p:spPr>
          <a:xfrm>
            <a:off x="5010000" y="2110175"/>
            <a:ext cx="2685600" cy="461700"/>
          </a:xfrm>
          <a:prstGeom prst="snip2DiagRect">
            <a:avLst>
              <a:gd fmla="val 50000" name="adj1"/>
              <a:gd fmla="val 50000" name="adj2"/>
            </a:avLst>
          </a:prstGeom>
          <a:gradFill>
            <a:gsLst>
              <a:gs pos="0">
                <a:srgbClr val="51AB2A"/>
              </a:gs>
              <a:gs pos="100000">
                <a:srgbClr val="203E13"/>
              </a:gs>
            </a:gsLst>
            <a:lin ang="5400012" scaled="0"/>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vi" sz="1800">
                <a:solidFill>
                  <a:schemeClr val="lt1"/>
                </a:solidFill>
                <a:latin typeface="Prompt"/>
                <a:ea typeface="Prompt"/>
                <a:cs typeface="Prompt"/>
                <a:sym typeface="Prompt"/>
              </a:rPr>
              <a:t>Đúng</a:t>
            </a:r>
            <a:endParaRPr>
              <a:solidFill>
                <a:schemeClr val="lt1"/>
              </a:solidFill>
              <a:latin typeface="Prompt"/>
              <a:ea typeface="Prompt"/>
              <a:cs typeface="Prompt"/>
              <a:sym typeface="Prompt"/>
            </a:endParaRPr>
          </a:p>
        </p:txBody>
      </p:sp>
      <p:sp>
        <p:nvSpPr>
          <p:cNvPr id="176" name="Google Shape;176;p28"/>
          <p:cNvSpPr/>
          <p:nvPr/>
        </p:nvSpPr>
        <p:spPr>
          <a:xfrm>
            <a:off x="5010000" y="3447600"/>
            <a:ext cx="2685600" cy="461700"/>
          </a:xfrm>
          <a:prstGeom prst="snip2DiagRect">
            <a:avLst>
              <a:gd fmla="val 50000" name="adj1"/>
              <a:gd fmla="val 50000" name="adj2"/>
            </a:avLst>
          </a:prstGeom>
          <a:gradFill>
            <a:gsLst>
              <a:gs pos="0">
                <a:srgbClr val="DB0000"/>
              </a:gs>
              <a:gs pos="100000">
                <a:srgbClr val="540303"/>
              </a:gs>
            </a:gsLst>
            <a:lin ang="5400012" scaled="0"/>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vi" sz="1800">
                <a:solidFill>
                  <a:schemeClr val="lt1"/>
                </a:solidFill>
                <a:latin typeface="Prompt"/>
                <a:ea typeface="Prompt"/>
                <a:cs typeface="Prompt"/>
                <a:sym typeface="Prompt"/>
              </a:rPr>
              <a:t>Sai</a:t>
            </a:r>
            <a:endParaRPr>
              <a:solidFill>
                <a:schemeClr val="lt1"/>
              </a:solidFill>
              <a:latin typeface="Prompt"/>
              <a:ea typeface="Prompt"/>
              <a:cs typeface="Prompt"/>
              <a:sym typeface="Prompt"/>
            </a:endParaRPr>
          </a:p>
        </p:txBody>
      </p:sp>
      <p:sp>
        <p:nvSpPr>
          <p:cNvPr id="177" name="Google Shape;177;p28"/>
          <p:cNvSpPr/>
          <p:nvPr/>
        </p:nvSpPr>
        <p:spPr>
          <a:xfrm>
            <a:off x="1448450" y="3447600"/>
            <a:ext cx="2685600" cy="461700"/>
          </a:xfrm>
          <a:prstGeom prst="snip2DiagRect">
            <a:avLst>
              <a:gd fmla="val 50000" name="adj1"/>
              <a:gd fmla="val 50000" name="adj2"/>
            </a:avLst>
          </a:prstGeom>
          <a:gradFill>
            <a:gsLst>
              <a:gs pos="0">
                <a:srgbClr val="DB0000"/>
              </a:gs>
              <a:gs pos="100000">
                <a:srgbClr val="540303"/>
              </a:gs>
            </a:gsLst>
            <a:lin ang="5400012" scaled="0"/>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vi" sz="1800">
                <a:solidFill>
                  <a:schemeClr val="lt1"/>
                </a:solidFill>
                <a:latin typeface="Prompt"/>
                <a:ea typeface="Prompt"/>
                <a:cs typeface="Prompt"/>
                <a:sym typeface="Prompt"/>
              </a:rPr>
              <a:t>Sai</a:t>
            </a:r>
            <a:endParaRPr>
              <a:solidFill>
                <a:schemeClr val="lt1"/>
              </a:solidFill>
              <a:latin typeface="Prompt"/>
              <a:ea typeface="Prompt"/>
              <a:cs typeface="Prompt"/>
              <a:sym typeface="Prompt"/>
            </a:endParaRPr>
          </a:p>
        </p:txBody>
      </p:sp>
      <p:sp>
        <p:nvSpPr>
          <p:cNvPr id="178" name="Google Shape;178;p28"/>
          <p:cNvSpPr/>
          <p:nvPr/>
        </p:nvSpPr>
        <p:spPr>
          <a:xfrm>
            <a:off x="1448450" y="2110175"/>
            <a:ext cx="2685600" cy="461700"/>
          </a:xfrm>
          <a:prstGeom prst="snip2DiagRect">
            <a:avLst>
              <a:gd fmla="val 50000" name="adj1"/>
              <a:gd fmla="val 50000" name="adj2"/>
            </a:avLst>
          </a:prstGeom>
          <a:gradFill>
            <a:gsLst>
              <a:gs pos="0">
                <a:srgbClr val="DB0000"/>
              </a:gs>
              <a:gs pos="100000">
                <a:srgbClr val="540303"/>
              </a:gs>
            </a:gsLst>
            <a:lin ang="5400012" scaled="0"/>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vi" sz="1800">
                <a:solidFill>
                  <a:schemeClr val="lt1"/>
                </a:solidFill>
                <a:latin typeface="Prompt"/>
                <a:ea typeface="Prompt"/>
                <a:cs typeface="Prompt"/>
                <a:sym typeface="Prompt"/>
              </a:rPr>
              <a:t>Sai</a:t>
            </a:r>
            <a:endParaRPr>
              <a:solidFill>
                <a:schemeClr val="lt1"/>
              </a:solidFill>
              <a:latin typeface="Prompt"/>
              <a:ea typeface="Prompt"/>
              <a:cs typeface="Prompt"/>
              <a:sym typeface="Prompt"/>
            </a:endParaRPr>
          </a:p>
        </p:txBody>
      </p:sp>
      <p:sp>
        <p:nvSpPr>
          <p:cNvPr id="179" name="Google Shape;179;p28"/>
          <p:cNvSpPr/>
          <p:nvPr/>
        </p:nvSpPr>
        <p:spPr>
          <a:xfrm>
            <a:off x="1448450" y="2110175"/>
            <a:ext cx="2685600" cy="461700"/>
          </a:xfrm>
          <a:prstGeom prst="snip2DiagRect">
            <a:avLst>
              <a:gd fmla="val 50000" name="adj1"/>
              <a:gd fmla="val 50000" name="adj2"/>
            </a:avLst>
          </a:prstGeom>
          <a:gradFill>
            <a:gsLst>
              <a:gs pos="0">
                <a:srgbClr val="2C68B2"/>
              </a:gs>
              <a:gs pos="100000">
                <a:srgbClr val="162B46"/>
              </a:gs>
            </a:gsLst>
            <a:path path="circle">
              <a:fillToRect b="50%" l="50%" r="50%" t="50%"/>
            </a:path>
            <a:tileRect/>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vi" sz="1800">
                <a:solidFill>
                  <a:srgbClr val="F1C232"/>
                </a:solidFill>
                <a:latin typeface="Calibri"/>
                <a:ea typeface="Calibri"/>
                <a:cs typeface="Calibri"/>
                <a:sym typeface="Calibri"/>
              </a:rPr>
              <a:t>A. </a:t>
            </a:r>
            <a:r>
              <a:rPr lang="vi" sz="1800">
                <a:solidFill>
                  <a:schemeClr val="lt1"/>
                </a:solidFill>
                <a:latin typeface="Calibri"/>
                <a:ea typeface="Calibri"/>
                <a:cs typeface="Calibri"/>
                <a:sym typeface="Calibri"/>
              </a:rPr>
              <a:t>Đĩa cứng</a:t>
            </a:r>
            <a:endParaRPr>
              <a:solidFill>
                <a:schemeClr val="lt1"/>
              </a:solidFill>
            </a:endParaRPr>
          </a:p>
        </p:txBody>
      </p:sp>
      <p:sp>
        <p:nvSpPr>
          <p:cNvPr id="180" name="Google Shape;180;p28"/>
          <p:cNvSpPr/>
          <p:nvPr/>
        </p:nvSpPr>
        <p:spPr>
          <a:xfrm>
            <a:off x="1448400" y="476350"/>
            <a:ext cx="6247200" cy="758100"/>
          </a:xfrm>
          <a:prstGeom prst="snip2DiagRect">
            <a:avLst>
              <a:gd fmla="val 50000" name="adj1"/>
              <a:gd fmla="val 50000" name="adj2"/>
            </a:avLst>
          </a:prstGeom>
          <a:solidFill>
            <a:srgbClr val="0B5394"/>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600">
                <a:solidFill>
                  <a:schemeClr val="lt1"/>
                </a:solidFill>
                <a:latin typeface="Prompt"/>
                <a:ea typeface="Prompt"/>
                <a:cs typeface="Prompt"/>
                <a:sym typeface="Prompt"/>
              </a:rPr>
              <a:t>Câu 3: Bộ phận nào dưới đây dùng để lưu trữ tạm thời trong quá trình tính toán của máy tính, dữ liệu sẽ bị mất khi máy tính bị mất điện hoặc khởi động lại?</a:t>
            </a:r>
            <a:endParaRPr sz="1600">
              <a:solidFill>
                <a:schemeClr val="lt1"/>
              </a:solidFill>
              <a:latin typeface="Prompt"/>
              <a:ea typeface="Prompt"/>
              <a:cs typeface="Prompt"/>
              <a:sym typeface="Prompt"/>
            </a:endParaRPr>
          </a:p>
        </p:txBody>
      </p:sp>
      <p:cxnSp>
        <p:nvCxnSpPr>
          <p:cNvPr id="181" name="Google Shape;181;p28"/>
          <p:cNvCxnSpPr>
            <a:endCxn id="180" idx="2"/>
          </p:cNvCxnSpPr>
          <p:nvPr/>
        </p:nvCxnSpPr>
        <p:spPr>
          <a:xfrm flipH="1" rot="10800000">
            <a:off x="-282900" y="855400"/>
            <a:ext cx="1731300" cy="1500"/>
          </a:xfrm>
          <a:prstGeom prst="straightConnector1">
            <a:avLst/>
          </a:prstGeom>
          <a:noFill/>
          <a:ln cap="flat" cmpd="sng" w="9525">
            <a:solidFill>
              <a:schemeClr val="lt1"/>
            </a:solidFill>
            <a:prstDash val="solid"/>
            <a:round/>
            <a:headEnd len="med" w="med" type="none"/>
            <a:tailEnd len="med" w="med" type="none"/>
          </a:ln>
        </p:spPr>
      </p:cxnSp>
      <p:cxnSp>
        <p:nvCxnSpPr>
          <p:cNvPr id="182" name="Google Shape;182;p28"/>
          <p:cNvCxnSpPr>
            <a:stCxn id="180" idx="0"/>
          </p:cNvCxnSpPr>
          <p:nvPr/>
        </p:nvCxnSpPr>
        <p:spPr>
          <a:xfrm flipH="1" rot="10800000">
            <a:off x="7695600" y="852700"/>
            <a:ext cx="1754400" cy="2700"/>
          </a:xfrm>
          <a:prstGeom prst="straightConnector1">
            <a:avLst/>
          </a:prstGeom>
          <a:noFill/>
          <a:ln cap="flat" cmpd="sng" w="9525">
            <a:solidFill>
              <a:schemeClr val="lt1"/>
            </a:solidFill>
            <a:prstDash val="solid"/>
            <a:round/>
            <a:headEnd len="med" w="med" type="none"/>
            <a:tailEnd len="med" w="med" type="none"/>
          </a:ln>
        </p:spPr>
      </p:cxnSp>
      <p:sp>
        <p:nvSpPr>
          <p:cNvPr id="183" name="Google Shape;183;p28"/>
          <p:cNvSpPr/>
          <p:nvPr/>
        </p:nvSpPr>
        <p:spPr>
          <a:xfrm>
            <a:off x="5010000" y="2110175"/>
            <a:ext cx="2685600" cy="461700"/>
          </a:xfrm>
          <a:prstGeom prst="snip2DiagRect">
            <a:avLst>
              <a:gd fmla="val 50000" name="adj1"/>
              <a:gd fmla="val 50000" name="adj2"/>
            </a:avLst>
          </a:prstGeom>
          <a:gradFill>
            <a:gsLst>
              <a:gs pos="0">
                <a:srgbClr val="2C68B2"/>
              </a:gs>
              <a:gs pos="100000">
                <a:srgbClr val="162B46"/>
              </a:gs>
            </a:gsLst>
            <a:path path="circle">
              <a:fillToRect b="50%" l="50%" r="50%" t="50%"/>
            </a:path>
            <a:tileRect/>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vi" sz="1800">
                <a:solidFill>
                  <a:srgbClr val="F1C232"/>
                </a:solidFill>
                <a:latin typeface="Calibri"/>
                <a:ea typeface="Calibri"/>
                <a:cs typeface="Calibri"/>
                <a:sym typeface="Calibri"/>
              </a:rPr>
              <a:t>B.</a:t>
            </a:r>
            <a:r>
              <a:rPr lang="vi" sz="1800">
                <a:solidFill>
                  <a:schemeClr val="lt1"/>
                </a:solidFill>
                <a:latin typeface="Calibri"/>
                <a:ea typeface="Calibri"/>
                <a:cs typeface="Calibri"/>
                <a:sym typeface="Calibri"/>
              </a:rPr>
              <a:t> </a:t>
            </a:r>
            <a:r>
              <a:rPr lang="vi" sz="1800">
                <a:solidFill>
                  <a:schemeClr val="lt1"/>
                </a:solidFill>
                <a:latin typeface="Calibri"/>
                <a:ea typeface="Calibri"/>
                <a:cs typeface="Calibri"/>
                <a:sym typeface="Calibri"/>
              </a:rPr>
              <a:t>RAM</a:t>
            </a:r>
            <a:endParaRPr>
              <a:solidFill>
                <a:schemeClr val="lt1"/>
              </a:solidFill>
            </a:endParaRPr>
          </a:p>
        </p:txBody>
      </p:sp>
      <p:sp>
        <p:nvSpPr>
          <p:cNvPr id="184" name="Google Shape;184;p28"/>
          <p:cNvSpPr/>
          <p:nvPr/>
        </p:nvSpPr>
        <p:spPr>
          <a:xfrm>
            <a:off x="1448450" y="3447600"/>
            <a:ext cx="2685600" cy="461700"/>
          </a:xfrm>
          <a:prstGeom prst="snip2DiagRect">
            <a:avLst>
              <a:gd fmla="val 50000" name="adj1"/>
              <a:gd fmla="val 50000" name="adj2"/>
            </a:avLst>
          </a:prstGeom>
          <a:gradFill>
            <a:gsLst>
              <a:gs pos="0">
                <a:srgbClr val="2C68B2"/>
              </a:gs>
              <a:gs pos="100000">
                <a:srgbClr val="162B46"/>
              </a:gs>
            </a:gsLst>
            <a:path path="circle">
              <a:fillToRect b="50%" l="50%" r="50%" t="50%"/>
            </a:path>
            <a:tileRect/>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vi" sz="1800">
                <a:solidFill>
                  <a:srgbClr val="FFD966"/>
                </a:solidFill>
                <a:latin typeface="Calibri"/>
                <a:ea typeface="Calibri"/>
                <a:cs typeface="Calibri"/>
                <a:sym typeface="Calibri"/>
              </a:rPr>
              <a:t>C. </a:t>
            </a:r>
            <a:r>
              <a:rPr lang="vi" sz="1800">
                <a:solidFill>
                  <a:schemeClr val="lt1"/>
                </a:solidFill>
                <a:latin typeface="Calibri"/>
                <a:ea typeface="Calibri"/>
                <a:cs typeface="Calibri"/>
                <a:sym typeface="Calibri"/>
              </a:rPr>
              <a:t>CPU</a:t>
            </a:r>
            <a:endParaRPr>
              <a:solidFill>
                <a:schemeClr val="lt1"/>
              </a:solidFill>
            </a:endParaRPr>
          </a:p>
        </p:txBody>
      </p:sp>
      <p:sp>
        <p:nvSpPr>
          <p:cNvPr id="185" name="Google Shape;185;p28"/>
          <p:cNvSpPr/>
          <p:nvPr/>
        </p:nvSpPr>
        <p:spPr>
          <a:xfrm>
            <a:off x="5010000" y="3447600"/>
            <a:ext cx="2685600" cy="461700"/>
          </a:xfrm>
          <a:prstGeom prst="snip2DiagRect">
            <a:avLst>
              <a:gd fmla="val 50000" name="adj1"/>
              <a:gd fmla="val 50000" name="adj2"/>
            </a:avLst>
          </a:prstGeom>
          <a:gradFill>
            <a:gsLst>
              <a:gs pos="0">
                <a:srgbClr val="2C68B2"/>
              </a:gs>
              <a:gs pos="100000">
                <a:srgbClr val="162B46"/>
              </a:gs>
            </a:gsLst>
            <a:path path="circle">
              <a:fillToRect b="50%" l="50%" r="50%" t="50%"/>
            </a:path>
            <a:tileRect/>
          </a:gradFill>
          <a:ln cap="flat" cmpd="sng" w="9525">
            <a:solidFill>
              <a:schemeClr val="lt1"/>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342900" lvl="0" marL="457200" marR="0" rtl="0" algn="l">
              <a:spcBef>
                <a:spcPts val="0"/>
              </a:spcBef>
              <a:spcAft>
                <a:spcPts val="0"/>
              </a:spcAft>
              <a:buClr>
                <a:schemeClr val="lt1"/>
              </a:buClr>
              <a:buSzPts val="1800"/>
              <a:buFont typeface="Calibri"/>
              <a:buChar char="●"/>
            </a:pPr>
            <a:r>
              <a:rPr lang="vi" sz="1800">
                <a:solidFill>
                  <a:srgbClr val="FFD966"/>
                </a:solidFill>
                <a:latin typeface="Calibri"/>
                <a:ea typeface="Calibri"/>
                <a:cs typeface="Calibri"/>
                <a:sym typeface="Calibri"/>
              </a:rPr>
              <a:t>D. </a:t>
            </a:r>
            <a:r>
              <a:rPr lang="vi" sz="1800">
                <a:solidFill>
                  <a:schemeClr val="lt1"/>
                </a:solidFill>
                <a:latin typeface="Calibri"/>
                <a:ea typeface="Calibri"/>
                <a:cs typeface="Calibri"/>
                <a:sym typeface="Calibri"/>
              </a:rPr>
              <a:t>ROM</a:t>
            </a:r>
            <a:endParaRPr>
              <a:solidFill>
                <a:schemeClr val="lt1"/>
              </a:solidFill>
            </a:endParaRPr>
          </a:p>
        </p:txBody>
      </p:sp>
      <p:cxnSp>
        <p:nvCxnSpPr>
          <p:cNvPr id="186" name="Google Shape;186;p28"/>
          <p:cNvCxnSpPr/>
          <p:nvPr/>
        </p:nvCxnSpPr>
        <p:spPr>
          <a:xfrm flipH="1" rot="10800000">
            <a:off x="-282850" y="2340275"/>
            <a:ext cx="1731300" cy="1500"/>
          </a:xfrm>
          <a:prstGeom prst="straightConnector1">
            <a:avLst/>
          </a:prstGeom>
          <a:noFill/>
          <a:ln cap="flat" cmpd="sng" w="9525">
            <a:solidFill>
              <a:schemeClr val="lt1"/>
            </a:solidFill>
            <a:prstDash val="solid"/>
            <a:round/>
            <a:headEnd len="med" w="med" type="none"/>
            <a:tailEnd len="med" w="med" type="none"/>
          </a:ln>
        </p:spPr>
      </p:cxnSp>
      <p:cxnSp>
        <p:nvCxnSpPr>
          <p:cNvPr id="187" name="Google Shape;187;p28"/>
          <p:cNvCxnSpPr/>
          <p:nvPr/>
        </p:nvCxnSpPr>
        <p:spPr>
          <a:xfrm flipH="1" rot="10800000">
            <a:off x="-282850" y="3677700"/>
            <a:ext cx="1731300" cy="1500"/>
          </a:xfrm>
          <a:prstGeom prst="straightConnector1">
            <a:avLst/>
          </a:prstGeom>
          <a:noFill/>
          <a:ln cap="flat" cmpd="sng" w="9525">
            <a:solidFill>
              <a:schemeClr val="lt1"/>
            </a:solidFill>
            <a:prstDash val="solid"/>
            <a:round/>
            <a:headEnd len="med" w="med" type="none"/>
            <a:tailEnd len="med" w="med" type="none"/>
          </a:ln>
        </p:spPr>
      </p:cxnSp>
      <p:cxnSp>
        <p:nvCxnSpPr>
          <p:cNvPr id="188" name="Google Shape;188;p28"/>
          <p:cNvCxnSpPr/>
          <p:nvPr/>
        </p:nvCxnSpPr>
        <p:spPr>
          <a:xfrm flipH="1" rot="10800000">
            <a:off x="7695600" y="2339675"/>
            <a:ext cx="1754400" cy="2700"/>
          </a:xfrm>
          <a:prstGeom prst="straightConnector1">
            <a:avLst/>
          </a:prstGeom>
          <a:noFill/>
          <a:ln cap="flat" cmpd="sng" w="9525">
            <a:solidFill>
              <a:schemeClr val="lt1"/>
            </a:solidFill>
            <a:prstDash val="solid"/>
            <a:round/>
            <a:headEnd len="med" w="med" type="none"/>
            <a:tailEnd len="med" w="med" type="none"/>
          </a:ln>
        </p:spPr>
      </p:cxnSp>
      <p:cxnSp>
        <p:nvCxnSpPr>
          <p:cNvPr id="189" name="Google Shape;189;p28"/>
          <p:cNvCxnSpPr/>
          <p:nvPr/>
        </p:nvCxnSpPr>
        <p:spPr>
          <a:xfrm flipH="1" rot="10800000">
            <a:off x="7695600" y="3677100"/>
            <a:ext cx="1754400" cy="2700"/>
          </a:xfrm>
          <a:prstGeom prst="straightConnector1">
            <a:avLst/>
          </a:prstGeom>
          <a:noFill/>
          <a:ln cap="flat" cmpd="sng" w="9525">
            <a:solidFill>
              <a:schemeClr val="lt1"/>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nvSpPr>
        <p:spPr>
          <a:xfrm>
            <a:off x="2286000" y="2057400"/>
            <a:ext cx="4572000" cy="68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vi" sz="3200">
                <a:solidFill>
                  <a:schemeClr val="dk1"/>
                </a:solidFill>
                <a:latin typeface="Calibri"/>
                <a:ea typeface="Calibri"/>
                <a:cs typeface="Calibri"/>
                <a:sym typeface="Calibri"/>
              </a:rPr>
              <a:t>Chúc mừng, bạn đã hoàn thành!</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