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 Black" panose="020B0604020202020204" charset="0"/>
      <p:regular r:id="rId19"/>
    </p:embeddedFont>
    <p:embeddedFont>
      <p:font typeface="Nunito Sans Bold" panose="020B0604020202020204" charset="0"/>
      <p:regular r:id="rId20"/>
    </p:embeddedFont>
    <p:embeddedFont>
      <p:font typeface="Nunito Sans Bold Bold" panose="020B0604020202020204" charset="0"/>
      <p:regular r:id="rId21"/>
    </p:embeddedFont>
    <p:embeddedFont>
      <p:font typeface="Nunito Sans Regular" panose="020B0604020202020204" charset="0"/>
      <p:regular r:id="rId22"/>
    </p:embeddedFont>
    <p:embeddedFont>
      <p:font typeface="Nunito Sans Regular Bold" panose="020B0604020202020204" charset="0"/>
      <p:regular r:id="rId23"/>
    </p:embeddedFont>
    <p:embeddedFont>
      <p:font typeface="Open Sans" panose="020B0606030504020204" pitchFamily="34" charset="0"/>
      <p:regular r:id="rId24"/>
    </p:embeddedFont>
    <p:embeddedFont>
      <p:font typeface="Open Sans Bold" panose="020B0604020202020204" charset="0"/>
      <p:regular r:id="rId25"/>
    </p:embeddedFont>
    <p:embeddedFont>
      <p:font typeface="Open Sans Extra Bold" panose="020B0604020202020204" charset="0"/>
      <p:regular r:id="rId26"/>
    </p:embeddedFont>
    <p:embeddedFont>
      <p:font typeface="Open Sans Light Italics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6836" y="3104847"/>
            <a:ext cx="15754329" cy="181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400">
                <a:solidFill>
                  <a:srgbClr val="1B344D"/>
                </a:solidFill>
                <a:latin typeface="Nunito Sans Black Bold"/>
              </a:rPr>
              <a:t>PERBANDINGAN TINGKAT AKURASI ANTARA ALGORITMA C5.0 DAN CART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66836" y="7771847"/>
            <a:ext cx="8589341" cy="706490"/>
            <a:chOff x="0" y="0"/>
            <a:chExt cx="11452454" cy="941986"/>
          </a:xfrm>
        </p:grpSpPr>
        <p:sp>
          <p:nvSpPr>
            <p:cNvPr id="4" name="TextBox 4"/>
            <p:cNvSpPr txBox="1"/>
            <p:nvPr/>
          </p:nvSpPr>
          <p:spPr>
            <a:xfrm>
              <a:off x="0" y="416224"/>
              <a:ext cx="11452454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399" spc="71">
                  <a:solidFill>
                    <a:srgbClr val="1B344D"/>
                  </a:solidFill>
                  <a:latin typeface="Nunito Sans Regular"/>
                </a:rPr>
                <a:t>Link Project : https://github.com/Kennedi27/DataMining.git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0"/>
              <a:ext cx="11452454" cy="12700"/>
            </a:xfrm>
            <a:prstGeom prst="rect">
              <a:avLst/>
            </a:prstGeom>
            <a:solidFill>
              <a:srgbClr val="00A8A8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21193" y="843849"/>
            <a:ext cx="8445615" cy="75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975">
                <a:solidFill>
                  <a:srgbClr val="1B344D"/>
                </a:solidFill>
                <a:latin typeface="Nunito Sans Bold"/>
              </a:rPr>
              <a:t>Pemanfaatan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37767" y="1564026"/>
            <a:ext cx="8115300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Menghitung</a:t>
            </a: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 Tingkat </a:t>
            </a: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Presisi</a:t>
            </a: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, Recall, dan </a:t>
            </a: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Akurasi</a:t>
            </a:r>
            <a:endParaRPr lang="en-US" sz="2400" dirty="0">
              <a:solidFill>
                <a:srgbClr val="1B344D"/>
              </a:solidFill>
              <a:latin typeface="Nunito Sans Regular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05077" y="2716119"/>
            <a:ext cx="3546475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Table Prediksi yang Umum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05077" y="6421479"/>
            <a:ext cx="4032920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  <a:latin typeface="Open Sans Bold"/>
              </a:rPr>
              <a:t>TP : 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True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Positif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(Correct Result)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80347" y="6928068"/>
            <a:ext cx="5139231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FP : 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False Positif (Unexpected Result)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80347" y="7434657"/>
            <a:ext cx="4439320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FN : 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False Negatif (Missing Result)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80347" y="7986401"/>
            <a:ext cx="5658520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TN : 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True Negatif (Correct absense of Result)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045504" y="3837975"/>
            <a:ext cx="4050495" cy="1644005"/>
            <a:chOff x="220210" y="356007"/>
            <a:chExt cx="5400661" cy="2192006"/>
          </a:xfrm>
        </p:grpSpPr>
        <p:sp>
          <p:nvSpPr>
            <p:cNvPr id="10" name="TextBox 10"/>
            <p:cNvSpPr txBox="1"/>
            <p:nvPr/>
          </p:nvSpPr>
          <p:spPr>
            <a:xfrm>
              <a:off x="2085657" y="356007"/>
              <a:ext cx="1817664" cy="4958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TRUE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47603" y="2007157"/>
              <a:ext cx="1289787" cy="4645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FALSE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903320" y="356007"/>
              <a:ext cx="1717551" cy="4958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FALSE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325370" y="1151082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TP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342379" y="2007156"/>
              <a:ext cx="651963" cy="4944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FN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110120" y="2083441"/>
              <a:ext cx="651488" cy="4645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TN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148431" y="1151082"/>
              <a:ext cx="418465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FP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0210" y="1151082"/>
              <a:ext cx="908685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TRUE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126391" y="3386490"/>
            <a:ext cx="6281261" cy="971550"/>
            <a:chOff x="0" y="0"/>
            <a:chExt cx="8375015" cy="129540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388620"/>
              <a:ext cx="8375015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Presision  =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3972877" y="-38100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TP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203352" y="830580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TP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769279" y="830580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FP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086013" y="830580"/>
              <a:ext cx="20298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+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126391" y="4976283"/>
            <a:ext cx="6281261" cy="971550"/>
            <a:chOff x="0" y="0"/>
            <a:chExt cx="8375015" cy="129540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388620"/>
              <a:ext cx="8375015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Recall  =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3972877" y="-38100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TP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3203352" y="830580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TP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4769279" y="830580"/>
              <a:ext cx="609882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FN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4086013" y="830580"/>
              <a:ext cx="20298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+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126391" y="6779619"/>
            <a:ext cx="6281261" cy="853158"/>
            <a:chOff x="0" y="0"/>
            <a:chExt cx="8375015" cy="1137544"/>
          </a:xfrm>
        </p:grpSpPr>
        <p:sp>
          <p:nvSpPr>
            <p:cNvPr id="31" name="TextBox 31"/>
            <p:cNvSpPr txBox="1"/>
            <p:nvPr/>
          </p:nvSpPr>
          <p:spPr>
            <a:xfrm>
              <a:off x="0" y="230764"/>
              <a:ext cx="8375015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Accuracy  =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3543617" y="-38100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TP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2654100" y="672724"/>
              <a:ext cx="311963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TP + TN + FP + FN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4402138" y="-2728"/>
              <a:ext cx="700096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TN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3972877" y="-2728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+</a:t>
              </a:r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70321"/>
              </p:ext>
            </p:extLst>
          </p:nvPr>
        </p:nvGraphicFramePr>
        <p:xfrm>
          <a:off x="1989480" y="3731686"/>
          <a:ext cx="4221054" cy="198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258">
                  <a:extLst>
                    <a:ext uri="{9D8B030D-6E8A-4147-A177-3AD203B41FA5}">
                      <a16:colId xmlns:a16="http://schemas.microsoft.com/office/drawing/2014/main" val="2376674186"/>
                    </a:ext>
                  </a:extLst>
                </a:gridCol>
                <a:gridCol w="1406778">
                  <a:extLst>
                    <a:ext uri="{9D8B030D-6E8A-4147-A177-3AD203B41FA5}">
                      <a16:colId xmlns:a16="http://schemas.microsoft.com/office/drawing/2014/main" val="2550285276"/>
                    </a:ext>
                  </a:extLst>
                </a:gridCol>
                <a:gridCol w="1407018">
                  <a:extLst>
                    <a:ext uri="{9D8B030D-6E8A-4147-A177-3AD203B41FA5}">
                      <a16:colId xmlns:a16="http://schemas.microsoft.com/office/drawing/2014/main" val="4089902338"/>
                    </a:ext>
                  </a:extLst>
                </a:gridCol>
              </a:tblGrid>
              <a:tr h="58955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8280"/>
                  </a:ext>
                </a:extLst>
              </a:tr>
              <a:tr h="58955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20154"/>
                  </a:ext>
                </a:extLst>
              </a:tr>
              <a:tr h="8105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9835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12116966" y="3837975"/>
            <a:ext cx="20437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169003" y="5442055"/>
            <a:ext cx="20437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079006" y="7187094"/>
            <a:ext cx="24751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478325"/>
            <a:ext cx="3887987" cy="583515"/>
            <a:chOff x="0" y="0"/>
            <a:chExt cx="5183982" cy="778020"/>
          </a:xfrm>
        </p:grpSpPr>
        <p:sp>
          <p:nvSpPr>
            <p:cNvPr id="3" name="AutoShape 3"/>
            <p:cNvSpPr/>
            <p:nvPr/>
          </p:nvSpPr>
          <p:spPr>
            <a:xfrm>
              <a:off x="0" y="765320"/>
              <a:ext cx="5183982" cy="12700"/>
            </a:xfrm>
            <a:prstGeom prst="rect">
              <a:avLst/>
            </a:prstGeom>
            <a:solidFill>
              <a:srgbClr val="C0F0F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8398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Algoritma C5.0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2478325"/>
            <a:ext cx="3887987" cy="583515"/>
            <a:chOff x="0" y="0"/>
            <a:chExt cx="5183982" cy="778020"/>
          </a:xfrm>
        </p:grpSpPr>
        <p:sp>
          <p:nvSpPr>
            <p:cNvPr id="6" name="AutoShape 6"/>
            <p:cNvSpPr/>
            <p:nvPr/>
          </p:nvSpPr>
          <p:spPr>
            <a:xfrm>
              <a:off x="0" y="765320"/>
              <a:ext cx="5183982" cy="12700"/>
            </a:xfrm>
            <a:prstGeom prst="rect">
              <a:avLst/>
            </a:prstGeom>
            <a:solidFill>
              <a:srgbClr val="C0F0F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8398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Algoritma CART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921193" y="843849"/>
            <a:ext cx="8445615" cy="75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975">
                <a:solidFill>
                  <a:srgbClr val="1B344D"/>
                </a:solidFill>
                <a:latin typeface="Nunito Sans Bold"/>
              </a:rPr>
              <a:t>Pemanfaatan Model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44000" y="3222364"/>
            <a:ext cx="5883070" cy="4951567"/>
            <a:chOff x="0" y="0"/>
            <a:chExt cx="7844094" cy="660209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573161" cy="1826325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0" y="2378352"/>
              <a:ext cx="2023133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Presisi  =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070353" y="2812692"/>
              <a:ext cx="171622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+ 2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13836" y="2109488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786580" y="2385972"/>
              <a:ext cx="325151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 = 0.875 = 87.5 %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926811"/>
              <a:ext cx="2023133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Recall  =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070353" y="4361151"/>
              <a:ext cx="171622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+ 0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713836" y="3657948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786580" y="3934431"/>
              <a:ext cx="325151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 = 1 = 100 %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5702930"/>
              <a:ext cx="2023133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Akurasi =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070353" y="6137270"/>
              <a:ext cx="219788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+ 2 + 2 + 0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070353" y="5434066"/>
              <a:ext cx="219788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+ 2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321644" y="5727060"/>
              <a:ext cx="352245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 = 0.888889 = 88.8 %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8700" y="3222364"/>
            <a:ext cx="6319084" cy="5158930"/>
            <a:chOff x="0" y="0"/>
            <a:chExt cx="8425446" cy="6878574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8425446" cy="1826325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0" y="2654836"/>
              <a:ext cx="2023133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Presisi  =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070353" y="3089176"/>
              <a:ext cx="171622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+ 1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713836" y="2385972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3786580" y="2662456"/>
              <a:ext cx="325151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 = 0.9333 = 93.3 %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4203295"/>
              <a:ext cx="2023133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Recall  =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70353" y="4637635"/>
              <a:ext cx="171622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+ 0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2713836" y="3934431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3786580" y="4210915"/>
              <a:ext cx="325151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 = 1 = 100 %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5979414"/>
              <a:ext cx="2023133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Akurasi =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2070353" y="6413754"/>
              <a:ext cx="219788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+ 3 + 1 + 0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2070353" y="5710550"/>
              <a:ext cx="219788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+ 3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4321644" y="6003544"/>
              <a:ext cx="352245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 = 0.94444 = 94.4 %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5837767" y="1564026"/>
            <a:ext cx="8115300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Menghitung</a:t>
            </a: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 Tingkat </a:t>
            </a: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Presisi</a:t>
            </a: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, Recall, dan </a:t>
            </a: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Akurasi</a:t>
            </a:r>
            <a:endParaRPr lang="en-US" sz="2400" dirty="0">
              <a:solidFill>
                <a:srgbClr val="1B344D"/>
              </a:solidFill>
              <a:latin typeface="Nunito Sans Regular Bold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529840" y="5448300"/>
            <a:ext cx="12801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29840" y="6524061"/>
            <a:ext cx="12801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23997" y="7962900"/>
            <a:ext cx="1828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661350" y="5221465"/>
            <a:ext cx="12801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539297" y="6374835"/>
            <a:ext cx="12801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516380" y="7695782"/>
            <a:ext cx="1828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3513679"/>
            <a:ext cx="8115300" cy="380497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921193" y="843849"/>
            <a:ext cx="8445615" cy="75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975">
                <a:solidFill>
                  <a:srgbClr val="1B344D"/>
                </a:solidFill>
                <a:latin typeface="Nunito Sans Bold"/>
              </a:rPr>
              <a:t>Hasil Analisis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40719"/>
            <a:ext cx="16230600" cy="477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Berdasarkan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hasil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diatas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,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maka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hasil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analisis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dapat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disimpulkan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menjadi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sebagai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berikut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20570" y="3466054"/>
            <a:ext cx="7092475" cy="271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83"/>
              </a:lnSpc>
            </a:pPr>
            <a:r>
              <a:rPr lang="en-US" sz="2559">
                <a:solidFill>
                  <a:srgbClr val="1B344D"/>
                </a:solidFill>
                <a:latin typeface="Nunito Sans Regular Bold"/>
              </a:rPr>
              <a:t>Berdasarkan tabel disamping dapat disimpulkan bahwa tingkat akurasi menggunakan algoritma C5.0 sebesar 94.4 % sedangkan menggunakan algoritma CART sebesar 88.8 %, yang artinya tingkat akurasi algoritma C5.0 lebih tinggi dibanding menggunakan algoritma CART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664670" y="2457580"/>
            <a:ext cx="7568009" cy="10200"/>
          </a:xfrm>
          <a:prstGeom prst="rect">
            <a:avLst/>
          </a:prstGeom>
          <a:solidFill>
            <a:srgbClr val="C0F0F7"/>
          </a:solidFill>
        </p:spPr>
      </p:sp>
      <p:sp>
        <p:nvSpPr>
          <p:cNvPr id="3" name="TextBox 3"/>
          <p:cNvSpPr txBox="1"/>
          <p:nvPr/>
        </p:nvSpPr>
        <p:spPr>
          <a:xfrm>
            <a:off x="4700654" y="1028700"/>
            <a:ext cx="8922676" cy="1137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8"/>
              </a:lnSpc>
            </a:pPr>
            <a:r>
              <a:rPr lang="en-US" sz="7465">
                <a:solidFill>
                  <a:srgbClr val="1B344D"/>
                </a:solidFill>
                <a:latin typeface="Nunito Sans Black"/>
              </a:rPr>
              <a:t>Referensi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677411"/>
            <a:ext cx="16230600" cy="944335"/>
            <a:chOff x="0" y="-47625"/>
            <a:chExt cx="21640800" cy="1259112"/>
          </a:xfrm>
        </p:grpSpPr>
        <p:sp>
          <p:nvSpPr>
            <p:cNvPr id="5" name="TextBox 5"/>
            <p:cNvSpPr txBox="1"/>
            <p:nvPr/>
          </p:nvSpPr>
          <p:spPr>
            <a:xfrm>
              <a:off x="0" y="739849"/>
              <a:ext cx="21640800" cy="471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2133">
                  <a:solidFill>
                    <a:srgbClr val="1B344D"/>
                  </a:solidFill>
                  <a:latin typeface="Nunito Sans Regular"/>
                </a:rPr>
                <a:t>https://archive.ics.uci.edu/ml/datasets/Immunotherapy+Dataset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1640800" cy="592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83"/>
                </a:lnSpc>
              </a:pPr>
              <a:r>
                <a:rPr lang="en-US" sz="2559" dirty="0">
                  <a:solidFill>
                    <a:srgbClr val="1B344D"/>
                  </a:solidFill>
                  <a:latin typeface="Nunito Sans Regular Bold"/>
                </a:rPr>
                <a:t>Immunotherapy dataset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586089"/>
            <a:ext cx="16230600" cy="363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86"/>
              </a:lnSpc>
            </a:pPr>
            <a:r>
              <a:rPr lang="en-US" sz="2133">
                <a:solidFill>
                  <a:srgbClr val="1B344D"/>
                </a:solidFill>
                <a:latin typeface="Nunito Sans Regular"/>
              </a:rPr>
              <a:t>https://www.youtube.com/watch?v=qS55tp5nuuo&amp;t=897s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991333"/>
            <a:ext cx="16230600" cy="437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559">
                <a:solidFill>
                  <a:srgbClr val="1B344D"/>
                </a:solidFill>
                <a:latin typeface="Nunito Sans Regular Bold"/>
              </a:rPr>
              <a:t>Cara Prunning Decision Tree Menggunakan R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5364579"/>
            <a:ext cx="16230600" cy="908615"/>
            <a:chOff x="0" y="0"/>
            <a:chExt cx="21640800" cy="121148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39849"/>
              <a:ext cx="21640800" cy="471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2133">
                  <a:solidFill>
                    <a:srgbClr val="1B344D"/>
                  </a:solidFill>
                  <a:latin typeface="Nunito Sans Regular"/>
                </a:rPr>
                <a:t>http://people.ucalgary.ca/~chelhee.lee/pages/20171206/Machine_Learning_INtro.html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1640800" cy="567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83"/>
                </a:lnSpc>
              </a:pPr>
              <a:r>
                <a:rPr lang="en-US" sz="2559">
                  <a:solidFill>
                    <a:srgbClr val="1B344D"/>
                  </a:solidFill>
                  <a:latin typeface="Nunito Sans Regular Bold"/>
                </a:rPr>
                <a:t>Machine Learning Intro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53104" y="1362481"/>
            <a:ext cx="10581792" cy="1076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1B344D"/>
                </a:solidFill>
                <a:latin typeface="Nunito Sans Black"/>
              </a:rPr>
              <a:t>Kelompok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690210" y="3432922"/>
            <a:ext cx="297772" cy="2565675"/>
            <a:chOff x="0" y="0"/>
            <a:chExt cx="397030" cy="3420900"/>
          </a:xfrm>
        </p:grpSpPr>
        <p:sp>
          <p:nvSpPr>
            <p:cNvPr id="4" name="AutoShape 4"/>
            <p:cNvSpPr/>
            <p:nvPr/>
          </p:nvSpPr>
          <p:spPr>
            <a:xfrm rot="5400000">
              <a:off x="-1319104" y="1692066"/>
              <a:ext cx="3023870" cy="36768"/>
            </a:xfrm>
            <a:prstGeom prst="rect">
              <a:avLst/>
            </a:prstGeom>
            <a:solidFill>
              <a:srgbClr val="00A8A8"/>
            </a:solidFill>
          </p:spPr>
        </p:sp>
        <p:grpSp>
          <p:nvGrpSpPr>
            <p:cNvPr id="5" name="Group 5"/>
            <p:cNvGrpSpPr/>
            <p:nvPr/>
          </p:nvGrpSpPr>
          <p:grpSpPr>
            <a:xfrm rot="5400000">
              <a:off x="0" y="0"/>
              <a:ext cx="397030" cy="397030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8A8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0" y="3023870"/>
              <a:ext cx="397030" cy="39703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8A8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3364530" y="3394822"/>
            <a:ext cx="478887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Kennedi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Riado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Nadeak</a:t>
            </a:r>
            <a:endParaRPr lang="en-US" sz="2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65566" y="3978110"/>
            <a:ext cx="4135434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"/>
              </a:rPr>
              <a:t>NIM : 3311901037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81678" y="4560244"/>
            <a:ext cx="7319721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:  https://github.com/Kennedi27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64530" y="5594737"/>
            <a:ext cx="232140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</a:rPr>
              <a:t>Jusriyani Sirait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94290" y="6178998"/>
            <a:ext cx="540211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"/>
              </a:rPr>
              <a:t>NIM : 3311901055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12397" y="6762922"/>
            <a:ext cx="7289002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: https://github.com/jusriyani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349657" y="3920610"/>
            <a:ext cx="476231" cy="1015090"/>
            <a:chOff x="0" y="0"/>
            <a:chExt cx="634974" cy="1353453"/>
          </a:xfrm>
        </p:grpSpPr>
      </p:grpSp>
      <p:grpSp>
        <p:nvGrpSpPr>
          <p:cNvPr id="16" name="Group 16"/>
          <p:cNvGrpSpPr/>
          <p:nvPr/>
        </p:nvGrpSpPr>
        <p:grpSpPr>
          <a:xfrm>
            <a:off x="3349657" y="6150423"/>
            <a:ext cx="476231" cy="1015090"/>
            <a:chOff x="0" y="0"/>
            <a:chExt cx="634974" cy="1353453"/>
          </a:xfrm>
        </p:grpSpPr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25258"/>
          <a:stretch>
            <a:fillRect/>
          </a:stretch>
        </p:blipFill>
        <p:spPr>
          <a:xfrm>
            <a:off x="2034068" y="3008502"/>
            <a:ext cx="14219865" cy="543182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4553254" y="2093290"/>
            <a:ext cx="8241571" cy="9525"/>
          </a:xfrm>
          <a:prstGeom prst="rect">
            <a:avLst/>
          </a:prstGeom>
          <a:solidFill>
            <a:srgbClr val="C0F0F7"/>
          </a:solidFill>
        </p:spPr>
      </p:sp>
      <p:sp>
        <p:nvSpPr>
          <p:cNvPr id="4" name="TextBox 4"/>
          <p:cNvSpPr txBox="1"/>
          <p:nvPr/>
        </p:nvSpPr>
        <p:spPr>
          <a:xfrm>
            <a:off x="4159882" y="2202180"/>
            <a:ext cx="9028314" cy="455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799" spc="111">
                <a:solidFill>
                  <a:srgbClr val="1B344D"/>
                </a:solidFill>
                <a:latin typeface="Nunito Sans Bold Bold"/>
              </a:rPr>
              <a:t>IMMUNOTHERAPY.CSV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59882" y="1019175"/>
            <a:ext cx="9028314" cy="1076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1B344D"/>
                </a:solidFill>
                <a:latin typeface="Nunito Sans Black"/>
              </a:rPr>
              <a:t>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34068" y="8383176"/>
            <a:ext cx="14219865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Open Sans Light Italics"/>
              </a:rPr>
              <a:t>table 1 : Example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23214" y="2506438"/>
            <a:ext cx="8241571" cy="9525"/>
          </a:xfrm>
          <a:prstGeom prst="rect">
            <a:avLst/>
          </a:prstGeom>
          <a:solidFill>
            <a:srgbClr val="C0F0F7"/>
          </a:solidFill>
        </p:spPr>
      </p:sp>
      <p:sp>
        <p:nvSpPr>
          <p:cNvPr id="3" name="TextBox 3"/>
          <p:cNvSpPr txBox="1"/>
          <p:nvPr/>
        </p:nvSpPr>
        <p:spPr>
          <a:xfrm>
            <a:off x="4629843" y="1019175"/>
            <a:ext cx="9028314" cy="1076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1B344D"/>
                </a:solidFill>
                <a:latin typeface="Nunito Sans Black"/>
              </a:rPr>
              <a:t>Informasi Dataset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38536" y="2506438"/>
            <a:ext cx="13519450" cy="801980"/>
            <a:chOff x="0" y="0"/>
            <a:chExt cx="18025933" cy="1069306"/>
          </a:xfrm>
        </p:grpSpPr>
        <p:sp>
          <p:nvSpPr>
            <p:cNvPr id="5" name="TextBox 5"/>
            <p:cNvSpPr txBox="1"/>
            <p:nvPr/>
          </p:nvSpPr>
          <p:spPr>
            <a:xfrm>
              <a:off x="0" y="624711"/>
              <a:ext cx="18025933" cy="444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1B344D"/>
                  </a:solidFill>
                  <a:latin typeface="Nunito Sans Regular"/>
                </a:rPr>
                <a:t>Dataset ini menjelaskan informasi hasil pengobatan penyakit kutil dari 90 pasien menggunakan metode immunotherapy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025933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"/>
                </a:rPr>
                <a:t>I</a:t>
              </a: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mmunotherapy.csv 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57586" y="3603057"/>
            <a:ext cx="13519450" cy="40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B344D"/>
                </a:solidFill>
                <a:latin typeface="Nunito Sans Regular Bold"/>
              </a:rPr>
              <a:t>Dataset terdiri dari 8 attribut, berikut penjelasan attribut dataset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048061" y="4932052"/>
            <a:ext cx="15211239" cy="365747"/>
            <a:chOff x="0" y="0"/>
            <a:chExt cx="20281652" cy="487663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Sex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494381" y="-38100"/>
              <a:ext cx="147872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Jenis Kelamin Pasien (1 = Famale, 2 = Male) --&gt; Famale = 41 org, Male = 39 org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48061" y="5431400"/>
            <a:ext cx="15201714" cy="365747"/>
            <a:chOff x="0" y="0"/>
            <a:chExt cx="20268952" cy="48766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Age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481681" y="-38100"/>
              <a:ext cx="147872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Umur Pasien (15 - 56 tahun)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048061" y="5967770"/>
            <a:ext cx="15201714" cy="365747"/>
            <a:chOff x="0" y="0"/>
            <a:chExt cx="20268952" cy="48766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"/>
                </a:rPr>
                <a:t>Time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494381" y="-38100"/>
              <a:ext cx="147745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Waktu Sebelum Perawatan (0 - 12 bulan)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048061" y="6503238"/>
            <a:ext cx="15201714" cy="365747"/>
            <a:chOff x="0" y="0"/>
            <a:chExt cx="20268952" cy="48766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Number of Wrat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5494381" y="-38100"/>
              <a:ext cx="147745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Jumlah Kutil (1 - 19 kutil)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057586" y="7020646"/>
            <a:ext cx="15201714" cy="365747"/>
            <a:chOff x="0" y="0"/>
            <a:chExt cx="20268952" cy="487663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Type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5494381" y="-38100"/>
              <a:ext cx="147745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Jenis Kutil (1 = Common, 2 = Plantar, 3 = Both)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38536" y="8048472"/>
            <a:ext cx="15211239" cy="389544"/>
            <a:chOff x="0" y="0"/>
            <a:chExt cx="20281652" cy="519392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6371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Induration Diameter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5494381" y="-38100"/>
              <a:ext cx="14787271" cy="525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Diameter Indurasi Tes Awal (5 - 70 mm)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057586" y="8654516"/>
            <a:ext cx="15201714" cy="365747"/>
            <a:chOff x="0" y="0"/>
            <a:chExt cx="20268952" cy="487663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Result of Treatment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5494381" y="-38100"/>
              <a:ext cx="147745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Hasil Pengobatan (0 = No, 1 = Yes)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048061" y="7536976"/>
            <a:ext cx="15201714" cy="365747"/>
            <a:chOff x="0" y="0"/>
            <a:chExt cx="20268952" cy="487663"/>
          </a:xfrm>
        </p:grpSpPr>
        <p:sp>
          <p:nvSpPr>
            <p:cNvPr id="30" name="TextBox 30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Area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5494381" y="-38100"/>
              <a:ext cx="147745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Luas Permukaan Kutil (6 - 900 mm2)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057586" y="4311122"/>
            <a:ext cx="15211239" cy="365747"/>
            <a:chOff x="0" y="0"/>
            <a:chExt cx="20281652" cy="487663"/>
          </a:xfrm>
        </p:grpSpPr>
        <p:sp>
          <p:nvSpPr>
            <p:cNvPr id="33" name="TextBox 33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Attribut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5494381" y="-38100"/>
              <a:ext cx="147872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Deskripsi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29843" y="1028700"/>
            <a:ext cx="9028314" cy="2165353"/>
            <a:chOff x="0" y="0"/>
            <a:chExt cx="12037752" cy="2887138"/>
          </a:xfrm>
        </p:grpSpPr>
        <p:sp>
          <p:nvSpPr>
            <p:cNvPr id="3" name="AutoShape 3"/>
            <p:cNvSpPr/>
            <p:nvPr/>
          </p:nvSpPr>
          <p:spPr>
            <a:xfrm>
              <a:off x="524495" y="1863954"/>
              <a:ext cx="10988762" cy="12700"/>
            </a:xfrm>
            <a:prstGeom prst="rect">
              <a:avLst/>
            </a:prstGeom>
            <a:solidFill>
              <a:srgbClr val="C0F0F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2289567"/>
              <a:ext cx="12037752" cy="5975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799" spc="111">
                  <a:solidFill>
                    <a:srgbClr val="1B344D"/>
                  </a:solidFill>
                  <a:latin typeface="Nunito Sans Bold Bold"/>
                </a:rPr>
                <a:t>ALGORITMA C5.0 &amp; ALGORITMA CART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2037752" cy="1431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7000">
                  <a:solidFill>
                    <a:srgbClr val="1B344D"/>
                  </a:solidFill>
                  <a:latin typeface="Nunito Sans Black"/>
                </a:rPr>
                <a:t>Klasifikasi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384275" y="3736574"/>
            <a:ext cx="13519450" cy="843358"/>
            <a:chOff x="0" y="-38100"/>
            <a:chExt cx="18025933" cy="1124477"/>
          </a:xfrm>
        </p:grpSpPr>
        <p:sp>
          <p:nvSpPr>
            <p:cNvPr id="7" name="TextBox 7"/>
            <p:cNvSpPr txBox="1"/>
            <p:nvPr/>
          </p:nvSpPr>
          <p:spPr>
            <a:xfrm>
              <a:off x="0" y="624712"/>
              <a:ext cx="18025933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Penggolongan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/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pengelompokan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data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berdasarkan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atribut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-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atribut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tertentu</a:t>
              </a:r>
              <a:endParaRPr lang="en-US" sz="2000" dirty="0">
                <a:solidFill>
                  <a:srgbClr val="1B344D"/>
                </a:solidFill>
                <a:latin typeface="Nunito Sans Regular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025933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"/>
                </a:rPr>
                <a:t>Klasifikasi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384275" y="5065770"/>
            <a:ext cx="13745228" cy="1202429"/>
            <a:chOff x="0" y="-38100"/>
            <a:chExt cx="18326971" cy="160323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624710"/>
              <a:ext cx="18326971" cy="940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Algoritma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klasifikasi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yang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menerapkan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teknik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decision tree,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dimana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untuk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menentukan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node-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nya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menggunakan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informasi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Gain,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semakin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tinggi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gain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dari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atrribute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maka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di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jadikan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node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83269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"/>
                </a:rPr>
                <a:t>Algoritma C5.0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384275" y="7002872"/>
            <a:ext cx="14016161" cy="1157651"/>
            <a:chOff x="0" y="0"/>
            <a:chExt cx="18688215" cy="154353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624711"/>
              <a:ext cx="18688215" cy="9188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Teknik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pohon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keputusan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dengan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memilah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seluruh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amatan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menjadi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dua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gugus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amatan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dan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memilah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kembali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gugus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amatan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tersebut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menjadi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dua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gugusan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amanat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berikutnya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hingga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diperoleh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jumlah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minimum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amatan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untuk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tiap-tiap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gugus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amatan</a:t>
              </a:r>
              <a:endParaRPr lang="en-US" sz="2000" dirty="0">
                <a:solidFill>
                  <a:srgbClr val="1B344D"/>
                </a:solidFill>
                <a:latin typeface="Nunito Sans Regular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8688215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Algoritma CART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6646" y="4810027"/>
            <a:ext cx="3000609" cy="1208288"/>
            <a:chOff x="0" y="0"/>
            <a:chExt cx="4000812" cy="1611051"/>
          </a:xfrm>
        </p:grpSpPr>
        <p:sp>
          <p:nvSpPr>
            <p:cNvPr id="3" name="TextBox 3"/>
            <p:cNvSpPr txBox="1"/>
            <p:nvPr/>
          </p:nvSpPr>
          <p:spPr>
            <a:xfrm>
              <a:off x="0" y="843737"/>
              <a:ext cx="4000812" cy="7673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79"/>
                </a:lnSpc>
              </a:pPr>
              <a:r>
                <a:rPr lang="en-US" sz="1700">
                  <a:solidFill>
                    <a:srgbClr val="1B344D"/>
                  </a:solidFill>
                  <a:latin typeface="Nunito Sans Regular"/>
                </a:rPr>
                <a:t>Data yang dimaksud yaitu dataset Immunotherapy.csv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0081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Menyediakan Data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524679" y="4810027"/>
            <a:ext cx="3000609" cy="2843752"/>
            <a:chOff x="0" y="0"/>
            <a:chExt cx="4000812" cy="3791670"/>
          </a:xfrm>
        </p:grpSpPr>
        <p:sp>
          <p:nvSpPr>
            <p:cNvPr id="6" name="TextBox 6"/>
            <p:cNvSpPr txBox="1"/>
            <p:nvPr/>
          </p:nvSpPr>
          <p:spPr>
            <a:xfrm>
              <a:off x="0" y="1412679"/>
              <a:ext cx="4000812" cy="2378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79"/>
                </a:lnSpc>
              </a:pPr>
              <a:r>
                <a:rPr lang="en-US" sz="1700">
                  <a:solidFill>
                    <a:srgbClr val="1B344D"/>
                  </a:solidFill>
                  <a:latin typeface="Nunito Sans Regular"/>
                </a:rPr>
                <a:t>Data Training dibuat sebesar 80 %, </a:t>
              </a:r>
              <a:r>
                <a:rPr lang="en-US" sz="1699">
                  <a:solidFill>
                    <a:srgbClr val="1B344D"/>
                  </a:solidFill>
                  <a:latin typeface="Nunito Sans Regular"/>
                </a:rPr>
                <a:t>sehingga 80% dari 90 data pasien diperolehlah data training sebesar 72 Data, sedangkan untuk data test sebanyak 18 data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00812" cy="1094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Membuat data Trainer &amp; Testing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62712" y="4781452"/>
            <a:ext cx="3000609" cy="2804272"/>
            <a:chOff x="0" y="-38100"/>
            <a:chExt cx="4000812" cy="3739028"/>
          </a:xfrm>
        </p:grpSpPr>
        <p:sp>
          <p:nvSpPr>
            <p:cNvPr id="9" name="TextBox 9"/>
            <p:cNvSpPr txBox="1"/>
            <p:nvPr/>
          </p:nvSpPr>
          <p:spPr>
            <a:xfrm>
              <a:off x="0" y="843737"/>
              <a:ext cx="4000812" cy="28571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79"/>
                </a:lnSpc>
              </a:pP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Menggunakan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teknik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pruning 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dimana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untuk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C5.0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menggunakan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minCases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= 0,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sedangkan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CART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menggunakan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minSplit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= 0,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sehingga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menghasilkan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pohon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keputusan</a:t>
              </a:r>
              <a:endParaRPr lang="en-US" sz="1700" dirty="0">
                <a:solidFill>
                  <a:srgbClr val="1B344D"/>
                </a:solidFill>
                <a:latin typeface="Nunito Sans Regular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00081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Pembentukan Model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000745" y="4781452"/>
            <a:ext cx="3000609" cy="2181575"/>
            <a:chOff x="0" y="-38100"/>
            <a:chExt cx="4000812" cy="290876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34212"/>
              <a:ext cx="4000812" cy="2036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67030" lvl="1" indent="-183515" algn="ctr">
                <a:lnSpc>
                  <a:spcPts val="2379"/>
                </a:lnSpc>
                <a:buFont typeface="Arial"/>
                <a:buChar char="•"/>
              </a:pPr>
              <a:r>
                <a:rPr lang="en-US" sz="1699" dirty="0">
                  <a:solidFill>
                    <a:srgbClr val="1B344D"/>
                  </a:solidFill>
                  <a:latin typeface="Nunito Sans Regular"/>
                </a:rPr>
                <a:t>Table </a:t>
              </a:r>
              <a:r>
                <a:rPr lang="en-US" sz="1699" dirty="0" err="1">
                  <a:solidFill>
                    <a:srgbClr val="1B344D"/>
                  </a:solidFill>
                  <a:latin typeface="Nunito Sans Regular"/>
                </a:rPr>
                <a:t>Prediksi</a:t>
              </a:r>
              <a:endParaRPr lang="en-US" sz="1699" dirty="0">
                <a:solidFill>
                  <a:srgbClr val="1B344D"/>
                </a:solidFill>
                <a:latin typeface="Nunito Sans Regular"/>
              </a:endParaRPr>
            </a:p>
            <a:p>
              <a:pPr marL="367030" lvl="1" indent="-183515" algn="ctr">
                <a:lnSpc>
                  <a:spcPts val="2379"/>
                </a:lnSpc>
                <a:buFont typeface="Arial"/>
                <a:buChar char="•"/>
              </a:pP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Membuat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Prediksi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dari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data test</a:t>
              </a:r>
            </a:p>
            <a:p>
              <a:pPr marL="367030" lvl="1" indent="-183515" algn="ctr">
                <a:lnSpc>
                  <a:spcPts val="2379"/>
                </a:lnSpc>
                <a:buFont typeface="Arial"/>
                <a:buChar char="•"/>
              </a:pPr>
              <a:r>
                <a:rPr lang="en-US" sz="1699" dirty="0" err="1">
                  <a:solidFill>
                    <a:srgbClr val="1B344D"/>
                  </a:solidFill>
                  <a:latin typeface="Nunito Sans Regular"/>
                </a:rPr>
                <a:t>Menghitung</a:t>
              </a:r>
              <a:r>
                <a:rPr lang="en-US" sz="1699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699" dirty="0" err="1">
                  <a:solidFill>
                    <a:srgbClr val="1B344D"/>
                  </a:solidFill>
                  <a:latin typeface="Nunito Sans Regular"/>
                </a:rPr>
                <a:t>tingkat</a:t>
              </a:r>
              <a:r>
                <a:rPr lang="en-US" sz="1699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699" dirty="0" err="1">
                  <a:solidFill>
                    <a:srgbClr val="1B344D"/>
                  </a:solidFill>
                  <a:latin typeface="Nunito Sans Regular"/>
                </a:rPr>
                <a:t>Presisi</a:t>
              </a:r>
              <a:r>
                <a:rPr lang="en-US" sz="1699" dirty="0">
                  <a:solidFill>
                    <a:srgbClr val="1B344D"/>
                  </a:solidFill>
                  <a:latin typeface="Nunito Sans Regular"/>
                </a:rPr>
                <a:t>, Recall dan </a:t>
              </a:r>
              <a:r>
                <a:rPr lang="en-US" sz="1699" dirty="0" err="1">
                  <a:solidFill>
                    <a:srgbClr val="1B344D"/>
                  </a:solidFill>
                  <a:latin typeface="Nunito Sans Regular"/>
                </a:rPr>
                <a:t>tingkat</a:t>
              </a:r>
              <a:r>
                <a:rPr lang="en-US" sz="1699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699" dirty="0" err="1">
                  <a:solidFill>
                    <a:srgbClr val="1B344D"/>
                  </a:solidFill>
                  <a:latin typeface="Nunito Sans Regular"/>
                </a:rPr>
                <a:t>akurasi</a:t>
              </a:r>
              <a:endParaRPr lang="en-US" sz="1699" dirty="0">
                <a:solidFill>
                  <a:srgbClr val="1B344D"/>
                </a:solidFill>
                <a:latin typeface="Nunito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0081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Pemanfaatan Model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853104" y="1362481"/>
            <a:ext cx="10581792" cy="1076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1B344D"/>
                </a:solidFill>
                <a:latin typeface="Nunito Sans Black"/>
              </a:rPr>
              <a:t>Proses Klasifikasi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0" y="3382057"/>
            <a:ext cx="18288000" cy="578230"/>
            <a:chOff x="0" y="0"/>
            <a:chExt cx="24384000" cy="770974"/>
          </a:xfrm>
        </p:grpSpPr>
        <p:sp>
          <p:nvSpPr>
            <p:cNvPr id="16" name="AutoShape 16"/>
            <p:cNvSpPr/>
            <p:nvPr/>
          </p:nvSpPr>
          <p:spPr>
            <a:xfrm>
              <a:off x="0" y="379137"/>
              <a:ext cx="24384000" cy="12700"/>
            </a:xfrm>
            <a:prstGeom prst="rect">
              <a:avLst/>
            </a:prstGeom>
            <a:solidFill>
              <a:srgbClr val="00A8A8"/>
            </a:solidFill>
          </p:spPr>
        </p:sp>
        <p:grpSp>
          <p:nvGrpSpPr>
            <p:cNvPr id="17" name="Group 17"/>
            <p:cNvGrpSpPr/>
            <p:nvPr/>
          </p:nvGrpSpPr>
          <p:grpSpPr>
            <a:xfrm>
              <a:off x="3336797" y="12700"/>
              <a:ext cx="758274" cy="758274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8A8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8987508" y="0"/>
              <a:ext cx="758274" cy="758274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8A8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4638218" y="0"/>
              <a:ext cx="758274" cy="758274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8A8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20288929" y="0"/>
              <a:ext cx="758274" cy="758274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8A8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3577080" y="37507"/>
              <a:ext cx="277707" cy="626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9FCFF"/>
                  </a:solidFill>
                  <a:latin typeface="Open Sans Extra Bold"/>
                </a:rPr>
                <a:t>1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9227791" y="37507"/>
              <a:ext cx="277707" cy="626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9FCFF"/>
                  </a:solidFill>
                  <a:latin typeface="Open Sans Extra Bold"/>
                </a:rPr>
                <a:t>2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0529213" y="50207"/>
              <a:ext cx="277707" cy="626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9FCFF"/>
                  </a:solidFill>
                  <a:latin typeface="Open Sans Extra Bold"/>
                </a:rPr>
                <a:t>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4878502" y="50207"/>
              <a:ext cx="277707" cy="626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9FCFF"/>
                  </a:solidFill>
                  <a:latin typeface="Open Sans Extra Bold"/>
                </a:rPr>
                <a:t>3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86646" y="8419392"/>
            <a:ext cx="15714709" cy="1219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30" lvl="1" indent="-183515">
              <a:lnSpc>
                <a:spcPts val="2379"/>
              </a:lnSpc>
              <a:buFont typeface="Arial"/>
              <a:buChar char="•"/>
            </a:pP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Pruning : Teknik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pohon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Keputusan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untuk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melakukan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pemangkasan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/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mengurangi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ukuran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pohon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keputusan</a:t>
            </a:r>
            <a:endParaRPr lang="en-US" sz="1700" dirty="0">
              <a:solidFill>
                <a:srgbClr val="1B344D"/>
              </a:solidFill>
              <a:latin typeface="Nunito Sans Regular"/>
            </a:endParaRPr>
          </a:p>
          <a:p>
            <a:pPr marL="367030" lvl="1" indent="-183515">
              <a:lnSpc>
                <a:spcPts val="2379"/>
              </a:lnSpc>
              <a:buFont typeface="Arial"/>
              <a:buChar char="•"/>
            </a:pP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Presisi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: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ketepatan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informasi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yang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diminta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oleh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pengguna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dengan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jawaban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yang di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berikan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oleh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sistem</a:t>
            </a:r>
            <a:endParaRPr lang="en-US" sz="1699" dirty="0">
              <a:solidFill>
                <a:srgbClr val="1B344D"/>
              </a:solidFill>
              <a:latin typeface="Nunito Sans Regular"/>
            </a:endParaRPr>
          </a:p>
          <a:p>
            <a:pPr marL="367030" lvl="1" indent="-183515">
              <a:lnSpc>
                <a:spcPts val="2379"/>
              </a:lnSpc>
              <a:buFont typeface="Arial"/>
              <a:buChar char="•"/>
            </a:pP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Recall :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tingkat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keberhasilan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sistem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dalam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menetapkan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kembali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sebuah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sistem</a:t>
            </a:r>
            <a:endParaRPr lang="en-US" sz="1699" dirty="0">
              <a:solidFill>
                <a:srgbClr val="1B344D"/>
              </a:solidFill>
              <a:latin typeface="Nunito Sans Regular"/>
            </a:endParaRPr>
          </a:p>
          <a:p>
            <a:pPr marL="367030" lvl="1" indent="-183515">
              <a:lnSpc>
                <a:spcPts val="2379"/>
              </a:lnSpc>
              <a:buFont typeface="Arial"/>
              <a:buChar char="•"/>
            </a:pP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Akurasi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: Tingkat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kedekatan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nilai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prediksi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dengan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nilai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aktualnya</a:t>
            </a:r>
            <a:endParaRPr lang="en-US" sz="1699" dirty="0">
              <a:solidFill>
                <a:srgbClr val="1B344D"/>
              </a:solidFill>
              <a:latin typeface="Nunito Sans Regular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86646" y="8000902"/>
            <a:ext cx="15972654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1B344D"/>
                </a:solidFill>
                <a:latin typeface="Nunito Sans Regular Bold"/>
              </a:rPr>
              <a:t>note*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33206" y="2493858"/>
            <a:ext cx="3887987" cy="9525"/>
          </a:xfrm>
          <a:prstGeom prst="rect">
            <a:avLst/>
          </a:prstGeom>
          <a:solidFill>
            <a:srgbClr val="C0F0F7"/>
          </a:solidFill>
        </p:spPr>
      </p:sp>
      <p:sp>
        <p:nvSpPr>
          <p:cNvPr id="3" name="AutoShape 3"/>
          <p:cNvSpPr/>
          <p:nvPr/>
        </p:nvSpPr>
        <p:spPr>
          <a:xfrm>
            <a:off x="9144000" y="2493858"/>
            <a:ext cx="3887987" cy="9525"/>
          </a:xfrm>
          <a:prstGeom prst="rect">
            <a:avLst/>
          </a:prstGeom>
          <a:solidFill>
            <a:srgbClr val="C0F0F7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503383"/>
            <a:ext cx="10989908" cy="364771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44233" y="5752722"/>
            <a:ext cx="11548750" cy="350557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33206" y="1881767"/>
            <a:ext cx="5898374" cy="40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B344D"/>
                </a:solidFill>
                <a:latin typeface="Nunito Sans Regular Bold"/>
              </a:rPr>
              <a:t>Algoritma C5.0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21193" y="843849"/>
            <a:ext cx="8445615" cy="75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975">
                <a:solidFill>
                  <a:srgbClr val="1B344D"/>
                </a:solidFill>
                <a:latin typeface="Nunito Sans Bold"/>
              </a:rPr>
              <a:t>Data Training dan Data Test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45073" y="7016847"/>
            <a:ext cx="2556431" cy="40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B344D"/>
                </a:solidFill>
                <a:latin typeface="Nunito Sans Regular Bold"/>
              </a:rPr>
              <a:t>Data Training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96934" y="4327240"/>
            <a:ext cx="2556431" cy="40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Data Testing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2743200" y="6151097"/>
            <a:ext cx="228600" cy="86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Down Arrow 12"/>
          <p:cNvSpPr/>
          <p:nvPr/>
        </p:nvSpPr>
        <p:spPr>
          <a:xfrm rot="10800000">
            <a:off x="14173200" y="4886972"/>
            <a:ext cx="228600" cy="86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33206" y="2493858"/>
            <a:ext cx="3887987" cy="9525"/>
          </a:xfrm>
          <a:prstGeom prst="rect">
            <a:avLst/>
          </a:prstGeom>
          <a:solidFill>
            <a:srgbClr val="C0F0F7"/>
          </a:solidFill>
        </p:spPr>
      </p:sp>
      <p:sp>
        <p:nvSpPr>
          <p:cNvPr id="3" name="AutoShape 3"/>
          <p:cNvSpPr/>
          <p:nvPr/>
        </p:nvSpPr>
        <p:spPr>
          <a:xfrm>
            <a:off x="9144000" y="2493858"/>
            <a:ext cx="3887987" cy="9525"/>
          </a:xfrm>
          <a:prstGeom prst="rect">
            <a:avLst/>
          </a:prstGeom>
          <a:solidFill>
            <a:srgbClr val="C0F0F7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3206" y="2593966"/>
            <a:ext cx="10989908" cy="378801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52358" y="5522141"/>
            <a:ext cx="11006942" cy="373615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33206" y="1881767"/>
            <a:ext cx="5898374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Algoritma</a:t>
            </a: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 CART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21193" y="843849"/>
            <a:ext cx="8445615" cy="75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975">
                <a:solidFill>
                  <a:srgbClr val="1B344D"/>
                </a:solidFill>
                <a:latin typeface="Nunito Sans Bold"/>
              </a:rPr>
              <a:t>Data Training dan Data Test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2797" y="7278062"/>
            <a:ext cx="2556431" cy="40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Data Training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63600" y="4047241"/>
            <a:ext cx="2556431" cy="40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Data Testing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857499" y="6311165"/>
            <a:ext cx="228600" cy="86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Down Arrow 10"/>
          <p:cNvSpPr/>
          <p:nvPr/>
        </p:nvSpPr>
        <p:spPr>
          <a:xfrm rot="10800000">
            <a:off x="14298307" y="4656391"/>
            <a:ext cx="228600" cy="86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6892" y="1919867"/>
            <a:ext cx="3887987" cy="583515"/>
            <a:chOff x="0" y="0"/>
            <a:chExt cx="5183982" cy="778020"/>
          </a:xfrm>
        </p:grpSpPr>
        <p:sp>
          <p:nvSpPr>
            <p:cNvPr id="3" name="AutoShape 3"/>
            <p:cNvSpPr/>
            <p:nvPr/>
          </p:nvSpPr>
          <p:spPr>
            <a:xfrm>
              <a:off x="0" y="765320"/>
              <a:ext cx="5183982" cy="12700"/>
            </a:xfrm>
            <a:prstGeom prst="rect">
              <a:avLst/>
            </a:prstGeom>
            <a:solidFill>
              <a:srgbClr val="C0F0F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8398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Algoritma C5.0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806722" y="1919867"/>
            <a:ext cx="3887987" cy="583515"/>
            <a:chOff x="0" y="0"/>
            <a:chExt cx="5183982" cy="778020"/>
          </a:xfrm>
        </p:grpSpPr>
        <p:sp>
          <p:nvSpPr>
            <p:cNvPr id="6" name="AutoShape 6"/>
            <p:cNvSpPr/>
            <p:nvPr/>
          </p:nvSpPr>
          <p:spPr>
            <a:xfrm>
              <a:off x="0" y="765320"/>
              <a:ext cx="5183982" cy="12700"/>
            </a:xfrm>
            <a:prstGeom prst="rect">
              <a:avLst/>
            </a:prstGeom>
            <a:solidFill>
              <a:srgbClr val="C0F0F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8398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Algoritma CART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r="827"/>
          <a:stretch>
            <a:fillRect/>
          </a:stretch>
        </p:blipFill>
        <p:spPr>
          <a:xfrm>
            <a:off x="602180" y="2760922"/>
            <a:ext cx="7881764" cy="575200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46034" y="2760922"/>
            <a:ext cx="6313266" cy="589586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921193" y="843849"/>
            <a:ext cx="8445615" cy="75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975">
                <a:solidFill>
                  <a:srgbClr val="1B344D"/>
                </a:solidFill>
                <a:latin typeface="Nunito Sans Bold"/>
              </a:rPr>
              <a:t>Pohon Keputusan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736</Words>
  <Application>Microsoft Office PowerPoint</Application>
  <PresentationFormat>Custom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Nunito Sans Regular</vt:lpstr>
      <vt:lpstr>Nunito Sans Black Bold</vt:lpstr>
      <vt:lpstr>Open Sans Bold</vt:lpstr>
      <vt:lpstr>Open Sans Light Italics</vt:lpstr>
      <vt:lpstr>Nunito Sans Regular Bold</vt:lpstr>
      <vt:lpstr>Arial</vt:lpstr>
      <vt:lpstr>Nunito Sans Black</vt:lpstr>
      <vt:lpstr>Open Sans Extra Bold</vt:lpstr>
      <vt:lpstr>Nunito Sans Bold</vt:lpstr>
      <vt:lpstr>Calibri</vt:lpstr>
      <vt:lpstr>Open Sans</vt:lpstr>
      <vt:lpstr>Nunito Sans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Mathematics Class Orientation</dc:title>
  <cp:lastModifiedBy>Jusriyani Sirait</cp:lastModifiedBy>
  <cp:revision>12</cp:revision>
  <dcterms:created xsi:type="dcterms:W3CDTF">2006-08-16T00:00:00Z</dcterms:created>
  <dcterms:modified xsi:type="dcterms:W3CDTF">2021-01-18T14:45:46Z</dcterms:modified>
  <dc:identifier>DAETTUe7110</dc:identifier>
  <cp:contentStatus/>
</cp:coreProperties>
</file>