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4" r:id="rId8"/>
    <p:sldId id="261" r:id="rId9"/>
    <p:sldId id="262" r:id="rId1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6D4B22F-7077-45C5-A6F8-B1106A038BC9}"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2A03E0F-AC08-4DE7-8F87-81907E46F77F}" type="slidenum">
              <a:rPr lang="pt-BR" smtClean="0"/>
              <a:t>‹nº›</a:t>
            </a:fld>
            <a:endParaRPr lang="pt-BR"/>
          </a:p>
        </p:txBody>
      </p:sp>
      <p:sp>
        <p:nvSpPr>
          <p:cNvPr id="7" name="Retângulo 6"/>
          <p:cNvSpPr/>
          <p:nvPr userDrawn="1"/>
        </p:nvSpPr>
        <p:spPr>
          <a:xfrm>
            <a:off x="3779912" y="6382297"/>
            <a:ext cx="1860189" cy="461665"/>
          </a:xfrm>
          <a:prstGeom prst="rect">
            <a:avLst/>
          </a:prstGeom>
        </p:spPr>
        <p:txBody>
          <a:bodyPr wrap="none">
            <a:spAutoFit/>
          </a:bodyPr>
          <a:lstStyle/>
          <a:p>
            <a:pPr algn="ctr">
              <a:defRPr/>
            </a:pPr>
            <a:r>
              <a:rPr lang="pt-BR" altLang="pt-BR" sz="1200" b="1" dirty="0" smtClean="0">
                <a:solidFill>
                  <a:srgbClr val="0033CC"/>
                </a:solidFill>
                <a:effectLst>
                  <a:outerShdw blurRad="38100" dist="38100" dir="2700000" algn="tl">
                    <a:srgbClr val="C0C0C0"/>
                  </a:outerShdw>
                </a:effectLst>
                <a:cs typeface="Times New Roman" panose="02020603050405020304" pitchFamily="18" charset="0"/>
              </a:rPr>
              <a:t>Professor Joao Evangelista</a:t>
            </a:r>
            <a:br>
              <a:rPr lang="pt-BR" altLang="pt-BR" sz="1200" b="1" dirty="0" smtClean="0">
                <a:solidFill>
                  <a:srgbClr val="0033CC"/>
                </a:solidFill>
                <a:effectLst>
                  <a:outerShdw blurRad="38100" dist="38100" dir="2700000" algn="tl">
                    <a:srgbClr val="C0C0C0"/>
                  </a:outerShdw>
                </a:effectLst>
                <a:cs typeface="Times New Roman" panose="02020603050405020304" pitchFamily="18" charset="0"/>
              </a:rPr>
            </a:br>
            <a:r>
              <a:rPr lang="pt-BR" altLang="pt-BR" sz="1200" b="1" dirty="0" smtClean="0">
                <a:solidFill>
                  <a:srgbClr val="0033CC"/>
                </a:solidFill>
                <a:effectLst>
                  <a:outerShdw blurRad="38100" dist="38100" dir="2700000" algn="tl">
                    <a:srgbClr val="C0C0C0"/>
                  </a:outerShdw>
                </a:effectLst>
                <a:cs typeface="Times New Roman" panose="02020603050405020304" pitchFamily="18" charset="0"/>
              </a:rPr>
              <a:t>joao.souza@p.ucb.br</a:t>
            </a:r>
            <a:endParaRPr lang="pt-BR" altLang="pt-BR" sz="1200" b="1" dirty="0">
              <a:solidFill>
                <a:srgbClr val="0033CC"/>
              </a:solidFill>
              <a:effectLst>
                <a:outerShdw blurRad="38100" dist="38100" dir="2700000" algn="tl">
                  <a:srgbClr val="C0C0C0"/>
                </a:outerShdw>
              </a:effectLst>
              <a:cs typeface="Times New Roman" panose="02020603050405020304" pitchFamily="18" charset="0"/>
            </a:endParaRPr>
          </a:p>
        </p:txBody>
      </p:sp>
    </p:spTree>
    <p:extLst>
      <p:ext uri="{BB962C8B-B14F-4D97-AF65-F5344CB8AC3E}">
        <p14:creationId xmlns:p14="http://schemas.microsoft.com/office/powerpoint/2010/main" val="275960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6D4B22F-7077-45C5-A6F8-B1106A038BC9}"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2A03E0F-AC08-4DE7-8F87-81907E46F77F}" type="slidenum">
              <a:rPr lang="pt-BR" smtClean="0"/>
              <a:t>‹nº›</a:t>
            </a:fld>
            <a:endParaRPr lang="pt-BR"/>
          </a:p>
        </p:txBody>
      </p:sp>
    </p:spTree>
    <p:extLst>
      <p:ext uri="{BB962C8B-B14F-4D97-AF65-F5344CB8AC3E}">
        <p14:creationId xmlns:p14="http://schemas.microsoft.com/office/powerpoint/2010/main" val="294124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6D4B22F-7077-45C5-A6F8-B1106A038BC9}"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2A03E0F-AC08-4DE7-8F87-81907E46F77F}" type="slidenum">
              <a:rPr lang="pt-BR" smtClean="0"/>
              <a:t>‹nº›</a:t>
            </a:fld>
            <a:endParaRPr lang="pt-BR"/>
          </a:p>
        </p:txBody>
      </p:sp>
    </p:spTree>
    <p:extLst>
      <p:ext uri="{BB962C8B-B14F-4D97-AF65-F5344CB8AC3E}">
        <p14:creationId xmlns:p14="http://schemas.microsoft.com/office/powerpoint/2010/main" val="252366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6D4B22F-7077-45C5-A6F8-B1106A038BC9}"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2A03E0F-AC08-4DE7-8F87-81907E46F77F}" type="slidenum">
              <a:rPr lang="pt-BR" smtClean="0"/>
              <a:t>‹nº›</a:t>
            </a:fld>
            <a:endParaRPr lang="pt-BR"/>
          </a:p>
        </p:txBody>
      </p:sp>
    </p:spTree>
    <p:extLst>
      <p:ext uri="{BB962C8B-B14F-4D97-AF65-F5344CB8AC3E}">
        <p14:creationId xmlns:p14="http://schemas.microsoft.com/office/powerpoint/2010/main" val="187160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6D4B22F-7077-45C5-A6F8-B1106A038BC9}"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2A03E0F-AC08-4DE7-8F87-81907E46F77F}" type="slidenum">
              <a:rPr lang="pt-BR" smtClean="0"/>
              <a:t>‹nº›</a:t>
            </a:fld>
            <a:endParaRPr lang="pt-BR"/>
          </a:p>
        </p:txBody>
      </p:sp>
    </p:spTree>
    <p:extLst>
      <p:ext uri="{BB962C8B-B14F-4D97-AF65-F5344CB8AC3E}">
        <p14:creationId xmlns:p14="http://schemas.microsoft.com/office/powerpoint/2010/main" val="309803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6D4B22F-7077-45C5-A6F8-B1106A038BC9}"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2A03E0F-AC08-4DE7-8F87-81907E46F77F}" type="slidenum">
              <a:rPr lang="pt-BR" smtClean="0"/>
              <a:t>‹nº›</a:t>
            </a:fld>
            <a:endParaRPr lang="pt-BR"/>
          </a:p>
        </p:txBody>
      </p:sp>
    </p:spTree>
    <p:extLst>
      <p:ext uri="{BB962C8B-B14F-4D97-AF65-F5344CB8AC3E}">
        <p14:creationId xmlns:p14="http://schemas.microsoft.com/office/powerpoint/2010/main" val="125615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6D4B22F-7077-45C5-A6F8-B1106A038BC9}" type="datetimeFigureOut">
              <a:rPr lang="pt-BR" smtClean="0"/>
              <a:t>26/03/2024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2A03E0F-AC08-4DE7-8F87-81907E46F77F}" type="slidenum">
              <a:rPr lang="pt-BR" smtClean="0"/>
              <a:t>‹nº›</a:t>
            </a:fld>
            <a:endParaRPr lang="pt-BR"/>
          </a:p>
        </p:txBody>
      </p:sp>
    </p:spTree>
    <p:extLst>
      <p:ext uri="{BB962C8B-B14F-4D97-AF65-F5344CB8AC3E}">
        <p14:creationId xmlns:p14="http://schemas.microsoft.com/office/powerpoint/2010/main" val="71112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6D4B22F-7077-45C5-A6F8-B1106A038BC9}" type="datetimeFigureOut">
              <a:rPr lang="pt-BR" smtClean="0"/>
              <a:t>26/03/2024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2A03E0F-AC08-4DE7-8F87-81907E46F77F}" type="slidenum">
              <a:rPr lang="pt-BR" smtClean="0"/>
              <a:t>‹nº›</a:t>
            </a:fld>
            <a:endParaRPr lang="pt-BR"/>
          </a:p>
        </p:txBody>
      </p:sp>
    </p:spTree>
    <p:extLst>
      <p:ext uri="{BB962C8B-B14F-4D97-AF65-F5344CB8AC3E}">
        <p14:creationId xmlns:p14="http://schemas.microsoft.com/office/powerpoint/2010/main" val="123205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6D4B22F-7077-45C5-A6F8-B1106A038BC9}" type="datetimeFigureOut">
              <a:rPr lang="pt-BR" smtClean="0"/>
              <a:t>26/03/2024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2A03E0F-AC08-4DE7-8F87-81907E46F77F}" type="slidenum">
              <a:rPr lang="pt-BR" smtClean="0"/>
              <a:t>‹nº›</a:t>
            </a:fld>
            <a:endParaRPr lang="pt-BR"/>
          </a:p>
        </p:txBody>
      </p:sp>
    </p:spTree>
    <p:extLst>
      <p:ext uri="{BB962C8B-B14F-4D97-AF65-F5344CB8AC3E}">
        <p14:creationId xmlns:p14="http://schemas.microsoft.com/office/powerpoint/2010/main" val="311208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6D4B22F-7077-45C5-A6F8-B1106A038BC9}"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2A03E0F-AC08-4DE7-8F87-81907E46F77F}" type="slidenum">
              <a:rPr lang="pt-BR" smtClean="0"/>
              <a:t>‹nº›</a:t>
            </a:fld>
            <a:endParaRPr lang="pt-BR"/>
          </a:p>
        </p:txBody>
      </p:sp>
    </p:spTree>
    <p:extLst>
      <p:ext uri="{BB962C8B-B14F-4D97-AF65-F5344CB8AC3E}">
        <p14:creationId xmlns:p14="http://schemas.microsoft.com/office/powerpoint/2010/main" val="370873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6D4B22F-7077-45C5-A6F8-B1106A038BC9}"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2A03E0F-AC08-4DE7-8F87-81907E46F77F}" type="slidenum">
              <a:rPr lang="pt-BR" smtClean="0"/>
              <a:t>‹nº›</a:t>
            </a:fld>
            <a:endParaRPr lang="pt-BR"/>
          </a:p>
        </p:txBody>
      </p:sp>
    </p:spTree>
    <p:extLst>
      <p:ext uri="{BB962C8B-B14F-4D97-AF65-F5344CB8AC3E}">
        <p14:creationId xmlns:p14="http://schemas.microsoft.com/office/powerpoint/2010/main" val="301389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IA INTELICENGIA ARTIFICIAL</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4B22F-7077-45C5-A6F8-B1106A038BC9}" type="datetimeFigureOut">
              <a:rPr lang="pt-BR" smtClean="0"/>
              <a:t>26/03/2024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03E0F-AC08-4DE7-8F87-81907E46F77F}" type="slidenum">
              <a:rPr lang="pt-BR" smtClean="0"/>
              <a:t>‹nº›</a:t>
            </a:fld>
            <a:endParaRPr lang="pt-BR"/>
          </a:p>
        </p:txBody>
      </p:sp>
      <p:pic>
        <p:nvPicPr>
          <p:cNvPr id="7" name="Imagem 6"/>
          <p:cNvPicPr/>
          <p:nvPr userDrawn="1"/>
        </p:nvPicPr>
        <p:blipFill>
          <a:blip r:embed="rId13"/>
          <a:stretch>
            <a:fillRect/>
          </a:stretch>
        </p:blipFill>
        <p:spPr>
          <a:xfrm>
            <a:off x="0" y="19228"/>
            <a:ext cx="2813050" cy="622300"/>
          </a:xfrm>
          <a:prstGeom prst="rect">
            <a:avLst/>
          </a:prstGeom>
        </p:spPr>
      </p:pic>
    </p:spTree>
    <p:extLst>
      <p:ext uri="{BB962C8B-B14F-4D97-AF65-F5344CB8AC3E}">
        <p14:creationId xmlns:p14="http://schemas.microsoft.com/office/powerpoint/2010/main" val="11288525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9552" y="1608227"/>
            <a:ext cx="7772400" cy="1470025"/>
          </a:xfrm>
        </p:spPr>
        <p:txBody>
          <a:bodyPr>
            <a:normAutofit/>
          </a:bodyPr>
          <a:lstStyle/>
          <a:p>
            <a:r>
              <a:rPr lang="pt-BR" b="1" dirty="0"/>
              <a:t>Orientação a Objetos com </a:t>
            </a:r>
            <a:r>
              <a:rPr lang="pt-BR" b="1" dirty="0" err="1" smtClean="0"/>
              <a:t>JavaScript</a:t>
            </a:r>
            <a:endParaRPr lang="pt-BR"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140968"/>
            <a:ext cx="3096344" cy="31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657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915816" y="620688"/>
            <a:ext cx="3667350" cy="1046953"/>
          </a:xfrm>
          <a:prstGeom prst="rect">
            <a:avLst/>
          </a:prstGeom>
        </p:spPr>
        <p:txBody>
          <a:bodyPr wrap="none">
            <a:spAutoFit/>
          </a:bodyPr>
          <a:lstStyle/>
          <a:p>
            <a:pPr algn="ctr">
              <a:lnSpc>
                <a:spcPts val="4000"/>
              </a:lnSpc>
            </a:pPr>
            <a:r>
              <a:rPr lang="pt-BR" b="1" dirty="0" smtClean="0"/>
              <a:t>Orientação </a:t>
            </a:r>
            <a:r>
              <a:rPr lang="pt-BR" b="1" dirty="0"/>
              <a:t>a Objetos com </a:t>
            </a:r>
            <a:r>
              <a:rPr lang="pt-BR" b="1" dirty="0" err="1"/>
              <a:t>JavaScript</a:t>
            </a:r>
            <a:endParaRPr lang="pt-BR" b="1" dirty="0"/>
          </a:p>
          <a:p>
            <a:pPr algn="ctr">
              <a:lnSpc>
                <a:spcPts val="4000"/>
              </a:lnSpc>
            </a:pPr>
            <a:endParaRPr lang="en-US" b="1" dirty="0">
              <a:solidFill>
                <a:srgbClr val="00B0F0"/>
              </a:solidFill>
              <a:latin typeface="Roboto Slab" pitchFamily="2" charset="0"/>
              <a:ea typeface="Roboto Slab" pitchFamily="2" charset="0"/>
            </a:endParaRPr>
          </a:p>
        </p:txBody>
      </p:sp>
      <p:sp>
        <p:nvSpPr>
          <p:cNvPr id="3" name="Retângulo 2"/>
          <p:cNvSpPr/>
          <p:nvPr/>
        </p:nvSpPr>
        <p:spPr>
          <a:xfrm>
            <a:off x="395536" y="1484784"/>
            <a:ext cx="8136904" cy="4031873"/>
          </a:xfrm>
          <a:prstGeom prst="rect">
            <a:avLst/>
          </a:prstGeom>
        </p:spPr>
        <p:txBody>
          <a:bodyPr wrap="square">
            <a:spAutoFit/>
          </a:bodyPr>
          <a:lstStyle/>
          <a:p>
            <a:pPr algn="just"/>
            <a:r>
              <a:rPr lang="pt-BR" b="1" dirty="0" smtClean="0"/>
              <a:t>Introdução</a:t>
            </a:r>
            <a:endParaRPr lang="pt-BR" b="1" dirty="0"/>
          </a:p>
          <a:p>
            <a:pPr algn="just"/>
            <a:r>
              <a:rPr lang="pt-BR" sz="1400" dirty="0"/>
              <a:t>Na programação orientada a objetos (POO), o código é estruturado em torno de objetos que representam entidades do mundo real. Cada objeto tem propriedades (dados) e métodos (funções) que operam nesses dados. </a:t>
            </a:r>
            <a:r>
              <a:rPr lang="pt-BR" sz="1400" dirty="0" err="1"/>
              <a:t>JavaScript</a:t>
            </a:r>
            <a:r>
              <a:rPr lang="pt-BR" sz="1400" dirty="0"/>
              <a:t> suporta programação orientada a objetos, permitindo a criação de classes e objetos para organizar o código de forma mais eficiente e reutilizável.</a:t>
            </a:r>
          </a:p>
          <a:p>
            <a:pPr algn="just"/>
            <a:r>
              <a:rPr lang="pt-BR" b="1" dirty="0"/>
              <a:t>Conceitos </a:t>
            </a:r>
            <a:r>
              <a:rPr lang="pt-BR" b="1" dirty="0" smtClean="0"/>
              <a:t>Fundamentais</a:t>
            </a:r>
            <a:endParaRPr lang="pt-BR" b="1" dirty="0"/>
          </a:p>
          <a:p>
            <a:pPr algn="just"/>
            <a:r>
              <a:rPr lang="pt-BR" b="1" dirty="0"/>
              <a:t>Objetos</a:t>
            </a:r>
            <a:r>
              <a:rPr lang="pt-BR" dirty="0"/>
              <a:t>: </a:t>
            </a:r>
            <a:r>
              <a:rPr lang="pt-BR" sz="1400" dirty="0"/>
              <a:t>São instâncias de classes que possuem propriedades e métodos.</a:t>
            </a:r>
          </a:p>
          <a:p>
            <a:pPr algn="just"/>
            <a:r>
              <a:rPr lang="pt-BR" b="1" dirty="0"/>
              <a:t>Classes</a:t>
            </a:r>
            <a:r>
              <a:rPr lang="pt-BR" dirty="0"/>
              <a:t>: </a:t>
            </a:r>
            <a:r>
              <a:rPr lang="pt-BR" sz="1400" dirty="0"/>
              <a:t>São modelos para criar objetos. Elas definem as propriedades e métodos comuns a todos os objetos criados a partir delas.</a:t>
            </a:r>
          </a:p>
          <a:p>
            <a:pPr algn="just"/>
            <a:r>
              <a:rPr lang="pt-BR" b="1" dirty="0"/>
              <a:t>Encapsulamento</a:t>
            </a:r>
            <a:r>
              <a:rPr lang="pt-BR" dirty="0"/>
              <a:t>: </a:t>
            </a:r>
            <a:r>
              <a:rPr lang="pt-BR" sz="1400" dirty="0"/>
              <a:t>É o conceito de agrupar propriedades e métodos em um objeto, ocultando os detalhes de implementação e protegendo-os de acesso não autorizado.</a:t>
            </a:r>
          </a:p>
          <a:p>
            <a:pPr algn="just"/>
            <a:r>
              <a:rPr lang="pt-BR" b="1" dirty="0"/>
              <a:t>Herança</a:t>
            </a:r>
            <a:r>
              <a:rPr lang="pt-BR" sz="1400" dirty="0"/>
              <a:t>: Permite que uma classe herde propriedades e métodos de outra classe. Isso promove a reutilização de código e a criação de uma hierarquia de classes.</a:t>
            </a:r>
          </a:p>
          <a:p>
            <a:pPr algn="just"/>
            <a:r>
              <a:rPr lang="pt-BR" b="1" dirty="0"/>
              <a:t>Polimorfismo</a:t>
            </a:r>
            <a:r>
              <a:rPr lang="pt-BR" dirty="0"/>
              <a:t>: </a:t>
            </a:r>
            <a:r>
              <a:rPr lang="pt-BR" sz="1400" dirty="0"/>
              <a:t>Permite que objetos de diferentes classes sejam tratados de maneira uniforme, através da implementação de métodos com o mesmo nome em classes diferentes.</a:t>
            </a:r>
          </a:p>
          <a:p>
            <a:pPr marL="285750" indent="-285750">
              <a:buFont typeface="Arial" pitchFamily="34" charset="0"/>
              <a:buChar char="•"/>
            </a:pPr>
            <a:endParaRPr lang="pt-BR" dirty="0"/>
          </a:p>
        </p:txBody>
      </p:sp>
    </p:spTree>
    <p:extLst>
      <p:ext uri="{BB962C8B-B14F-4D97-AF65-F5344CB8AC3E}">
        <p14:creationId xmlns:p14="http://schemas.microsoft.com/office/powerpoint/2010/main" val="60679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347864" y="476672"/>
            <a:ext cx="1905265" cy="1046953"/>
          </a:xfrm>
          <a:prstGeom prst="rect">
            <a:avLst/>
          </a:prstGeom>
        </p:spPr>
        <p:txBody>
          <a:bodyPr wrap="none">
            <a:spAutoFit/>
          </a:bodyPr>
          <a:lstStyle/>
          <a:p>
            <a:pPr algn="ctr">
              <a:lnSpc>
                <a:spcPts val="4000"/>
              </a:lnSpc>
            </a:pPr>
            <a:r>
              <a:rPr lang="pt-BR" b="1" dirty="0"/>
              <a:t>Exemplos Práticos</a:t>
            </a:r>
          </a:p>
          <a:p>
            <a:pPr algn="ctr">
              <a:lnSpc>
                <a:spcPts val="4000"/>
              </a:lnSpc>
            </a:pPr>
            <a:endParaRPr lang="en-US" b="1" dirty="0">
              <a:solidFill>
                <a:srgbClr val="00B0F0"/>
              </a:solidFill>
              <a:latin typeface="Roboto Slab" pitchFamily="2" charset="0"/>
              <a:ea typeface="Roboto Slab" pitchFamily="2" charset="0"/>
            </a:endParaRPr>
          </a:p>
        </p:txBody>
      </p:sp>
      <p:sp>
        <p:nvSpPr>
          <p:cNvPr id="4" name="Retângulo 3"/>
          <p:cNvSpPr/>
          <p:nvPr/>
        </p:nvSpPr>
        <p:spPr>
          <a:xfrm>
            <a:off x="611206" y="1300112"/>
            <a:ext cx="8532794" cy="5386090"/>
          </a:xfrm>
          <a:prstGeom prst="rect">
            <a:avLst/>
          </a:prstGeom>
        </p:spPr>
        <p:txBody>
          <a:bodyPr wrap="square">
            <a:spAutoFit/>
          </a:bodyPr>
          <a:lstStyle/>
          <a:p>
            <a:pPr>
              <a:defRPr/>
            </a:pPr>
            <a:r>
              <a:rPr lang="pt-BR" sz="2000" b="1" dirty="0" smtClean="0"/>
              <a:t>Formulário </a:t>
            </a:r>
            <a:r>
              <a:rPr lang="pt-BR" sz="2000" b="1" dirty="0" err="1" smtClean="0"/>
              <a:t>Html</a:t>
            </a:r>
            <a:r>
              <a:rPr lang="pt-BR" sz="2000" b="1" dirty="0" smtClean="0"/>
              <a:t/>
            </a:r>
            <a:br>
              <a:rPr lang="pt-BR" sz="2000" b="1" dirty="0" smtClean="0"/>
            </a:br>
            <a:r>
              <a:rPr lang="en-US" dirty="0"/>
              <a:t>&lt;!DOCTYPE html&gt; &lt;html </a:t>
            </a:r>
            <a:r>
              <a:rPr lang="en-US" dirty="0" err="1"/>
              <a:t>lang</a:t>
            </a:r>
            <a:r>
              <a:rPr lang="en-US" dirty="0"/>
              <a:t>="en"&gt; </a:t>
            </a:r>
            <a:endParaRPr lang="en-US" dirty="0" smtClean="0"/>
          </a:p>
          <a:p>
            <a:pPr>
              <a:defRPr/>
            </a:pPr>
            <a:r>
              <a:rPr lang="en-US" dirty="0" smtClean="0"/>
              <a:t>&lt;</a:t>
            </a:r>
            <a:r>
              <a:rPr lang="en-US" dirty="0"/>
              <a:t>head&gt; </a:t>
            </a:r>
            <a:endParaRPr lang="en-US" dirty="0" smtClean="0"/>
          </a:p>
          <a:p>
            <a:pPr>
              <a:defRPr/>
            </a:pPr>
            <a:r>
              <a:rPr lang="en-US" dirty="0"/>
              <a:t> </a:t>
            </a:r>
            <a:r>
              <a:rPr lang="en-US" dirty="0" smtClean="0"/>
              <a:t>&lt;</a:t>
            </a:r>
            <a:r>
              <a:rPr lang="en-US" dirty="0"/>
              <a:t>meta charset="UTF-8"&gt; </a:t>
            </a:r>
            <a:endParaRPr lang="en-US" dirty="0" smtClean="0"/>
          </a:p>
          <a:p>
            <a:pPr>
              <a:defRPr/>
            </a:pPr>
            <a:r>
              <a:rPr lang="en-US" dirty="0"/>
              <a:t> </a:t>
            </a:r>
            <a:r>
              <a:rPr lang="en-US" dirty="0" smtClean="0"/>
              <a:t>   &lt;</a:t>
            </a:r>
            <a:r>
              <a:rPr lang="en-US" dirty="0"/>
              <a:t>meta name="viewport" content="width=device-width, initial-scale=1.0"&gt; &lt;title&gt;</a:t>
            </a:r>
            <a:r>
              <a:rPr lang="en-US" dirty="0" err="1"/>
              <a:t>Calculadora</a:t>
            </a:r>
            <a:r>
              <a:rPr lang="en-US" dirty="0"/>
              <a:t> de </a:t>
            </a:r>
            <a:r>
              <a:rPr lang="en-US" dirty="0" err="1"/>
              <a:t>Média</a:t>
            </a:r>
            <a:r>
              <a:rPr lang="en-US" dirty="0"/>
              <a:t>&lt;/title&gt; </a:t>
            </a:r>
            <a:endParaRPr lang="en-US" dirty="0" smtClean="0"/>
          </a:p>
          <a:p>
            <a:pPr>
              <a:defRPr/>
            </a:pPr>
            <a:r>
              <a:rPr lang="en-US" dirty="0" smtClean="0"/>
              <a:t>&lt;/</a:t>
            </a:r>
            <a:r>
              <a:rPr lang="en-US" dirty="0"/>
              <a:t>head&gt; </a:t>
            </a:r>
            <a:endParaRPr lang="en-US" dirty="0" smtClean="0"/>
          </a:p>
          <a:p>
            <a:pPr>
              <a:defRPr/>
            </a:pPr>
            <a:r>
              <a:rPr lang="en-US" dirty="0"/>
              <a:t> </a:t>
            </a:r>
            <a:r>
              <a:rPr lang="en-US" dirty="0" smtClean="0"/>
              <a:t> &lt;</a:t>
            </a:r>
            <a:r>
              <a:rPr lang="en-US" dirty="0"/>
              <a:t>body&gt; &lt;h1&gt;</a:t>
            </a:r>
            <a:r>
              <a:rPr lang="en-US" dirty="0" err="1"/>
              <a:t>Calculadora</a:t>
            </a:r>
            <a:r>
              <a:rPr lang="en-US" dirty="0"/>
              <a:t> de </a:t>
            </a:r>
            <a:r>
              <a:rPr lang="en-US" dirty="0" err="1"/>
              <a:t>Média</a:t>
            </a:r>
            <a:r>
              <a:rPr lang="en-US" dirty="0"/>
              <a:t>&lt;/h1</a:t>
            </a:r>
            <a:r>
              <a:rPr lang="en-US" dirty="0" smtClean="0"/>
              <a:t>&gt;</a:t>
            </a:r>
          </a:p>
          <a:p>
            <a:pPr>
              <a:defRPr/>
            </a:pPr>
            <a:r>
              <a:rPr lang="en-US" dirty="0"/>
              <a:t> </a:t>
            </a:r>
            <a:r>
              <a:rPr lang="en-US" dirty="0" smtClean="0"/>
              <a:t>      </a:t>
            </a:r>
            <a:r>
              <a:rPr lang="en-US" dirty="0"/>
              <a:t>&lt;form id="</a:t>
            </a:r>
            <a:r>
              <a:rPr lang="en-US" dirty="0" err="1"/>
              <a:t>formulario</a:t>
            </a:r>
            <a:r>
              <a:rPr lang="en-US" dirty="0" smtClean="0"/>
              <a:t>"&gt;</a:t>
            </a:r>
          </a:p>
          <a:p>
            <a:pPr>
              <a:defRPr/>
            </a:pPr>
            <a:r>
              <a:rPr lang="en-US" dirty="0"/>
              <a:t> </a:t>
            </a:r>
            <a:r>
              <a:rPr lang="en-US" dirty="0" smtClean="0"/>
              <a:t>           </a:t>
            </a:r>
            <a:r>
              <a:rPr lang="en-US" dirty="0"/>
              <a:t>&lt;label for="numero1"&gt;</a:t>
            </a:r>
            <a:r>
              <a:rPr lang="en-US" dirty="0" err="1"/>
              <a:t>Número</a:t>
            </a:r>
            <a:r>
              <a:rPr lang="en-US" dirty="0"/>
              <a:t> 1:&lt;/label&gt; </a:t>
            </a:r>
            <a:endParaRPr lang="en-US" dirty="0" smtClean="0"/>
          </a:p>
          <a:p>
            <a:pPr>
              <a:defRPr/>
            </a:pPr>
            <a:r>
              <a:rPr lang="en-US" dirty="0"/>
              <a:t> </a:t>
            </a:r>
            <a:r>
              <a:rPr lang="en-US" dirty="0" smtClean="0"/>
              <a:t>             &lt;</a:t>
            </a:r>
            <a:r>
              <a:rPr lang="en-US" dirty="0"/>
              <a:t>input type="number" id="numero1" name="numero1"&gt; &lt;</a:t>
            </a:r>
            <a:r>
              <a:rPr lang="en-US" dirty="0" err="1"/>
              <a:t>br</a:t>
            </a:r>
            <a:r>
              <a:rPr lang="en-US" dirty="0"/>
              <a:t>&gt; </a:t>
            </a:r>
            <a:endParaRPr lang="en-US" dirty="0" smtClean="0"/>
          </a:p>
          <a:p>
            <a:pPr>
              <a:defRPr/>
            </a:pPr>
            <a:r>
              <a:rPr lang="en-US" dirty="0"/>
              <a:t> </a:t>
            </a:r>
            <a:r>
              <a:rPr lang="en-US" dirty="0" smtClean="0"/>
              <a:t>          &lt;</a:t>
            </a:r>
            <a:r>
              <a:rPr lang="en-US" dirty="0"/>
              <a:t>label </a:t>
            </a:r>
            <a:r>
              <a:rPr lang="en-US" dirty="0" smtClean="0"/>
              <a:t> for</a:t>
            </a:r>
            <a:r>
              <a:rPr lang="en-US" dirty="0"/>
              <a:t>="numero2"&gt;</a:t>
            </a:r>
            <a:r>
              <a:rPr lang="en-US" dirty="0" err="1"/>
              <a:t>Número</a:t>
            </a:r>
            <a:r>
              <a:rPr lang="en-US" dirty="0"/>
              <a:t> 2:&lt;/label&gt; </a:t>
            </a:r>
            <a:endParaRPr lang="en-US" dirty="0" smtClean="0"/>
          </a:p>
          <a:p>
            <a:pPr>
              <a:defRPr/>
            </a:pPr>
            <a:r>
              <a:rPr lang="en-US" dirty="0"/>
              <a:t> </a:t>
            </a:r>
            <a:r>
              <a:rPr lang="en-US" dirty="0" smtClean="0"/>
              <a:t>           &lt;</a:t>
            </a:r>
            <a:r>
              <a:rPr lang="en-US" dirty="0"/>
              <a:t>input type="number" id="numero2" name="numero2"&gt; &lt;</a:t>
            </a:r>
            <a:r>
              <a:rPr lang="en-US" dirty="0" err="1"/>
              <a:t>br</a:t>
            </a:r>
            <a:r>
              <a:rPr lang="en-US" dirty="0"/>
              <a:t>&gt; </a:t>
            </a:r>
            <a:endParaRPr lang="en-US" dirty="0" smtClean="0"/>
          </a:p>
          <a:p>
            <a:pPr>
              <a:defRPr/>
            </a:pPr>
            <a:r>
              <a:rPr lang="en-US" dirty="0"/>
              <a:t> </a:t>
            </a:r>
            <a:r>
              <a:rPr lang="en-US" dirty="0" smtClean="0"/>
              <a:t>          &lt;</a:t>
            </a:r>
            <a:r>
              <a:rPr lang="en-US" dirty="0"/>
              <a:t>button type="submit"&gt;</a:t>
            </a:r>
            <a:r>
              <a:rPr lang="en-US" dirty="0" err="1"/>
              <a:t>Calcular</a:t>
            </a:r>
            <a:r>
              <a:rPr lang="en-US" dirty="0"/>
              <a:t> </a:t>
            </a:r>
            <a:r>
              <a:rPr lang="en-US" dirty="0" err="1"/>
              <a:t>Média</a:t>
            </a:r>
            <a:r>
              <a:rPr lang="en-US" dirty="0"/>
              <a:t>&lt;/button&gt; </a:t>
            </a:r>
            <a:endParaRPr lang="en-US" dirty="0" smtClean="0"/>
          </a:p>
          <a:p>
            <a:pPr>
              <a:defRPr/>
            </a:pPr>
            <a:r>
              <a:rPr lang="en-US" dirty="0"/>
              <a:t> </a:t>
            </a:r>
            <a:r>
              <a:rPr lang="en-US" dirty="0" smtClean="0"/>
              <a:t>      &lt;/</a:t>
            </a:r>
            <a:r>
              <a:rPr lang="en-US" dirty="0"/>
              <a:t>form</a:t>
            </a:r>
            <a:r>
              <a:rPr lang="en-US" dirty="0" smtClean="0"/>
              <a:t>&gt;</a:t>
            </a:r>
          </a:p>
          <a:p>
            <a:pPr>
              <a:defRPr/>
            </a:pPr>
            <a:r>
              <a:rPr lang="en-US" dirty="0" smtClean="0"/>
              <a:t> </a:t>
            </a:r>
            <a:r>
              <a:rPr lang="en-US" dirty="0"/>
              <a:t>&lt;div id="</a:t>
            </a:r>
            <a:r>
              <a:rPr lang="en-US" dirty="0" err="1"/>
              <a:t>resultado</a:t>
            </a:r>
            <a:r>
              <a:rPr lang="en-US" dirty="0"/>
              <a:t>"&gt;&lt;/div&gt; </a:t>
            </a:r>
            <a:endParaRPr lang="en-US" dirty="0" smtClean="0"/>
          </a:p>
          <a:p>
            <a:pPr>
              <a:defRPr/>
            </a:pPr>
            <a:r>
              <a:rPr lang="en-US" dirty="0" smtClean="0"/>
              <a:t>&lt;</a:t>
            </a:r>
            <a:r>
              <a:rPr lang="en-US" dirty="0"/>
              <a:t>script </a:t>
            </a:r>
            <a:r>
              <a:rPr lang="en-US" dirty="0" err="1"/>
              <a:t>src</a:t>
            </a:r>
            <a:r>
              <a:rPr lang="en-US" dirty="0"/>
              <a:t>="script.js"&gt;&lt;/script&gt; </a:t>
            </a:r>
            <a:endParaRPr lang="en-US" dirty="0" smtClean="0"/>
          </a:p>
          <a:p>
            <a:pPr>
              <a:defRPr/>
            </a:pPr>
            <a:r>
              <a:rPr lang="en-US" dirty="0"/>
              <a:t> </a:t>
            </a:r>
            <a:r>
              <a:rPr lang="en-US" dirty="0" smtClean="0"/>
              <a:t>&lt;/</a:t>
            </a:r>
            <a:r>
              <a:rPr lang="en-US" dirty="0"/>
              <a:t>body&gt; </a:t>
            </a:r>
            <a:endParaRPr lang="en-US" dirty="0" smtClean="0"/>
          </a:p>
          <a:p>
            <a:pPr>
              <a:defRPr/>
            </a:pPr>
            <a:r>
              <a:rPr lang="en-US" dirty="0" smtClean="0"/>
              <a:t>&lt;/</a:t>
            </a:r>
            <a:r>
              <a:rPr lang="en-US" dirty="0"/>
              <a:t>html&gt;</a:t>
            </a:r>
            <a:endParaRPr lang="en-GB" dirty="0"/>
          </a:p>
        </p:txBody>
      </p:sp>
    </p:spTree>
    <p:extLst>
      <p:ext uri="{BB962C8B-B14F-4D97-AF65-F5344CB8AC3E}">
        <p14:creationId xmlns:p14="http://schemas.microsoft.com/office/powerpoint/2010/main" val="53283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95536" y="1346822"/>
            <a:ext cx="8136904" cy="3859518"/>
          </a:xfrm>
          <a:prstGeom prst="rect">
            <a:avLst/>
          </a:prstGeom>
        </p:spPr>
        <p:txBody>
          <a:bodyPr wrap="square">
            <a:spAutoFit/>
          </a:bodyPr>
          <a:lstStyle/>
          <a:p>
            <a:pPr>
              <a:spcBef>
                <a:spcPct val="20000"/>
              </a:spcBef>
              <a:defRPr/>
            </a:pPr>
            <a:r>
              <a:rPr lang="pt-BR" b="1" dirty="0" smtClean="0">
                <a:effectLst>
                  <a:outerShdw blurRad="38100" dist="38100" dir="2700000" algn="tl">
                    <a:srgbClr val="C0C0C0"/>
                  </a:outerShdw>
                </a:effectLst>
              </a:rPr>
              <a:t>Criação da</a:t>
            </a:r>
            <a:r>
              <a:rPr lang="pt-BR" dirty="0"/>
              <a:t> </a:t>
            </a:r>
            <a:r>
              <a:rPr lang="pt-BR" b="1" dirty="0">
                <a:effectLst>
                  <a:outerShdw blurRad="38100" dist="38100" dir="2700000" algn="tl">
                    <a:srgbClr val="000000">
                      <a:alpha val="43137"/>
                    </a:srgbClr>
                  </a:outerShdw>
                </a:effectLst>
              </a:rPr>
              <a:t>Classe para calcular a média de dois números</a:t>
            </a:r>
            <a:r>
              <a:rPr lang="pt-BR" b="1" dirty="0" smtClean="0">
                <a:effectLst>
                  <a:outerShdw blurRad="38100" dist="38100" dir="2700000" algn="tl">
                    <a:srgbClr val="000000">
                      <a:alpha val="43137"/>
                    </a:srgbClr>
                  </a:outerShdw>
                </a:effectLst>
              </a:rPr>
              <a:t>...</a:t>
            </a:r>
            <a:br>
              <a:rPr lang="pt-BR" b="1" dirty="0" smtClean="0">
                <a:effectLst>
                  <a:outerShdw blurRad="38100" dist="38100" dir="2700000" algn="tl">
                    <a:srgbClr val="000000">
                      <a:alpha val="43137"/>
                    </a:srgbClr>
                  </a:outerShdw>
                </a:effectLst>
              </a:rPr>
            </a:br>
            <a:r>
              <a:rPr lang="pt-BR" b="1" dirty="0" smtClean="0">
                <a:effectLst>
                  <a:outerShdw blurRad="38100" dist="38100" dir="2700000" algn="tl">
                    <a:srgbClr val="000000">
                      <a:alpha val="43137"/>
                    </a:srgbClr>
                  </a:outerShdw>
                </a:effectLst>
              </a:rPr>
              <a:t/>
            </a:r>
            <a:br>
              <a:rPr lang="pt-BR" b="1" dirty="0" smtClean="0">
                <a:effectLst>
                  <a:outerShdw blurRad="38100" dist="38100" dir="2700000" algn="tl">
                    <a:srgbClr val="000000">
                      <a:alpha val="43137"/>
                    </a:srgbClr>
                  </a:outerShdw>
                </a:effectLst>
              </a:rPr>
            </a:br>
            <a:r>
              <a:rPr lang="pt-BR" dirty="0"/>
              <a:t>// Classe </a:t>
            </a:r>
            <a:r>
              <a:rPr lang="pt-BR" dirty="0" smtClean="0"/>
              <a:t>com os </a:t>
            </a:r>
            <a:r>
              <a:rPr lang="pt-BR" dirty="0" err="1" smtClean="0"/>
              <a:t>Metodos</a:t>
            </a:r>
            <a:r>
              <a:rPr lang="pt-BR" dirty="0" smtClean="0"/>
              <a:t> </a:t>
            </a:r>
          </a:p>
          <a:p>
            <a:pPr>
              <a:spcBef>
                <a:spcPct val="20000"/>
              </a:spcBef>
              <a:defRPr/>
            </a:pPr>
            <a:r>
              <a:rPr lang="pt-BR" dirty="0"/>
              <a:t> </a:t>
            </a:r>
            <a:r>
              <a:rPr lang="pt-BR" dirty="0" smtClean="0"/>
              <a:t>  </a:t>
            </a:r>
            <a:r>
              <a:rPr lang="pt-BR" dirty="0" err="1" smtClean="0"/>
              <a:t>class</a:t>
            </a:r>
            <a:r>
              <a:rPr lang="pt-BR" dirty="0" smtClean="0"/>
              <a:t> </a:t>
            </a:r>
            <a:r>
              <a:rPr lang="pt-BR" dirty="0" err="1"/>
              <a:t>CalculadoraMedia</a:t>
            </a:r>
            <a:r>
              <a:rPr lang="pt-BR" dirty="0"/>
              <a:t> { </a:t>
            </a:r>
            <a:r>
              <a:rPr lang="pt-BR" dirty="0" err="1"/>
              <a:t>constructor</a:t>
            </a:r>
            <a:r>
              <a:rPr lang="pt-BR" dirty="0"/>
              <a:t>(numero1, numero2) </a:t>
            </a:r>
            <a:r>
              <a:rPr lang="pt-BR" dirty="0" smtClean="0"/>
              <a:t> { </a:t>
            </a:r>
          </a:p>
          <a:p>
            <a:pPr>
              <a:spcBef>
                <a:spcPct val="20000"/>
              </a:spcBef>
              <a:defRPr/>
            </a:pPr>
            <a:r>
              <a:rPr lang="pt-BR" dirty="0"/>
              <a:t> </a:t>
            </a:r>
            <a:r>
              <a:rPr lang="pt-BR" dirty="0" smtClean="0"/>
              <a:t>       this.numero1 </a:t>
            </a:r>
            <a:r>
              <a:rPr lang="pt-BR" dirty="0"/>
              <a:t>= numero1; </a:t>
            </a:r>
            <a:endParaRPr lang="pt-BR" dirty="0" smtClean="0"/>
          </a:p>
          <a:p>
            <a:pPr>
              <a:spcBef>
                <a:spcPct val="20000"/>
              </a:spcBef>
              <a:defRPr/>
            </a:pPr>
            <a:r>
              <a:rPr lang="pt-BR" dirty="0"/>
              <a:t> </a:t>
            </a:r>
            <a:r>
              <a:rPr lang="pt-BR" dirty="0" smtClean="0"/>
              <a:t>      this.numero2 </a:t>
            </a:r>
            <a:r>
              <a:rPr lang="pt-BR" dirty="0"/>
              <a:t>= numero2; } </a:t>
            </a:r>
            <a:endParaRPr lang="pt-BR" dirty="0" smtClean="0"/>
          </a:p>
          <a:p>
            <a:pPr>
              <a:spcBef>
                <a:spcPct val="20000"/>
              </a:spcBef>
              <a:defRPr/>
            </a:pPr>
            <a:endParaRPr lang="pt-BR" dirty="0"/>
          </a:p>
          <a:p>
            <a:pPr>
              <a:spcBef>
                <a:spcPct val="20000"/>
              </a:spcBef>
              <a:defRPr/>
            </a:pPr>
            <a:r>
              <a:rPr lang="pt-BR" dirty="0" smtClean="0"/>
              <a:t>  </a:t>
            </a:r>
            <a:r>
              <a:rPr lang="pt-BR" dirty="0" err="1" smtClean="0"/>
              <a:t>calcularMedia</a:t>
            </a:r>
            <a:r>
              <a:rPr lang="pt-BR" dirty="0"/>
              <a:t>() { </a:t>
            </a:r>
            <a:endParaRPr lang="pt-BR" dirty="0" smtClean="0"/>
          </a:p>
          <a:p>
            <a:pPr>
              <a:spcBef>
                <a:spcPct val="20000"/>
              </a:spcBef>
              <a:defRPr/>
            </a:pPr>
            <a:r>
              <a:rPr lang="pt-BR" dirty="0"/>
              <a:t> </a:t>
            </a:r>
            <a:r>
              <a:rPr lang="pt-BR" dirty="0" smtClean="0"/>
              <a:t>    </a:t>
            </a:r>
            <a:r>
              <a:rPr lang="pt-BR" dirty="0" err="1" smtClean="0"/>
              <a:t>return</a:t>
            </a:r>
            <a:r>
              <a:rPr lang="pt-BR" dirty="0" smtClean="0"/>
              <a:t> </a:t>
            </a:r>
            <a:r>
              <a:rPr lang="pt-BR" dirty="0"/>
              <a:t>(this.numero1 + this.numero2) / 2; </a:t>
            </a:r>
            <a:endParaRPr lang="pt-BR" dirty="0" smtClean="0"/>
          </a:p>
          <a:p>
            <a:pPr>
              <a:spcBef>
                <a:spcPct val="20000"/>
              </a:spcBef>
              <a:defRPr/>
            </a:pPr>
            <a:r>
              <a:rPr lang="pt-BR" dirty="0"/>
              <a:t> </a:t>
            </a:r>
            <a:r>
              <a:rPr lang="pt-BR" dirty="0" smtClean="0"/>
              <a:t> } </a:t>
            </a:r>
          </a:p>
          <a:p>
            <a:pPr>
              <a:spcBef>
                <a:spcPct val="20000"/>
              </a:spcBef>
              <a:defRPr/>
            </a:pPr>
            <a:r>
              <a:rPr lang="pt-BR" dirty="0" smtClean="0"/>
              <a:t>} </a:t>
            </a:r>
            <a:r>
              <a:rPr lang="pt-BR" dirty="0"/>
              <a:t/>
            </a:r>
            <a:br>
              <a:rPr lang="pt-BR" dirty="0"/>
            </a:br>
            <a:endParaRPr lang="pt-BR" b="1" dirty="0">
              <a:effectLst>
                <a:outerShdw blurRad="38100" dist="38100" dir="2700000" algn="tl">
                  <a:srgbClr val="C0C0C0"/>
                </a:outerShdw>
              </a:effectLst>
            </a:endParaRPr>
          </a:p>
        </p:txBody>
      </p:sp>
      <p:sp>
        <p:nvSpPr>
          <p:cNvPr id="5" name="Retângulo 4"/>
          <p:cNvSpPr/>
          <p:nvPr/>
        </p:nvSpPr>
        <p:spPr>
          <a:xfrm>
            <a:off x="2276805" y="692696"/>
            <a:ext cx="4031873" cy="605294"/>
          </a:xfrm>
          <a:prstGeom prst="rect">
            <a:avLst/>
          </a:prstGeom>
        </p:spPr>
        <p:txBody>
          <a:bodyPr wrap="none">
            <a:spAutoFit/>
          </a:bodyPr>
          <a:lstStyle/>
          <a:p>
            <a:pPr algn="ctr">
              <a:lnSpc>
                <a:spcPts val="4000"/>
              </a:lnSpc>
            </a:pPr>
            <a:r>
              <a:rPr lang="en-US" b="1" dirty="0" smtClean="0">
                <a:solidFill>
                  <a:schemeClr val="accent1">
                    <a:lumMod val="75000"/>
                  </a:schemeClr>
                </a:solidFill>
                <a:latin typeface="Roboto Slab" pitchFamily="2" charset="0"/>
                <a:ea typeface="Roboto Slab" pitchFamily="2" charset="0"/>
              </a:rPr>
              <a:t>Definição de Inteligência Artificial</a:t>
            </a:r>
            <a:endParaRPr lang="en-US" b="1" dirty="0">
              <a:solidFill>
                <a:srgbClr val="00B0F0"/>
              </a:solidFill>
              <a:latin typeface="Roboto Slab" pitchFamily="2" charset="0"/>
              <a:ea typeface="Roboto Slab" pitchFamily="2" charset="0"/>
            </a:endParaRPr>
          </a:p>
        </p:txBody>
      </p:sp>
    </p:spTree>
    <p:extLst>
      <p:ext uri="{BB962C8B-B14F-4D97-AF65-F5344CB8AC3E}">
        <p14:creationId xmlns:p14="http://schemas.microsoft.com/office/powerpoint/2010/main" val="5328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436028" y="692696"/>
            <a:ext cx="5713424" cy="605294"/>
          </a:xfrm>
          <a:prstGeom prst="rect">
            <a:avLst/>
          </a:prstGeom>
        </p:spPr>
        <p:txBody>
          <a:bodyPr wrap="none">
            <a:spAutoFit/>
          </a:bodyPr>
          <a:lstStyle/>
          <a:p>
            <a:pPr algn="ctr">
              <a:lnSpc>
                <a:spcPts val="4000"/>
              </a:lnSpc>
            </a:pPr>
            <a:r>
              <a:rPr lang="pt-BR" b="1" dirty="0" smtClean="0">
                <a:solidFill>
                  <a:schemeClr val="accent1">
                    <a:lumMod val="75000"/>
                  </a:schemeClr>
                </a:solidFill>
                <a:latin typeface="Roboto Slab" pitchFamily="2" charset="0"/>
                <a:ea typeface="Roboto Slab" pitchFamily="2" charset="0"/>
              </a:rPr>
              <a:t>Importância e aplicações da IA na vida cotidiana</a:t>
            </a:r>
            <a:endParaRPr lang="en-US" b="1" dirty="0">
              <a:solidFill>
                <a:srgbClr val="00B0F0"/>
              </a:solidFill>
              <a:latin typeface="Roboto Slab" pitchFamily="2" charset="0"/>
              <a:ea typeface="Roboto Slab" pitchFamily="2" charset="0"/>
            </a:endParaRPr>
          </a:p>
        </p:txBody>
      </p:sp>
      <p:sp>
        <p:nvSpPr>
          <p:cNvPr id="10" name="Rectangle 8"/>
          <p:cNvSpPr>
            <a:spLocks noChangeArrowheads="1"/>
          </p:cNvSpPr>
          <p:nvPr/>
        </p:nvSpPr>
        <p:spPr bwMode="auto">
          <a:xfrm>
            <a:off x="358775" y="1690688"/>
            <a:ext cx="8626475" cy="4857750"/>
          </a:xfrm>
          <a:prstGeom prst="rect">
            <a:avLst/>
          </a:prstGeom>
          <a:noFill/>
          <a:ln w="9525">
            <a:noFill/>
            <a:miter lim="800000"/>
            <a:headEnd/>
            <a:tailEnd/>
          </a:ln>
        </p:spPr>
        <p:txBody>
          <a:bodyPr/>
          <a:lstStyle/>
          <a:p>
            <a:pPr defTabSz="858838">
              <a:spcBef>
                <a:spcPct val="20000"/>
              </a:spcBef>
              <a:defRPr/>
            </a:pPr>
            <a:r>
              <a:rPr lang="pt-BR" b="1" dirty="0" smtClean="0">
                <a:effectLst>
                  <a:outerShdw blurRad="38100" dist="38100" dir="2700000" algn="tl">
                    <a:srgbClr val="000000">
                      <a:alpha val="43137"/>
                    </a:srgbClr>
                  </a:outerShdw>
                </a:effectLst>
              </a:rPr>
              <a:t>Manipulando </a:t>
            </a:r>
            <a:r>
              <a:rPr lang="pt-BR" b="1" dirty="0">
                <a:effectLst>
                  <a:outerShdw blurRad="38100" dist="38100" dir="2700000" algn="tl">
                    <a:srgbClr val="000000">
                      <a:alpha val="43137"/>
                    </a:srgbClr>
                  </a:outerShdw>
                </a:effectLst>
              </a:rPr>
              <a:t>o formulário </a:t>
            </a:r>
            <a:r>
              <a:rPr lang="pt-BR" dirty="0" err="1"/>
              <a:t>document.getElementById</a:t>
            </a:r>
            <a:r>
              <a:rPr lang="pt-BR" dirty="0"/>
              <a:t>('</a:t>
            </a:r>
            <a:r>
              <a:rPr lang="pt-BR" dirty="0" err="1"/>
              <a:t>formulario</a:t>
            </a:r>
            <a:r>
              <a:rPr lang="pt-BR" dirty="0"/>
              <a:t>').</a:t>
            </a:r>
            <a:r>
              <a:rPr lang="pt-BR" dirty="0" err="1"/>
              <a:t>addEventListener</a:t>
            </a:r>
            <a:r>
              <a:rPr lang="pt-BR" dirty="0"/>
              <a:t>('</a:t>
            </a:r>
            <a:r>
              <a:rPr lang="pt-BR" dirty="0" err="1"/>
              <a:t>submit</a:t>
            </a:r>
            <a:r>
              <a:rPr lang="pt-BR" dirty="0"/>
              <a:t>', </a:t>
            </a:r>
            <a:r>
              <a:rPr lang="pt-BR" dirty="0" err="1"/>
              <a:t>function</a:t>
            </a:r>
            <a:r>
              <a:rPr lang="pt-BR" dirty="0"/>
              <a:t>(</a:t>
            </a:r>
            <a:r>
              <a:rPr lang="pt-BR" dirty="0" err="1"/>
              <a:t>event</a:t>
            </a:r>
            <a:r>
              <a:rPr lang="pt-BR" dirty="0"/>
              <a:t>) { </a:t>
            </a:r>
            <a:r>
              <a:rPr lang="pt-BR" dirty="0" err="1"/>
              <a:t>event.preventDefault</a:t>
            </a:r>
            <a:r>
              <a:rPr lang="pt-BR" dirty="0"/>
              <a:t>(); // Obtendo os valores dos campos </a:t>
            </a:r>
            <a:endParaRPr lang="pt-BR" dirty="0" smtClean="0"/>
          </a:p>
          <a:p>
            <a:pPr defTabSz="858838">
              <a:spcBef>
                <a:spcPct val="20000"/>
              </a:spcBef>
              <a:defRPr/>
            </a:pPr>
            <a:r>
              <a:rPr lang="pt-BR" dirty="0" err="1" smtClean="0"/>
              <a:t>const</a:t>
            </a:r>
            <a:r>
              <a:rPr lang="pt-BR" dirty="0" smtClean="0"/>
              <a:t> </a:t>
            </a:r>
            <a:r>
              <a:rPr lang="pt-BR" dirty="0"/>
              <a:t>numero1 = </a:t>
            </a:r>
            <a:r>
              <a:rPr lang="pt-BR" dirty="0" err="1"/>
              <a:t>parseFloat</a:t>
            </a:r>
            <a:r>
              <a:rPr lang="pt-BR" dirty="0"/>
              <a:t>(</a:t>
            </a:r>
            <a:r>
              <a:rPr lang="pt-BR" dirty="0" err="1"/>
              <a:t>document.getElementById</a:t>
            </a:r>
            <a:r>
              <a:rPr lang="pt-BR" dirty="0"/>
              <a:t>('numero1').</a:t>
            </a:r>
            <a:r>
              <a:rPr lang="pt-BR" dirty="0" err="1"/>
              <a:t>value</a:t>
            </a:r>
            <a:r>
              <a:rPr lang="pt-BR" dirty="0"/>
              <a:t>); </a:t>
            </a:r>
            <a:endParaRPr lang="pt-BR" dirty="0" smtClean="0"/>
          </a:p>
          <a:p>
            <a:pPr defTabSz="858838">
              <a:spcBef>
                <a:spcPct val="20000"/>
              </a:spcBef>
              <a:defRPr/>
            </a:pPr>
            <a:r>
              <a:rPr lang="pt-BR" dirty="0" err="1" smtClean="0"/>
              <a:t>const</a:t>
            </a:r>
            <a:r>
              <a:rPr lang="pt-BR" dirty="0" smtClean="0"/>
              <a:t> </a:t>
            </a:r>
            <a:r>
              <a:rPr lang="pt-BR" dirty="0"/>
              <a:t>numero2 = </a:t>
            </a:r>
            <a:r>
              <a:rPr lang="pt-BR" dirty="0" err="1"/>
              <a:t>parseFloat</a:t>
            </a:r>
            <a:r>
              <a:rPr lang="pt-BR" dirty="0"/>
              <a:t>(</a:t>
            </a:r>
            <a:r>
              <a:rPr lang="pt-BR" dirty="0" err="1"/>
              <a:t>document.getElementById</a:t>
            </a:r>
            <a:r>
              <a:rPr lang="pt-BR" dirty="0"/>
              <a:t>('numero2').</a:t>
            </a:r>
            <a:r>
              <a:rPr lang="pt-BR" dirty="0" err="1"/>
              <a:t>value</a:t>
            </a:r>
            <a:r>
              <a:rPr lang="pt-BR" dirty="0"/>
              <a:t>); </a:t>
            </a:r>
            <a:endParaRPr lang="pt-BR" dirty="0" smtClean="0"/>
          </a:p>
          <a:p>
            <a:pPr defTabSz="858838">
              <a:spcBef>
                <a:spcPct val="20000"/>
              </a:spcBef>
              <a:defRPr/>
            </a:pPr>
            <a:r>
              <a:rPr lang="pt-BR" dirty="0" smtClean="0"/>
              <a:t>// </a:t>
            </a:r>
            <a:r>
              <a:rPr lang="pt-BR" dirty="0"/>
              <a:t>Verificando se os valores são números válidos </a:t>
            </a:r>
            <a:endParaRPr lang="pt-BR" dirty="0" smtClean="0"/>
          </a:p>
          <a:p>
            <a:pPr defTabSz="858838">
              <a:spcBef>
                <a:spcPct val="20000"/>
              </a:spcBef>
              <a:defRPr/>
            </a:pPr>
            <a:r>
              <a:rPr lang="pt-BR" dirty="0"/>
              <a:t> </a:t>
            </a:r>
            <a:r>
              <a:rPr lang="pt-BR" dirty="0" smtClean="0"/>
              <a:t> </a:t>
            </a:r>
            <a:r>
              <a:rPr lang="pt-BR" dirty="0" err="1" smtClean="0"/>
              <a:t>if</a:t>
            </a:r>
            <a:r>
              <a:rPr lang="pt-BR" dirty="0" smtClean="0"/>
              <a:t> </a:t>
            </a:r>
            <a:r>
              <a:rPr lang="pt-BR" dirty="0"/>
              <a:t>(</a:t>
            </a:r>
            <a:r>
              <a:rPr lang="pt-BR" dirty="0" err="1"/>
              <a:t>isNaN</a:t>
            </a:r>
            <a:r>
              <a:rPr lang="pt-BR" dirty="0"/>
              <a:t>(numero1) || </a:t>
            </a:r>
            <a:r>
              <a:rPr lang="pt-BR" dirty="0" err="1"/>
              <a:t>isNaN</a:t>
            </a:r>
            <a:r>
              <a:rPr lang="pt-BR" dirty="0"/>
              <a:t>(numero2)) { </a:t>
            </a:r>
            <a:r>
              <a:rPr lang="pt-BR" dirty="0" smtClean="0"/>
              <a:t>        </a:t>
            </a:r>
            <a:r>
              <a:rPr lang="pt-BR" dirty="0" err="1" smtClean="0"/>
              <a:t>document.getElementById</a:t>
            </a:r>
            <a:r>
              <a:rPr lang="pt-BR" dirty="0"/>
              <a:t>('resultado').</a:t>
            </a:r>
            <a:r>
              <a:rPr lang="pt-BR" dirty="0" err="1"/>
              <a:t>innerText</a:t>
            </a:r>
            <a:r>
              <a:rPr lang="pt-BR" dirty="0"/>
              <a:t> = "Por favor, insira números válidos."; </a:t>
            </a:r>
            <a:r>
              <a:rPr lang="pt-BR" dirty="0" err="1"/>
              <a:t>return</a:t>
            </a:r>
            <a:r>
              <a:rPr lang="pt-BR" dirty="0"/>
              <a:t>; } </a:t>
            </a:r>
            <a:endParaRPr lang="pt-BR" dirty="0" smtClean="0"/>
          </a:p>
          <a:p>
            <a:pPr defTabSz="858838">
              <a:spcBef>
                <a:spcPct val="20000"/>
              </a:spcBef>
              <a:defRPr/>
            </a:pPr>
            <a:r>
              <a:rPr lang="pt-BR" dirty="0" smtClean="0"/>
              <a:t>// </a:t>
            </a:r>
            <a:r>
              <a:rPr lang="pt-BR" dirty="0"/>
              <a:t>Criando uma instância da classe </a:t>
            </a:r>
            <a:r>
              <a:rPr lang="pt-BR" dirty="0" err="1"/>
              <a:t>CalculadoraMedia</a:t>
            </a:r>
            <a:r>
              <a:rPr lang="pt-BR" dirty="0"/>
              <a:t> </a:t>
            </a:r>
            <a:endParaRPr lang="pt-BR" dirty="0" smtClean="0"/>
          </a:p>
          <a:p>
            <a:pPr defTabSz="858838">
              <a:spcBef>
                <a:spcPct val="20000"/>
              </a:spcBef>
              <a:defRPr/>
            </a:pPr>
            <a:r>
              <a:rPr lang="pt-BR" dirty="0"/>
              <a:t> </a:t>
            </a:r>
            <a:r>
              <a:rPr lang="pt-BR" dirty="0" smtClean="0"/>
              <a:t>       </a:t>
            </a:r>
            <a:r>
              <a:rPr lang="pt-BR" dirty="0" err="1" smtClean="0"/>
              <a:t>const</a:t>
            </a:r>
            <a:r>
              <a:rPr lang="pt-BR" dirty="0" smtClean="0"/>
              <a:t> </a:t>
            </a:r>
            <a:r>
              <a:rPr lang="pt-BR" dirty="0"/>
              <a:t>calculadora = new </a:t>
            </a:r>
            <a:r>
              <a:rPr lang="pt-BR" dirty="0" err="1"/>
              <a:t>CalculadoraMedia</a:t>
            </a:r>
            <a:r>
              <a:rPr lang="pt-BR" dirty="0"/>
              <a:t>(numero1, numero2); </a:t>
            </a:r>
            <a:endParaRPr lang="pt-BR" dirty="0" smtClean="0"/>
          </a:p>
          <a:p>
            <a:pPr defTabSz="858838">
              <a:spcBef>
                <a:spcPct val="20000"/>
              </a:spcBef>
              <a:defRPr/>
            </a:pPr>
            <a:r>
              <a:rPr lang="pt-BR" dirty="0" smtClean="0"/>
              <a:t>// </a:t>
            </a:r>
            <a:r>
              <a:rPr lang="pt-BR" dirty="0"/>
              <a:t>Calculando a média e exibindo o resultado </a:t>
            </a:r>
            <a:endParaRPr lang="pt-BR" dirty="0" smtClean="0"/>
          </a:p>
          <a:p>
            <a:pPr defTabSz="858838">
              <a:spcBef>
                <a:spcPct val="20000"/>
              </a:spcBef>
              <a:defRPr/>
            </a:pPr>
            <a:r>
              <a:rPr lang="pt-BR" dirty="0"/>
              <a:t> </a:t>
            </a:r>
            <a:r>
              <a:rPr lang="pt-BR" dirty="0" err="1" smtClean="0"/>
              <a:t>const</a:t>
            </a:r>
            <a:r>
              <a:rPr lang="pt-BR" dirty="0" smtClean="0"/>
              <a:t> </a:t>
            </a:r>
            <a:r>
              <a:rPr lang="pt-BR" dirty="0"/>
              <a:t>media = </a:t>
            </a:r>
            <a:r>
              <a:rPr lang="pt-BR" dirty="0" err="1"/>
              <a:t>calculadora.calcularMedia</a:t>
            </a:r>
            <a:r>
              <a:rPr lang="pt-BR" dirty="0"/>
              <a:t>(); </a:t>
            </a:r>
            <a:r>
              <a:rPr lang="pt-BR" dirty="0" err="1"/>
              <a:t>document.getElementById</a:t>
            </a:r>
            <a:r>
              <a:rPr lang="pt-BR" dirty="0"/>
              <a:t>('resultado').</a:t>
            </a:r>
            <a:r>
              <a:rPr lang="pt-BR" dirty="0" err="1"/>
              <a:t>innerText</a:t>
            </a:r>
            <a:r>
              <a:rPr lang="pt-BR" dirty="0"/>
              <a:t> = `A média dos números é: ${media}`; });</a:t>
            </a:r>
            <a:endParaRPr lang="en-GB" b="1" dirty="0">
              <a:effectLst>
                <a:outerShdw blurRad="38100" dist="38100" dir="2700000" algn="tl">
                  <a:srgbClr val="C0C0C0"/>
                </a:outerShdw>
              </a:effectLst>
            </a:endParaRPr>
          </a:p>
        </p:txBody>
      </p:sp>
    </p:spTree>
    <p:extLst>
      <p:ext uri="{BB962C8B-B14F-4D97-AF65-F5344CB8AC3E}">
        <p14:creationId xmlns:p14="http://schemas.microsoft.com/office/powerpoint/2010/main" val="2030766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908720"/>
            <a:ext cx="8424936" cy="1200329"/>
          </a:xfrm>
          <a:prstGeom prst="rect">
            <a:avLst/>
          </a:prstGeom>
        </p:spPr>
        <p:txBody>
          <a:bodyPr wrap="square">
            <a:spAutoFit/>
          </a:bodyPr>
          <a:lstStyle/>
          <a:p>
            <a:r>
              <a:rPr lang="pt-BR" dirty="0"/>
              <a:t>"DOM" significa "</a:t>
            </a:r>
            <a:r>
              <a:rPr lang="pt-BR" dirty="0" err="1"/>
              <a:t>Document</a:t>
            </a:r>
            <a:r>
              <a:rPr lang="pt-BR" dirty="0"/>
              <a:t> </a:t>
            </a:r>
            <a:r>
              <a:rPr lang="pt-BR" dirty="0" err="1"/>
              <a:t>Object</a:t>
            </a:r>
            <a:r>
              <a:rPr lang="pt-BR" dirty="0"/>
              <a:t> </a:t>
            </a:r>
            <a:r>
              <a:rPr lang="pt-BR" dirty="0" err="1"/>
              <a:t>Model</a:t>
            </a:r>
            <a:r>
              <a:rPr lang="pt-BR" dirty="0"/>
              <a:t>" (Modelo de Objeto de Documento) e refere-se a uma interface de programação que permite que os documentos HTML (ou XML) sejam manipulados e interagidos por meio de scripts, como </a:t>
            </a:r>
            <a:r>
              <a:rPr lang="pt-BR" dirty="0" err="1"/>
              <a:t>JavaScript</a:t>
            </a:r>
            <a:r>
              <a:rPr lang="pt-BR" dirty="0"/>
              <a:t>. Aqui estão alguns conceitos fundamentais do DOM</a:t>
            </a:r>
            <a:r>
              <a:rPr lang="pt-BR" dirty="0" smtClean="0"/>
              <a:t>:</a:t>
            </a:r>
            <a:endParaRPr lang="pt-BR" dirty="0"/>
          </a:p>
        </p:txBody>
      </p:sp>
      <p:sp>
        <p:nvSpPr>
          <p:cNvPr id="4" name="Retângulo 3"/>
          <p:cNvSpPr/>
          <p:nvPr/>
        </p:nvSpPr>
        <p:spPr>
          <a:xfrm>
            <a:off x="323528" y="2420888"/>
            <a:ext cx="8352928" cy="3970318"/>
          </a:xfrm>
          <a:prstGeom prst="rect">
            <a:avLst/>
          </a:prstGeom>
        </p:spPr>
        <p:txBody>
          <a:bodyPr wrap="square">
            <a:spAutoFit/>
          </a:bodyPr>
          <a:lstStyle/>
          <a:p>
            <a:r>
              <a:rPr lang="pt-BR" b="1" dirty="0"/>
              <a:t>Árvore de Elementos:</a:t>
            </a:r>
            <a:r>
              <a:rPr lang="pt-BR" dirty="0"/>
              <a:t> O DOM organiza os elementos de um documento HTML em uma estrutura hierárquica semelhante a uma árvore, na qual cada elemento é representado por um nó. Isso significa que cada elemento, atributo e texto dentro de um documento HTML é representado por um nó no DOM.</a:t>
            </a:r>
          </a:p>
          <a:p>
            <a:r>
              <a:rPr lang="pt-BR" b="1" dirty="0"/>
              <a:t>Nós:</a:t>
            </a:r>
            <a:r>
              <a:rPr lang="pt-BR" dirty="0"/>
              <a:t> Cada elemento, atributo ou texto em um documento HTML é representado por um nó no DOM. Os nós podem ser acessados e manipulados por meio de </a:t>
            </a:r>
            <a:r>
              <a:rPr lang="pt-BR" dirty="0" err="1"/>
              <a:t>JavaScript</a:t>
            </a:r>
            <a:r>
              <a:rPr lang="pt-BR" dirty="0"/>
              <a:t>.</a:t>
            </a:r>
          </a:p>
          <a:p>
            <a:r>
              <a:rPr lang="pt-BR" b="1" dirty="0"/>
              <a:t>Elementos:</a:t>
            </a:r>
            <a:r>
              <a:rPr lang="pt-BR" dirty="0"/>
              <a:t> São os principais componentes do DOM e representam as </a:t>
            </a:r>
            <a:r>
              <a:rPr lang="pt-BR" dirty="0" err="1"/>
              <a:t>tags</a:t>
            </a:r>
            <a:r>
              <a:rPr lang="pt-BR" dirty="0"/>
              <a:t> HTML no documento. Os elementos podem ter pais, filhos, irmãos e atributos.</a:t>
            </a:r>
          </a:p>
          <a:p>
            <a:r>
              <a:rPr lang="pt-BR" b="1" dirty="0"/>
              <a:t>Atributos:</a:t>
            </a:r>
            <a:r>
              <a:rPr lang="pt-BR" dirty="0"/>
              <a:t> São informações adicionais associadas aos elementos HTML. Os atributos de um elemento podem ser acessados e modificados por meio do DOM.</a:t>
            </a:r>
          </a:p>
          <a:p>
            <a:r>
              <a:rPr lang="pt-BR" b="1" dirty="0"/>
              <a:t>Métodos e Propriedades:</a:t>
            </a:r>
            <a:r>
              <a:rPr lang="pt-BR" dirty="0"/>
              <a:t> O DOM fornece métodos e propriedades que permitem manipular os elementos, atributos e texto dentro de um documento HTML. Por exemplo, você pode adicionar, remover ou modificar elementos e atributos, alterar o conteúdo de um elemento, etc.</a:t>
            </a:r>
          </a:p>
        </p:txBody>
      </p:sp>
    </p:spTree>
    <p:extLst>
      <p:ext uri="{BB962C8B-B14F-4D97-AF65-F5344CB8AC3E}">
        <p14:creationId xmlns:p14="http://schemas.microsoft.com/office/powerpoint/2010/main" val="117795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1052736"/>
            <a:ext cx="8424936" cy="5078313"/>
          </a:xfrm>
          <a:prstGeom prst="rect">
            <a:avLst/>
          </a:prstGeom>
        </p:spPr>
        <p:txBody>
          <a:bodyPr wrap="square">
            <a:spAutoFit/>
          </a:bodyPr>
          <a:lstStyle/>
          <a:p>
            <a:endParaRPr lang="pt-BR" dirty="0"/>
          </a:p>
          <a:p>
            <a:r>
              <a:rPr lang="pt-BR" b="1" dirty="0" smtClean="0"/>
              <a:t>Eventos</a:t>
            </a:r>
            <a:r>
              <a:rPr lang="pt-BR" b="1" dirty="0"/>
              <a:t>:</a:t>
            </a:r>
            <a:r>
              <a:rPr lang="pt-BR" dirty="0"/>
              <a:t> O DOM permite a interação com o usuário por meio de eventos. Os eventos podem ser acionados por ações do usuário, como cliques do mouse, pressionamentos de teclas, movimentos do mouse, entre outros. É possível associar funções </a:t>
            </a:r>
            <a:r>
              <a:rPr lang="pt-BR" dirty="0" err="1"/>
              <a:t>JavaScript</a:t>
            </a:r>
            <a:r>
              <a:rPr lang="pt-BR" dirty="0"/>
              <a:t> a esses eventos para responder a eles.</a:t>
            </a:r>
          </a:p>
          <a:p>
            <a:r>
              <a:rPr lang="pt-BR" b="1" dirty="0"/>
              <a:t>Manipulação Dinâmica:</a:t>
            </a:r>
            <a:r>
              <a:rPr lang="pt-BR" dirty="0"/>
              <a:t> Uma das principais características do DOM é a capacidade de manipular dinamicamente os elementos de uma página HTML. Isso significa que você pode adicionar, remover ou modificar elementos em resposta a ações do usuário ou a eventos específicos.</a:t>
            </a:r>
          </a:p>
          <a:p>
            <a:r>
              <a:rPr lang="pt-BR" dirty="0"/>
              <a:t>Em resumo, o DOM é uma representação em forma de árvore de um documento HTML que fornece uma interface de programação para acessar e manipular os elementos desse documento por meio de scripts, como </a:t>
            </a:r>
            <a:r>
              <a:rPr lang="pt-BR" dirty="0" err="1"/>
              <a:t>JavaScript</a:t>
            </a:r>
            <a:r>
              <a:rPr lang="pt-BR" dirty="0"/>
              <a:t>. Isso permite a criação de páginas da web dinâmicas e </a:t>
            </a:r>
            <a:r>
              <a:rPr lang="pt-BR" dirty="0" smtClean="0"/>
              <a:t>interativas</a:t>
            </a:r>
          </a:p>
          <a:p>
            <a:r>
              <a:rPr lang="pt-BR" dirty="0"/>
              <a:t/>
            </a:r>
            <a:br>
              <a:rPr lang="pt-BR" dirty="0"/>
            </a:br>
            <a:r>
              <a:rPr lang="pt-BR" b="1" dirty="0" err="1">
                <a:effectLst>
                  <a:outerShdw blurRad="38100" dist="38100" dir="2700000" algn="tl">
                    <a:srgbClr val="000000">
                      <a:alpha val="43137"/>
                    </a:srgbClr>
                  </a:outerShdw>
                </a:effectLst>
              </a:rPr>
              <a:t>addEventListener</a:t>
            </a:r>
            <a:r>
              <a:rPr lang="pt-BR" dirty="0"/>
              <a:t> é um método em </a:t>
            </a:r>
            <a:r>
              <a:rPr lang="pt-BR" dirty="0" err="1"/>
              <a:t>JavaScript</a:t>
            </a:r>
            <a:r>
              <a:rPr lang="pt-BR" dirty="0"/>
              <a:t> usado para associar um manipulador de eventos a um elemento HTML. Ele permite que você especifique uma função que será executada quando um determinado evento ocorrer no elemento, como um clique do mouse, pressionamento de tecla, envio de formulário, entre outros.</a:t>
            </a:r>
          </a:p>
        </p:txBody>
      </p:sp>
    </p:spTree>
    <p:extLst>
      <p:ext uri="{BB962C8B-B14F-4D97-AF65-F5344CB8AC3E}">
        <p14:creationId xmlns:p14="http://schemas.microsoft.com/office/powerpoint/2010/main" val="417791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393079" y="1556792"/>
            <a:ext cx="8211369" cy="4857750"/>
          </a:xfrm>
          <a:prstGeom prst="rect">
            <a:avLst/>
          </a:prstGeom>
          <a:noFill/>
          <a:ln w="9525">
            <a:noFill/>
            <a:miter lim="800000"/>
            <a:headEnd/>
            <a:tailEnd/>
          </a:ln>
        </p:spPr>
        <p:txBody>
          <a:bodyPr/>
          <a:lstStyle/>
          <a:p>
            <a:pPr algn="just" defTabSz="858838" eaLnBrk="1" hangingPunct="1">
              <a:spcBef>
                <a:spcPct val="20000"/>
              </a:spcBef>
              <a:defRPr/>
            </a:pPr>
            <a:r>
              <a:rPr lang="en-GB" b="1" dirty="0" err="1" smtClean="0">
                <a:effectLst>
                  <a:outerShdw blurRad="38100" dist="38100" dir="2700000" algn="tl">
                    <a:srgbClr val="C0C0C0"/>
                  </a:outerShdw>
                </a:effectLst>
              </a:rPr>
              <a:t>Conclusão</a:t>
            </a:r>
            <a:endParaRPr lang="en-GB" b="1" dirty="0" smtClean="0">
              <a:effectLst>
                <a:outerShdw blurRad="38100" dist="38100" dir="2700000" algn="tl">
                  <a:srgbClr val="C0C0C0"/>
                </a:outerShdw>
              </a:effectLst>
            </a:endParaRPr>
          </a:p>
          <a:p>
            <a:pPr algn="just" defTabSz="858838" eaLnBrk="1" hangingPunct="1">
              <a:spcBef>
                <a:spcPct val="20000"/>
              </a:spcBef>
              <a:defRPr/>
            </a:pPr>
            <a:endParaRPr lang="en-GB" b="1" dirty="0">
              <a:effectLst>
                <a:outerShdw blurRad="38100" dist="38100" dir="2700000" algn="tl">
                  <a:srgbClr val="C0C0C0"/>
                </a:outerShdw>
              </a:effectLst>
            </a:endParaRPr>
          </a:p>
          <a:p>
            <a:pPr marL="190500" lvl="1" algn="just" defTabSz="858838">
              <a:spcBef>
                <a:spcPct val="20000"/>
              </a:spcBef>
              <a:buClr>
                <a:schemeClr val="accent2"/>
              </a:buClr>
              <a:defRPr/>
            </a:pPr>
            <a:r>
              <a:rPr lang="pt-BR" dirty="0" smtClean="0"/>
              <a:t>Neste </a:t>
            </a:r>
            <a:r>
              <a:rPr lang="pt-BR" dirty="0"/>
              <a:t>exemplo, o usuário pode inserir dois números em um formulário HTML. Quando o formulário é enviado, os números são enviados para o arquivo </a:t>
            </a:r>
            <a:r>
              <a:rPr lang="pt-BR" dirty="0" err="1"/>
              <a:t>JavaScript</a:t>
            </a:r>
            <a:r>
              <a:rPr lang="pt-BR" dirty="0"/>
              <a:t>. Lá, eles são usados para calcular a média usando a classe </a:t>
            </a:r>
            <a:r>
              <a:rPr lang="pt-BR" dirty="0" err="1"/>
              <a:t>CalculadoraMedia</a:t>
            </a:r>
            <a:r>
              <a:rPr lang="pt-BR" dirty="0"/>
              <a:t> e o resultado é exibido na página HTML. Este é um exemplo simples de como usar orientação a objetos em </a:t>
            </a:r>
            <a:r>
              <a:rPr lang="pt-BR" dirty="0" err="1"/>
              <a:t>JavaScript</a:t>
            </a:r>
            <a:r>
              <a:rPr lang="pt-BR" dirty="0"/>
              <a:t> para realizar uma tarefa específica.</a:t>
            </a:r>
            <a:endParaRPr lang="en-GB" sz="1600" dirty="0"/>
          </a:p>
        </p:txBody>
      </p:sp>
      <p:sp>
        <p:nvSpPr>
          <p:cNvPr id="7" name="Retângulo 6"/>
          <p:cNvSpPr/>
          <p:nvPr/>
        </p:nvSpPr>
        <p:spPr>
          <a:xfrm>
            <a:off x="1436028" y="692696"/>
            <a:ext cx="5713424" cy="605294"/>
          </a:xfrm>
          <a:prstGeom prst="rect">
            <a:avLst/>
          </a:prstGeom>
        </p:spPr>
        <p:txBody>
          <a:bodyPr wrap="none">
            <a:spAutoFit/>
          </a:bodyPr>
          <a:lstStyle/>
          <a:p>
            <a:pPr algn="ctr">
              <a:lnSpc>
                <a:spcPts val="4000"/>
              </a:lnSpc>
            </a:pPr>
            <a:r>
              <a:rPr lang="pt-BR" b="1" dirty="0" smtClean="0">
                <a:solidFill>
                  <a:schemeClr val="accent1">
                    <a:lumMod val="75000"/>
                  </a:schemeClr>
                </a:solidFill>
                <a:latin typeface="Roboto Slab" pitchFamily="2" charset="0"/>
                <a:ea typeface="Roboto Slab" pitchFamily="2" charset="0"/>
              </a:rPr>
              <a:t>Importância e aplicações da IA na vida cotidiana</a:t>
            </a:r>
            <a:endParaRPr lang="en-US" b="1" dirty="0">
              <a:solidFill>
                <a:srgbClr val="00B0F0"/>
              </a:solidFill>
              <a:latin typeface="Roboto Slab" pitchFamily="2" charset="0"/>
              <a:ea typeface="Roboto Slab" pitchFamily="2" charset="0"/>
            </a:endParaRPr>
          </a:p>
        </p:txBody>
      </p:sp>
    </p:spTree>
    <p:extLst>
      <p:ext uri="{BB962C8B-B14F-4D97-AF65-F5344CB8AC3E}">
        <p14:creationId xmlns:p14="http://schemas.microsoft.com/office/powerpoint/2010/main" val="315244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667407" y="692696"/>
            <a:ext cx="1250662" cy="533992"/>
          </a:xfrm>
          <a:prstGeom prst="rect">
            <a:avLst/>
          </a:prstGeom>
        </p:spPr>
        <p:txBody>
          <a:bodyPr wrap="none">
            <a:spAutoFit/>
          </a:bodyPr>
          <a:lstStyle/>
          <a:p>
            <a:pPr algn="ctr">
              <a:lnSpc>
                <a:spcPts val="4000"/>
              </a:lnSpc>
            </a:pPr>
            <a:r>
              <a:rPr lang="en-US" b="1" dirty="0" err="1" smtClean="0">
                <a:solidFill>
                  <a:schemeClr val="accent1">
                    <a:lumMod val="75000"/>
                  </a:schemeClr>
                </a:solidFill>
                <a:latin typeface="Roboto Slab" pitchFamily="2" charset="0"/>
                <a:ea typeface="Roboto Slab" pitchFamily="2" charset="0"/>
              </a:rPr>
              <a:t>Atividade</a:t>
            </a:r>
            <a:endParaRPr lang="en-US" b="1" dirty="0">
              <a:solidFill>
                <a:srgbClr val="00B0F0"/>
              </a:solidFill>
              <a:latin typeface="Roboto Slab" pitchFamily="2" charset="0"/>
              <a:ea typeface="Roboto Slab" pitchFamily="2" charset="0"/>
            </a:endParaRPr>
          </a:p>
        </p:txBody>
      </p:sp>
      <p:sp>
        <p:nvSpPr>
          <p:cNvPr id="6" name="Rectangle 2"/>
          <p:cNvSpPr>
            <a:spLocks noChangeArrowheads="1"/>
          </p:cNvSpPr>
          <p:nvPr/>
        </p:nvSpPr>
        <p:spPr bwMode="auto">
          <a:xfrm>
            <a:off x="266531" y="1556792"/>
            <a:ext cx="8637588" cy="2743200"/>
          </a:xfrm>
          <a:prstGeom prst="rect">
            <a:avLst/>
          </a:prstGeom>
          <a:noFill/>
          <a:ln w="9525">
            <a:noFill/>
            <a:miter lim="800000"/>
            <a:headEnd/>
            <a:tailEnd/>
          </a:ln>
        </p:spPr>
        <p:txBody>
          <a:bodyPr/>
          <a:lstStyle/>
          <a:p>
            <a:pPr eaLnBrk="1" hangingPunct="1">
              <a:spcBef>
                <a:spcPct val="20000"/>
              </a:spcBef>
              <a:defRPr/>
            </a:pPr>
            <a:r>
              <a:rPr lang="en-GB" b="1" dirty="0" err="1" smtClean="0"/>
              <a:t>Faça</a:t>
            </a:r>
            <a:r>
              <a:rPr lang="en-GB" b="1" dirty="0" smtClean="0"/>
              <a:t> um </a:t>
            </a:r>
            <a:r>
              <a:rPr lang="en-GB" b="1" dirty="0" err="1" smtClean="0"/>
              <a:t>programa</a:t>
            </a:r>
            <a:r>
              <a:rPr lang="en-GB" b="1" dirty="0" smtClean="0"/>
              <a:t> </a:t>
            </a:r>
            <a:r>
              <a:rPr lang="en-GB" b="1" dirty="0" err="1" smtClean="0"/>
              <a:t>em</a:t>
            </a:r>
            <a:r>
              <a:rPr lang="en-GB" b="1" dirty="0" smtClean="0"/>
              <a:t> </a:t>
            </a:r>
            <a:r>
              <a:rPr lang="en-GB" b="1" dirty="0" err="1" smtClean="0"/>
              <a:t>js</a:t>
            </a:r>
            <a:r>
              <a:rPr lang="en-GB" b="1" dirty="0" smtClean="0"/>
              <a:t> e html </a:t>
            </a:r>
            <a:r>
              <a:rPr lang="en-GB" b="1" dirty="0" err="1" smtClean="0"/>
              <a:t>que</a:t>
            </a:r>
            <a:r>
              <a:rPr lang="en-GB" b="1" dirty="0" smtClean="0"/>
              <a:t> </a:t>
            </a:r>
            <a:r>
              <a:rPr lang="en-GB" b="1" dirty="0" err="1" smtClean="0"/>
              <a:t>receba</a:t>
            </a:r>
            <a:r>
              <a:rPr lang="en-GB" b="1" dirty="0" smtClean="0"/>
              <a:t> com dado de </a:t>
            </a:r>
            <a:r>
              <a:rPr lang="en-GB" b="1" dirty="0" err="1" smtClean="0"/>
              <a:t>entrada</a:t>
            </a:r>
            <a:r>
              <a:rPr lang="en-GB" b="1" dirty="0" smtClean="0"/>
              <a:t> o </a:t>
            </a:r>
            <a:r>
              <a:rPr lang="en-GB" b="1" dirty="0" err="1" smtClean="0"/>
              <a:t>valor</a:t>
            </a:r>
            <a:r>
              <a:rPr lang="en-GB" b="1" dirty="0" smtClean="0"/>
              <a:t> de </a:t>
            </a:r>
            <a:r>
              <a:rPr lang="en-GB" b="1" dirty="0" err="1" smtClean="0"/>
              <a:t>uma</a:t>
            </a:r>
            <a:r>
              <a:rPr lang="en-GB" b="1" dirty="0" smtClean="0"/>
              <a:t> </a:t>
            </a:r>
            <a:r>
              <a:rPr lang="en-GB" b="1" dirty="0" err="1" smtClean="0"/>
              <a:t>venda</a:t>
            </a:r>
            <a:r>
              <a:rPr lang="en-GB" b="1" dirty="0" smtClean="0"/>
              <a:t> e </a:t>
            </a:r>
            <a:r>
              <a:rPr lang="en-GB" b="1" dirty="0" err="1" smtClean="0"/>
              <a:t>utilizando</a:t>
            </a:r>
            <a:r>
              <a:rPr lang="en-GB" b="1" dirty="0" smtClean="0"/>
              <a:t> </a:t>
            </a:r>
            <a:r>
              <a:rPr lang="en-GB" b="1" dirty="0" err="1" smtClean="0"/>
              <a:t>Orientação</a:t>
            </a:r>
            <a:r>
              <a:rPr lang="en-GB" b="1" dirty="0" smtClean="0"/>
              <a:t> a </a:t>
            </a:r>
            <a:r>
              <a:rPr lang="en-GB" b="1" dirty="0" err="1" smtClean="0"/>
              <a:t>Objetos</a:t>
            </a:r>
            <a:r>
              <a:rPr lang="en-GB" b="1" dirty="0" smtClean="0"/>
              <a:t> e </a:t>
            </a:r>
            <a:r>
              <a:rPr lang="en-GB" b="1" dirty="0" err="1" smtClean="0"/>
              <a:t>mostre</a:t>
            </a:r>
            <a:r>
              <a:rPr lang="en-GB" b="1" dirty="0" smtClean="0"/>
              <a:t> </a:t>
            </a:r>
            <a:r>
              <a:rPr lang="en-GB" b="1" dirty="0" err="1" smtClean="0"/>
              <a:t>como</a:t>
            </a:r>
            <a:r>
              <a:rPr lang="en-GB" b="1" dirty="0" smtClean="0"/>
              <a:t> </a:t>
            </a:r>
            <a:r>
              <a:rPr lang="en-GB" b="1" dirty="0" err="1" smtClean="0"/>
              <a:t>resultado</a:t>
            </a:r>
            <a:r>
              <a:rPr lang="en-GB" b="1" dirty="0" smtClean="0"/>
              <a:t> :</a:t>
            </a:r>
            <a:r>
              <a:rPr lang="en-GB" b="1" dirty="0" smtClean="0">
                <a:effectLst>
                  <a:outerShdw blurRad="38100" dist="38100" dir="2700000" algn="tl">
                    <a:srgbClr val="C0C0C0"/>
                  </a:outerShdw>
                </a:effectLst>
              </a:rPr>
              <a:t/>
            </a:r>
            <a:br>
              <a:rPr lang="en-GB" b="1" dirty="0" smtClean="0">
                <a:effectLst>
                  <a:outerShdw blurRad="38100" dist="38100" dir="2700000" algn="tl">
                    <a:srgbClr val="C0C0C0"/>
                  </a:outerShdw>
                </a:effectLst>
              </a:rPr>
            </a:br>
            <a:endParaRPr lang="en-GB" b="1" dirty="0" smtClean="0">
              <a:effectLst>
                <a:outerShdw blurRad="38100" dist="38100" dir="2700000" algn="tl">
                  <a:srgbClr val="C0C0C0"/>
                </a:outerShdw>
              </a:effectLst>
            </a:endParaRPr>
          </a:p>
          <a:p>
            <a:pPr eaLnBrk="1" hangingPunct="1">
              <a:spcBef>
                <a:spcPct val="20000"/>
              </a:spcBef>
              <a:defRPr/>
            </a:pPr>
            <a:r>
              <a:rPr lang="en-GB" b="1" dirty="0" err="1" smtClean="0">
                <a:effectLst>
                  <a:outerShdw blurRad="38100" dist="38100" dir="2700000" algn="tl">
                    <a:srgbClr val="C0C0C0"/>
                  </a:outerShdw>
                </a:effectLst>
              </a:rPr>
              <a:t>Maior</a:t>
            </a:r>
            <a:r>
              <a:rPr lang="en-GB" b="1" dirty="0" smtClean="0">
                <a:effectLst>
                  <a:outerShdw blurRad="38100" dist="38100" dir="2700000" algn="tl">
                    <a:srgbClr val="C0C0C0"/>
                  </a:outerShdw>
                </a:effectLst>
              </a:rPr>
              <a:t> </a:t>
            </a:r>
            <a:r>
              <a:rPr lang="en-GB" b="1" dirty="0" err="1" smtClean="0">
                <a:effectLst>
                  <a:outerShdw blurRad="38100" dist="38100" dir="2700000" algn="tl">
                    <a:srgbClr val="C0C0C0"/>
                  </a:outerShdw>
                </a:effectLst>
              </a:rPr>
              <a:t>venda</a:t>
            </a:r>
            <a:r>
              <a:rPr lang="en-GB" b="1" dirty="0" smtClean="0">
                <a:effectLst>
                  <a:outerShdw blurRad="38100" dist="38100" dir="2700000" algn="tl">
                    <a:srgbClr val="C0C0C0"/>
                  </a:outerShdw>
                </a:effectLst>
              </a:rPr>
              <a:t> </a:t>
            </a:r>
            <a:r>
              <a:rPr lang="en-GB" b="1" dirty="0" err="1" smtClean="0">
                <a:effectLst>
                  <a:outerShdw blurRad="38100" dist="38100" dir="2700000" algn="tl">
                    <a:srgbClr val="C0C0C0"/>
                  </a:outerShdw>
                </a:effectLst>
              </a:rPr>
              <a:t>efetuada</a:t>
            </a:r>
            <a:r>
              <a:rPr lang="en-GB" b="1" dirty="0" smtClean="0">
                <a:effectLst>
                  <a:outerShdw blurRad="38100" dist="38100" dir="2700000" algn="tl">
                    <a:srgbClr val="C0C0C0"/>
                  </a:outerShdw>
                </a:effectLst>
              </a:rPr>
              <a:t>;</a:t>
            </a:r>
          </a:p>
          <a:p>
            <a:pPr eaLnBrk="1" hangingPunct="1">
              <a:spcBef>
                <a:spcPct val="20000"/>
              </a:spcBef>
              <a:defRPr/>
            </a:pPr>
            <a:r>
              <a:rPr lang="en-GB" b="1" dirty="0" smtClean="0">
                <a:effectLst>
                  <a:outerShdw blurRad="38100" dist="38100" dir="2700000" algn="tl">
                    <a:srgbClr val="C0C0C0"/>
                  </a:outerShdw>
                </a:effectLst>
              </a:rPr>
              <a:t>Media das </a:t>
            </a:r>
            <a:r>
              <a:rPr lang="en-GB" b="1" dirty="0" err="1" smtClean="0">
                <a:effectLst>
                  <a:outerShdw blurRad="38100" dist="38100" dir="2700000" algn="tl">
                    <a:srgbClr val="C0C0C0"/>
                  </a:outerShdw>
                </a:effectLst>
              </a:rPr>
              <a:t>vendas</a:t>
            </a:r>
            <a:r>
              <a:rPr lang="en-GB" b="1" dirty="0" smtClean="0">
                <a:effectLst>
                  <a:outerShdw blurRad="38100" dist="38100" dir="2700000" algn="tl">
                    <a:srgbClr val="C0C0C0"/>
                  </a:outerShdw>
                </a:effectLst>
              </a:rPr>
              <a:t> </a:t>
            </a:r>
            <a:r>
              <a:rPr lang="en-GB" b="1" dirty="0" err="1" smtClean="0">
                <a:effectLst>
                  <a:outerShdw blurRad="38100" dist="38100" dir="2700000" algn="tl">
                    <a:srgbClr val="C0C0C0"/>
                  </a:outerShdw>
                </a:effectLst>
              </a:rPr>
              <a:t>efetuadas</a:t>
            </a:r>
            <a:endParaRPr lang="en-GB" b="1" dirty="0" smtClean="0">
              <a:effectLst>
                <a:outerShdw blurRad="38100" dist="38100" dir="2700000" algn="tl">
                  <a:srgbClr val="C0C0C0"/>
                </a:outerShdw>
              </a:effectLst>
            </a:endParaRPr>
          </a:p>
          <a:p>
            <a:pPr eaLnBrk="1" hangingPunct="1">
              <a:spcBef>
                <a:spcPct val="20000"/>
              </a:spcBef>
              <a:defRPr/>
            </a:pPr>
            <a:r>
              <a:rPr lang="en-GB" sz="1800" b="1" dirty="0" smtClean="0">
                <a:effectLst>
                  <a:outerShdw blurRad="38100" dist="38100" dir="2700000" algn="tl">
                    <a:srgbClr val="C0C0C0"/>
                  </a:outerShdw>
                </a:effectLst>
              </a:rPr>
              <a:t>A </a:t>
            </a:r>
            <a:r>
              <a:rPr lang="en-GB" sz="1800" b="1" dirty="0" err="1" smtClean="0">
                <a:effectLst>
                  <a:outerShdw blurRad="38100" dist="38100" dir="2700000" algn="tl">
                    <a:srgbClr val="C0C0C0"/>
                  </a:outerShdw>
                </a:effectLst>
              </a:rPr>
              <a:t>lista</a:t>
            </a:r>
            <a:r>
              <a:rPr lang="en-GB" sz="1800" b="1" dirty="0" smtClean="0">
                <a:effectLst>
                  <a:outerShdw blurRad="38100" dist="38100" dir="2700000" algn="tl">
                    <a:srgbClr val="C0C0C0"/>
                  </a:outerShdw>
                </a:effectLst>
              </a:rPr>
              <a:t> das </a:t>
            </a:r>
            <a:r>
              <a:rPr lang="en-GB" sz="1800" b="1" dirty="0" err="1" smtClean="0">
                <a:effectLst>
                  <a:outerShdw blurRad="38100" dist="38100" dir="2700000" algn="tl">
                    <a:srgbClr val="C0C0C0"/>
                  </a:outerShdw>
                </a:effectLst>
              </a:rPr>
              <a:t>vendas</a:t>
            </a:r>
            <a:r>
              <a:rPr lang="en-GB" sz="1800" b="1" dirty="0" smtClean="0">
                <a:effectLst>
                  <a:outerShdw blurRad="38100" dist="38100" dir="2700000" algn="tl">
                    <a:srgbClr val="C0C0C0"/>
                  </a:outerShdw>
                </a:effectLst>
              </a:rPr>
              <a:t> </a:t>
            </a:r>
            <a:r>
              <a:rPr lang="en-GB" sz="1800" b="1" dirty="0" err="1" smtClean="0">
                <a:effectLst>
                  <a:outerShdw blurRad="38100" dist="38100" dir="2700000" algn="tl">
                    <a:srgbClr val="C0C0C0"/>
                  </a:outerShdw>
                </a:effectLst>
              </a:rPr>
              <a:t>efetuadas</a:t>
            </a:r>
            <a:r>
              <a:rPr lang="en-GB" sz="1800" b="1" dirty="0" smtClean="0">
                <a:effectLst>
                  <a:outerShdw blurRad="38100" dist="38100" dir="2700000" algn="tl">
                    <a:srgbClr val="C0C0C0"/>
                  </a:outerShdw>
                </a:effectLst>
              </a:rPr>
              <a:t> </a:t>
            </a:r>
            <a:r>
              <a:rPr lang="en-GB" sz="1800" b="1" dirty="0" err="1" smtClean="0">
                <a:effectLst>
                  <a:outerShdw blurRad="38100" dist="38100" dir="2700000" algn="tl">
                    <a:srgbClr val="C0C0C0"/>
                  </a:outerShdw>
                </a:effectLst>
              </a:rPr>
              <a:t>em</a:t>
            </a:r>
            <a:r>
              <a:rPr lang="en-GB" sz="1800" b="1" dirty="0" smtClean="0">
                <a:effectLst>
                  <a:outerShdw blurRad="38100" dist="38100" dir="2700000" algn="tl">
                    <a:srgbClr val="C0C0C0"/>
                  </a:outerShdw>
                </a:effectLst>
              </a:rPr>
              <a:t> um </a:t>
            </a:r>
            <a:r>
              <a:rPr lang="en-GB" sz="1800" b="1" dirty="0" err="1" smtClean="0">
                <a:effectLst>
                  <a:outerShdw blurRad="38100" dist="38100" dir="2700000" algn="tl">
                    <a:srgbClr val="C0C0C0"/>
                  </a:outerShdw>
                </a:effectLst>
              </a:rPr>
              <a:t>arquivo</a:t>
            </a:r>
            <a:r>
              <a:rPr lang="en-GB" sz="1800" b="1" dirty="0" smtClean="0">
                <a:effectLst>
                  <a:outerShdw blurRad="38100" dist="38100" dir="2700000" algn="tl">
                    <a:srgbClr val="C0C0C0"/>
                  </a:outerShdw>
                </a:effectLst>
              </a:rPr>
              <a:t> html</a:t>
            </a:r>
            <a:endParaRPr lang="pt-BR" sz="1800" dirty="0"/>
          </a:p>
        </p:txBody>
      </p:sp>
      <p:sp>
        <p:nvSpPr>
          <p:cNvPr id="8" name="Rectangle 2"/>
          <p:cNvSpPr>
            <a:spLocks noChangeArrowheads="1"/>
          </p:cNvSpPr>
          <p:nvPr/>
        </p:nvSpPr>
        <p:spPr bwMode="auto">
          <a:xfrm>
            <a:off x="251512" y="3278088"/>
            <a:ext cx="8637588" cy="2743200"/>
          </a:xfrm>
          <a:prstGeom prst="rect">
            <a:avLst/>
          </a:prstGeom>
          <a:noFill/>
          <a:ln w="9525">
            <a:noFill/>
            <a:miter lim="800000"/>
            <a:headEnd/>
            <a:tailEnd/>
          </a:ln>
        </p:spPr>
        <p:txBody>
          <a:bodyPr/>
          <a:lstStyle/>
          <a:p>
            <a:pPr eaLnBrk="1" hangingPunct="1">
              <a:spcBef>
                <a:spcPct val="20000"/>
              </a:spcBef>
              <a:defRPr/>
            </a:pPr>
            <a:endParaRPr lang="pt-BR" sz="1800" dirty="0"/>
          </a:p>
        </p:txBody>
      </p:sp>
    </p:spTree>
    <p:extLst>
      <p:ext uri="{BB962C8B-B14F-4D97-AF65-F5344CB8AC3E}">
        <p14:creationId xmlns:p14="http://schemas.microsoft.com/office/powerpoint/2010/main" val="31524478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839</Words>
  <Application>Microsoft Office PowerPoint</Application>
  <PresentationFormat>Apresentação na tela (4:3)</PresentationFormat>
  <Paragraphs>68</Paragraphs>
  <Slides>9</Slides>
  <Notes>0</Notes>
  <HiddenSlides>0</HiddenSlides>
  <MMClips>0</MMClip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Tema do Office</vt:lpstr>
      <vt:lpstr>Orientação a Objetos com JavaScript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Inteligência Artificial (IA)</dc:title>
  <dc:creator>jes73</dc:creator>
  <cp:lastModifiedBy>jes73</cp:lastModifiedBy>
  <cp:revision>16</cp:revision>
  <dcterms:created xsi:type="dcterms:W3CDTF">2024-02-28T17:59:30Z</dcterms:created>
  <dcterms:modified xsi:type="dcterms:W3CDTF">2024-03-26T22:12:43Z</dcterms:modified>
</cp:coreProperties>
</file>