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5" r:id="rId4"/>
    <p:sldId id="266" r:id="rId5"/>
    <p:sldId id="267" r:id="rId6"/>
    <p:sldId id="268" r:id="rId7"/>
    <p:sldId id="280" r:id="rId8"/>
    <p:sldId id="257" r:id="rId9"/>
    <p:sldId id="273" r:id="rId10"/>
    <p:sldId id="282" r:id="rId11"/>
    <p:sldId id="283" r:id="rId12"/>
    <p:sldId id="274" r:id="rId13"/>
    <p:sldId id="275" r:id="rId14"/>
    <p:sldId id="276" r:id="rId15"/>
    <p:sldId id="277" r:id="rId16"/>
    <p:sldId id="258" r:id="rId17"/>
    <p:sldId id="272" r:id="rId18"/>
    <p:sldId id="259" r:id="rId19"/>
    <p:sldId id="260" r:id="rId20"/>
    <p:sldId id="261" r:id="rId21"/>
    <p:sldId id="262" r:id="rId22"/>
    <p:sldId id="284" r:id="rId23"/>
    <p:sldId id="278" r:id="rId24"/>
    <p:sldId id="279" r:id="rId25"/>
    <p:sldId id="263" r:id="rId26"/>
    <p:sldId id="264"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Bike Sales Performance Report</a:t>
            </a:r>
          </a:p>
        </p:txBody>
      </p:sp>
      <p:sp>
        <p:nvSpPr>
          <p:cNvPr id="3" name="Content Placeholder 2"/>
          <p:cNvSpPr>
            <a:spLocks noGrp="1"/>
          </p:cNvSpPr>
          <p:nvPr>
            <p:ph idx="1"/>
          </p:nvPr>
        </p:nvSpPr>
        <p:spPr/>
        <p:txBody>
          <a:bodyPr/>
          <a:lstStyle/>
          <a:p/>
          <a:p>
            <a:pPr>
              <a:spcAft>
                <a:spcPts val="1200"/>
              </a:spcAft>
            </a:pPr>
            <a:r>
              <a:t>Good [morning/afternoon], everyone. I'm excited to walk you through our latest findings from the Bike Sales Analytic Dashboard. Today, we'll not just look at the numbers — we'll uncover the story behind them: where we’ve succeeded, where opportunities lie, and how we can steer our business forward.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11748"/>
            <a:ext cx="8229600" cy="1143000"/>
          </a:xfrm>
        </p:spPr>
        <p:txBody>
          <a:bodyPr/>
          <a:p>
            <a:r>
              <a:rPr lang="en-GB"/>
              <a:t>Product Cost</a:t>
            </a:r>
            <a:r>
              <a:t> Trend</a:t>
            </a:r>
          </a:p>
        </p:txBody>
      </p:sp>
      <p:pic>
        <p:nvPicPr>
          <p:cNvPr id="7" name="Picture 6" descr="20250514_235953(812)"/>
          <p:cNvPicPr>
            <a:picLocks noChangeAspect="1"/>
          </p:cNvPicPr>
          <p:nvPr/>
        </p:nvPicPr>
        <p:blipFill>
          <a:blip r:embed="rId1"/>
          <a:stretch>
            <a:fillRect/>
          </a:stretch>
        </p:blipFill>
        <p:spPr>
          <a:xfrm>
            <a:off x="117475" y="871220"/>
            <a:ext cx="8859520" cy="3898900"/>
          </a:xfrm>
          <a:prstGeom prst="rect">
            <a:avLst/>
          </a:prstGeom>
        </p:spPr>
      </p:pic>
      <p:sp>
        <p:nvSpPr>
          <p:cNvPr id="8" name="Title 1"/>
          <p:cNvSpPr>
            <a:spLocks noGrp="1"/>
          </p:cNvSpPr>
          <p:nvPr/>
        </p:nvSpPr>
        <p:spPr>
          <a:xfrm>
            <a:off x="584200" y="487076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Product cost increased sharply in 2013 and 2015, compared to 2011 - 2012</a:t>
            </a:r>
            <a:endParaRPr lang="en-GB"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0250515_000751(995)"/>
          <p:cNvPicPr>
            <a:picLocks noChangeAspect="1"/>
          </p:cNvPicPr>
          <p:nvPr>
            <p:ph idx="1"/>
          </p:nvPr>
        </p:nvPicPr>
        <p:blipFill>
          <a:blip r:embed="rId1"/>
          <a:stretch>
            <a:fillRect/>
          </a:stretch>
        </p:blipFill>
        <p:spPr>
          <a:xfrm>
            <a:off x="217170" y="796925"/>
            <a:ext cx="8738235" cy="4481830"/>
          </a:xfrm>
          <a:prstGeom prst="rect">
            <a:avLst/>
          </a:prstGeom>
        </p:spPr>
      </p:pic>
      <p:sp>
        <p:nvSpPr>
          <p:cNvPr id="4" name="Title 3"/>
          <p:cNvSpPr>
            <a:spLocks noGrp="1"/>
          </p:cNvSpPr>
          <p:nvPr>
            <p:ph type="title"/>
          </p:nvPr>
        </p:nvSpPr>
        <p:spPr>
          <a:xfrm>
            <a:off x="457200" y="11748"/>
            <a:ext cx="8229600" cy="1143000"/>
          </a:xfrm>
        </p:spPr>
        <p:txBody>
          <a:bodyPr/>
          <a:lstStyle/>
          <a:p>
            <a:r>
              <a:rPr lang="en-GB"/>
              <a:t>Total</a:t>
            </a:r>
            <a:r>
              <a:t> Revenue Trend</a:t>
            </a:r>
          </a:p>
        </p:txBody>
      </p:sp>
      <p:sp>
        <p:nvSpPr>
          <p:cNvPr id="8" name="Title 1"/>
          <p:cNvSpPr>
            <a:spLocks noGrp="1"/>
          </p:cNvSpPr>
          <p:nvPr/>
        </p:nvSpPr>
        <p:spPr>
          <a:xfrm>
            <a:off x="584200" y="522128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Total revenue also increased sharply in 2013 and 2015, compared to 2011 - 2012</a:t>
            </a:r>
            <a:endParaRPr lang="en-GB"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0250515_002239(516)"/>
          <p:cNvPicPr>
            <a:picLocks noChangeAspect="1"/>
          </p:cNvPicPr>
          <p:nvPr>
            <p:ph idx="1"/>
          </p:nvPr>
        </p:nvPicPr>
        <p:blipFill>
          <a:blip r:embed="rId1"/>
          <a:stretch>
            <a:fillRect/>
          </a:stretch>
        </p:blipFill>
        <p:spPr>
          <a:xfrm>
            <a:off x="154940" y="1014095"/>
            <a:ext cx="8818880" cy="4248785"/>
          </a:xfrm>
          <a:prstGeom prst="rect">
            <a:avLst/>
          </a:prstGeom>
        </p:spPr>
      </p:pic>
      <p:sp>
        <p:nvSpPr>
          <p:cNvPr id="4" name="Title 3"/>
          <p:cNvSpPr>
            <a:spLocks noGrp="1"/>
          </p:cNvSpPr>
          <p:nvPr>
            <p:ph type="title"/>
          </p:nvPr>
        </p:nvSpPr>
        <p:spPr>
          <a:xfrm>
            <a:off x="457200" y="11748"/>
            <a:ext cx="8229600" cy="1143000"/>
          </a:xfrm>
        </p:spPr>
        <p:txBody>
          <a:bodyPr/>
          <a:lstStyle/>
          <a:p>
            <a:r>
              <a:rPr lang="en-GB"/>
              <a:t>Y</a:t>
            </a:r>
            <a:r>
              <a:t>o</a:t>
            </a:r>
            <a:r>
              <a:rPr lang="en-GB"/>
              <a:t>Y</a:t>
            </a:r>
            <a:r>
              <a:t> Revenue Trend</a:t>
            </a:r>
          </a:p>
        </p:txBody>
      </p:sp>
      <p:sp>
        <p:nvSpPr>
          <p:cNvPr id="8" name="Title 1"/>
          <p:cNvSpPr>
            <a:spLocks noGrp="1"/>
          </p:cNvSpPr>
          <p:nvPr/>
        </p:nvSpPr>
        <p:spPr>
          <a:xfrm>
            <a:off x="584200" y="5206683"/>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Similar to total cost and total revenue, the YoY revenue growth increased sharply in 2013 and 2015, compared to 2011 - 2012</a:t>
            </a:r>
            <a:endParaRPr lang="en-GB"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0250515_002333(52)"/>
          <p:cNvPicPr>
            <a:picLocks noChangeAspect="1"/>
          </p:cNvPicPr>
          <p:nvPr>
            <p:ph idx="1"/>
          </p:nvPr>
        </p:nvPicPr>
        <p:blipFill>
          <a:blip r:embed="rId1"/>
          <a:stretch>
            <a:fillRect/>
          </a:stretch>
        </p:blipFill>
        <p:spPr>
          <a:xfrm>
            <a:off x="140335" y="1155065"/>
            <a:ext cx="8891905" cy="3588385"/>
          </a:xfrm>
          <a:prstGeom prst="rect">
            <a:avLst/>
          </a:prstGeom>
        </p:spPr>
      </p:pic>
      <p:sp>
        <p:nvSpPr>
          <p:cNvPr id="4" name="Title 3"/>
          <p:cNvSpPr>
            <a:spLocks noGrp="1"/>
          </p:cNvSpPr>
          <p:nvPr>
            <p:ph type="title"/>
          </p:nvPr>
        </p:nvSpPr>
        <p:spPr>
          <a:xfrm>
            <a:off x="457200" y="11748"/>
            <a:ext cx="8229600" cy="1143000"/>
          </a:xfrm>
        </p:spPr>
        <p:txBody>
          <a:bodyPr/>
          <a:lstStyle/>
          <a:p>
            <a:r>
              <a:t>MoM Revenue Trend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Content Placeholder 4" descr="20250515_000950(409)"/>
          <p:cNvPicPr>
            <a:picLocks noChangeAspect="1"/>
          </p:cNvPicPr>
          <p:nvPr>
            <p:ph idx="1"/>
          </p:nvPr>
        </p:nvPicPr>
        <p:blipFill>
          <a:blip r:embed="rId1"/>
          <a:stretch>
            <a:fillRect/>
          </a:stretch>
        </p:blipFill>
        <p:spPr>
          <a:xfrm>
            <a:off x="120650" y="953770"/>
            <a:ext cx="9022715" cy="3854450"/>
          </a:xfrm>
          <a:prstGeom prst="rect">
            <a:avLst/>
          </a:prstGeom>
        </p:spPr>
      </p:pic>
      <p:sp>
        <p:nvSpPr>
          <p:cNvPr id="4" name="Title 3"/>
          <p:cNvSpPr>
            <a:spLocks noGrp="1"/>
          </p:cNvSpPr>
          <p:nvPr>
            <p:ph type="title"/>
          </p:nvPr>
        </p:nvSpPr>
        <p:spPr>
          <a:xfrm>
            <a:off x="457200" y="11748"/>
            <a:ext cx="8229600" cy="1143000"/>
          </a:xfrm>
        </p:spPr>
        <p:txBody>
          <a:bodyPr/>
          <a:lstStyle/>
          <a:p>
            <a:r>
              <a:rPr lang="en-GB"/>
              <a:t>Profit</a:t>
            </a:r>
            <a:r>
              <a:t> Trend</a:t>
            </a:r>
          </a:p>
        </p:txBody>
      </p:sp>
      <p:sp>
        <p:nvSpPr>
          <p:cNvPr id="8" name="Title 1"/>
          <p:cNvSpPr>
            <a:spLocks noGrp="1"/>
          </p:cNvSpPr>
          <p:nvPr/>
        </p:nvSpPr>
        <p:spPr>
          <a:xfrm>
            <a:off x="584200" y="487076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Profit increased all through the years but slightly dips in 2014 and 2016.</a:t>
            </a:r>
            <a:endParaRPr lang="en-GB"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1748"/>
            <a:ext cx="8229600" cy="1143000"/>
          </a:xfrm>
        </p:spPr>
        <p:txBody>
          <a:bodyPr/>
          <a:lstStyle/>
          <a:p>
            <a:r>
              <a:t>Revenue </a:t>
            </a:r>
            <a:r>
              <a:rPr lang="en-GB"/>
              <a:t>by Product Category</a:t>
            </a:r>
            <a:endParaRPr lang="en-GB"/>
          </a:p>
        </p:txBody>
      </p:sp>
      <p:pic>
        <p:nvPicPr>
          <p:cNvPr id="5" name="Picture 4" descr="Revenue by Product category"/>
          <p:cNvPicPr>
            <a:picLocks noChangeAspect="1"/>
          </p:cNvPicPr>
          <p:nvPr/>
        </p:nvPicPr>
        <p:blipFill>
          <a:blip r:embed="rId1"/>
          <a:stretch>
            <a:fillRect/>
          </a:stretch>
        </p:blipFill>
        <p:spPr>
          <a:xfrm>
            <a:off x="1216660" y="968375"/>
            <a:ext cx="6607175" cy="3776980"/>
          </a:xfrm>
          <a:prstGeom prst="rect">
            <a:avLst/>
          </a:prstGeom>
        </p:spPr>
      </p:pic>
      <p:sp>
        <p:nvSpPr>
          <p:cNvPr id="6" name="Text Box 5"/>
          <p:cNvSpPr txBox="1"/>
          <p:nvPr/>
        </p:nvSpPr>
        <p:spPr>
          <a:xfrm>
            <a:off x="2752090" y="4881880"/>
            <a:ext cx="5934710" cy="1198880"/>
          </a:xfrm>
          <a:prstGeom prst="rect">
            <a:avLst/>
          </a:prstGeom>
          <a:noFill/>
        </p:spPr>
        <p:txBody>
          <a:bodyPr wrap="square" rtlCol="0" anchor="t">
            <a:spAutoFit/>
          </a:bodyPr>
          <a:p>
            <a:r>
              <a:rPr>
                <a:sym typeface="+mn-ea"/>
              </a:rPr>
              <a:t>Revenue % by Category:</a:t>
            </a:r>
            <a:endParaRPr>
              <a:sym typeface="+mn-ea"/>
            </a:endParaRPr>
          </a:p>
          <a:p>
            <a:r>
              <a:rPr>
                <a:sym typeface="+mn-ea"/>
              </a:rPr>
              <a:t>- Bikes: 72.45%</a:t>
            </a:r>
            <a:endParaRPr>
              <a:sym typeface="+mn-ea"/>
            </a:endParaRPr>
          </a:p>
          <a:p>
            <a:r>
              <a:rPr>
                <a:sym typeface="+mn-ea"/>
              </a:rPr>
              <a:t>- Accessories: 17.53%</a:t>
            </a:r>
            <a:endParaRPr>
              <a:sym typeface="+mn-ea"/>
            </a:endParaRPr>
          </a:p>
          <a:p>
            <a:r>
              <a:rPr>
                <a:sym typeface="+mn-ea"/>
              </a:rPr>
              <a:t>- Clothing: 9.82%</a:t>
            </a:r>
            <a:endParaRPr lang="en-GB" altLang="en-US">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1748"/>
            <a:ext cx="8229600" cy="1143000"/>
          </a:xfrm>
        </p:spPr>
        <p:txBody>
          <a:bodyPr/>
          <a:lstStyle/>
          <a:p>
            <a:r>
              <a:rPr lang="en-GB"/>
              <a:t>Profit by Product Category</a:t>
            </a:r>
            <a:endParaRPr lang="en-GB"/>
          </a:p>
        </p:txBody>
      </p:sp>
      <p:pic>
        <p:nvPicPr>
          <p:cNvPr id="5" name="Picture 4" descr="Profit by Product Category"/>
          <p:cNvPicPr>
            <a:picLocks noChangeAspect="1"/>
          </p:cNvPicPr>
          <p:nvPr/>
        </p:nvPicPr>
        <p:blipFill>
          <a:blip r:embed="rId1"/>
          <a:stretch>
            <a:fillRect/>
          </a:stretch>
        </p:blipFill>
        <p:spPr>
          <a:xfrm>
            <a:off x="1363980" y="880745"/>
            <a:ext cx="7061200" cy="3747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Revenue Breakdown by Product</a:t>
            </a:r>
          </a:p>
        </p:txBody>
      </p:sp>
      <p:sp>
        <p:nvSpPr>
          <p:cNvPr id="3" name="Content Placeholder 2"/>
          <p:cNvSpPr>
            <a:spLocks noGrp="1"/>
          </p:cNvSpPr>
          <p:nvPr>
            <p:ph idx="1"/>
          </p:nvPr>
        </p:nvSpPr>
        <p:spPr>
          <a:xfrm>
            <a:off x="457200" y="4194175"/>
            <a:ext cx="8229600" cy="2664460"/>
          </a:xfrm>
        </p:spPr>
        <p:txBody>
          <a:bodyPr>
            <a:noAutofit/>
          </a:bodyPr>
          <a:lstStyle/>
          <a:p>
            <a:endParaRPr sz="1800"/>
          </a:p>
          <a:p>
            <a:r>
              <a:rPr sz="1800"/>
              <a:t>Top Products:</a:t>
            </a:r>
            <a:endParaRPr sz="1800"/>
          </a:p>
          <a:p>
            <a:r>
              <a:rPr sz="1800"/>
              <a:t>1. Road-150 Red, 62</a:t>
            </a:r>
            <a:endParaRPr sz="1800"/>
          </a:p>
          <a:p>
            <a:r>
              <a:rPr sz="1800"/>
              <a:t>2. Mountain-100 Black, 38</a:t>
            </a:r>
            <a:endParaRPr sz="1800"/>
          </a:p>
          <a:p>
            <a:r>
              <a:rPr sz="1800"/>
              <a:t>3. Road-150 Red, 52</a:t>
            </a:r>
            <a:endParaRPr sz="1800"/>
          </a:p>
          <a:p>
            <a:r>
              <a:rPr sz="1800"/>
              <a:t>4. Road-150 Red, 44</a:t>
            </a:r>
            <a:endParaRPr sz="1800"/>
          </a:p>
          <a:p>
            <a:r>
              <a:rPr sz="1800"/>
              <a:t>Insight: High-end road bikes dominate revenue. Investment in expanding the Road-150 series may yield strong returns.</a:t>
            </a:r>
            <a:endParaRPr sz="1800"/>
          </a:p>
        </p:txBody>
      </p:sp>
      <p:pic>
        <p:nvPicPr>
          <p:cNvPr id="4" name="Picture 3" descr="Revenue by Product"/>
          <p:cNvPicPr>
            <a:picLocks noChangeAspect="1"/>
          </p:cNvPicPr>
          <p:nvPr/>
        </p:nvPicPr>
        <p:blipFill>
          <a:blip r:embed="rId1"/>
          <a:stretch>
            <a:fillRect/>
          </a:stretch>
        </p:blipFill>
        <p:spPr>
          <a:xfrm>
            <a:off x="481965" y="1248410"/>
            <a:ext cx="7757795" cy="33655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Orders by Customer Gender</a:t>
            </a:r>
          </a:p>
        </p:txBody>
      </p:sp>
      <p:sp>
        <p:nvSpPr>
          <p:cNvPr id="3" name="Content Placeholder 2"/>
          <p:cNvSpPr>
            <a:spLocks noGrp="1"/>
          </p:cNvSpPr>
          <p:nvPr>
            <p:ph idx="1"/>
          </p:nvPr>
        </p:nvSpPr>
        <p:spPr>
          <a:xfrm>
            <a:off x="457200" y="4525010"/>
            <a:ext cx="8229600" cy="2198370"/>
          </a:xfrm>
        </p:spPr>
        <p:txBody>
          <a:bodyPr>
            <a:normAutofit lnSpcReduction="10000"/>
          </a:bodyPr>
          <a:lstStyle/>
          <a:p>
            <a:r>
              <a:t> Male: Higher purchase frequency.</a:t>
            </a:r>
          </a:p>
          <a:p>
            <a:r>
              <a:t> Female: Lower but consistent volume.</a:t>
            </a:r>
          </a:p>
          <a:p>
            <a:r>
              <a:t>Insight: Marketing could better target female customers to expand customer base.</a:t>
            </a:r>
          </a:p>
        </p:txBody>
      </p:sp>
      <p:pic>
        <p:nvPicPr>
          <p:cNvPr id="4" name="Picture 3" descr="Order by Customer Gender"/>
          <p:cNvPicPr>
            <a:picLocks noChangeAspect="1"/>
          </p:cNvPicPr>
          <p:nvPr/>
        </p:nvPicPr>
        <p:blipFill>
          <a:blip r:embed="rId1"/>
          <a:stretch>
            <a:fillRect/>
          </a:stretch>
        </p:blipFill>
        <p:spPr>
          <a:xfrm>
            <a:off x="1450340" y="1419860"/>
            <a:ext cx="6490970" cy="31216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Revenue &amp; Profit by Product Category</a:t>
            </a:r>
          </a:p>
        </p:txBody>
      </p:sp>
      <p:sp>
        <p:nvSpPr>
          <p:cNvPr id="3" name="Content Placeholder 2"/>
          <p:cNvSpPr>
            <a:spLocks noGrp="1"/>
          </p:cNvSpPr>
          <p:nvPr>
            <p:ph idx="1"/>
          </p:nvPr>
        </p:nvSpPr>
        <p:spPr>
          <a:xfrm>
            <a:off x="457200" y="1424305"/>
            <a:ext cx="8229600" cy="4702175"/>
          </a:xfrm>
        </p:spPr>
        <p:txBody>
          <a:bodyPr>
            <a:normAutofit/>
          </a:bodyPr>
          <a:lstStyle/>
          <a:p>
            <a:r>
              <a:t>Profit % by Category:</a:t>
            </a:r>
          </a:p>
          <a:p>
            <a:r>
              <a:t>- Accessories: 46.6%</a:t>
            </a:r>
          </a:p>
          <a:p>
            <a:r>
              <a:t>- Clothing: 26.4%</a:t>
            </a:r>
          </a:p>
          <a:p>
            <a:r>
              <a:t>- Bikes: 26.97%</a:t>
            </a:r>
          </a:p>
          <a:p>
            <a:r>
              <a:t>Insight: Bikes drive revenue; Accessories yield the highest margin. Consider bundling to increase overall profitability.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864870"/>
          </a:xfrm>
        </p:spPr>
        <p:txBody>
          <a:bodyPr/>
          <a:p>
            <a:r>
              <a:rPr lang="en-GB" altLang="en-US" b="1"/>
              <a:t>Outline</a:t>
            </a:r>
            <a:endParaRPr lang="en-GB" altLang="en-US" b="1"/>
          </a:p>
        </p:txBody>
      </p:sp>
      <p:sp>
        <p:nvSpPr>
          <p:cNvPr id="3" name="Content Placeholder 2"/>
          <p:cNvSpPr>
            <a:spLocks noGrp="1"/>
          </p:cNvSpPr>
          <p:nvPr>
            <p:ph idx="1"/>
          </p:nvPr>
        </p:nvSpPr>
        <p:spPr/>
        <p:txBody>
          <a:bodyPr/>
          <a:p>
            <a:r>
              <a:rPr lang="en-GB" altLang="en-US"/>
              <a:t>introduction</a:t>
            </a:r>
            <a:endParaRPr lang="en-GB" altLang="en-US"/>
          </a:p>
          <a:p>
            <a:r>
              <a:rPr lang="en-GB" altLang="en-US"/>
              <a:t>objectives</a:t>
            </a:r>
            <a:endParaRPr lang="en-GB" altLang="en-US"/>
          </a:p>
          <a:p>
            <a:r>
              <a:rPr lang="en-GB" altLang="en-US"/>
              <a:t>Dataset Overview</a:t>
            </a:r>
            <a:endParaRPr lang="en-GB" altLang="en-US"/>
          </a:p>
          <a:p>
            <a:r>
              <a:rPr lang="en-GB" altLang="en-US"/>
              <a:t>Exploratory Analysis</a:t>
            </a:r>
            <a:endParaRPr lang="en-GB" altLang="en-US"/>
          </a:p>
          <a:p>
            <a:r>
              <a:rPr lang="en-GB" altLang="en-US"/>
              <a:t>Insights</a:t>
            </a:r>
            <a:endParaRPr lang="en-GB" altLang="en-US"/>
          </a:p>
          <a:p>
            <a:r>
              <a:rPr lang="en-GB" altLang="en-US"/>
              <a:t>Key Recommendations</a:t>
            </a:r>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Product Performance Table</a:t>
            </a:r>
          </a:p>
        </p:txBody>
      </p:sp>
      <p:sp>
        <p:nvSpPr>
          <p:cNvPr id="3" name="Content Placeholder 2"/>
          <p:cNvSpPr>
            <a:spLocks noGrp="1"/>
          </p:cNvSpPr>
          <p:nvPr>
            <p:ph idx="1"/>
          </p:nvPr>
        </p:nvSpPr>
        <p:spPr/>
        <p:txBody>
          <a:bodyPr/>
          <a:lstStyle/>
          <a:p/>
          <a:p>
            <a:r>
              <a:t>Top Performer: All Purpose Bike Stand (Accessories)</a:t>
            </a:r>
          </a:p>
          <a:p>
            <a:r>
              <a:t>- Revenue: $342K</a:t>
            </a:r>
          </a:p>
          <a:p>
            <a:r>
              <a:t>- Profit: $207K</a:t>
            </a:r>
          </a:p>
          <a:p>
            <a:r>
              <a:t>- Profit %: 60%</a:t>
            </a:r>
          </a:p>
          <a:p>
            <a:r>
              <a:t>Insight: Focus on high-margin items like Accessories for promotional campaigns.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Bike Sales Dashboard"/>
          <p:cNvPicPr>
            <a:picLocks noChangeAspect="1"/>
          </p:cNvPicPr>
          <p:nvPr/>
        </p:nvPicPr>
        <p:blipFill>
          <a:blip r:embed="rId1"/>
          <a:stretch>
            <a:fillRect/>
          </a:stretch>
        </p:blipFill>
        <p:spPr>
          <a:xfrm>
            <a:off x="328295" y="714375"/>
            <a:ext cx="8486775" cy="4695825"/>
          </a:xfrm>
          <a:prstGeom prst="rect">
            <a:avLst/>
          </a:prstGeom>
        </p:spPr>
      </p:pic>
      <p:sp>
        <p:nvSpPr>
          <p:cNvPr id="5" name="Text Box 4"/>
          <p:cNvSpPr txBox="1"/>
          <p:nvPr/>
        </p:nvSpPr>
        <p:spPr>
          <a:xfrm>
            <a:off x="657860" y="5748655"/>
            <a:ext cx="7976870" cy="717550"/>
          </a:xfrm>
          <a:prstGeom prst="rect">
            <a:avLst/>
          </a:prstGeom>
          <a:noFill/>
        </p:spPr>
        <p:txBody>
          <a:bodyPr wrap="square" rtlCol="0">
            <a:noAutofit/>
          </a:bodyPr>
          <a:p>
            <a:r>
              <a:rPr lang="en-US" altLang="en-GB"/>
              <a:t>https://app.powerbi.com/view?r=eyJrIjoiZGIwMDFhNjctZDdjMC00ZmUwLWE1MjYtZWEyMDlkNDZiYTgxIiwidCI6IjYzYzQ3MTVmLTExNzAtNDFmYy04OTAwLWMwMTgzMzMwNGQ3YiJ9</a:t>
            </a:r>
            <a:endParaRPr lang="en-US" alt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7462"/>
            <a:ext cx="8229600" cy="1143000"/>
          </a:xfrm>
        </p:spPr>
        <p:txBody>
          <a:bodyPr/>
          <a:p>
            <a:r>
              <a:rPr lang="en-GB" altLang="en-US"/>
              <a:t>Insights</a:t>
            </a:r>
            <a:endParaRPr lang="en-GB" altLang="en-US"/>
          </a:p>
        </p:txBody>
      </p:sp>
      <p:sp>
        <p:nvSpPr>
          <p:cNvPr id="3" name="Content Placeholder 2"/>
          <p:cNvSpPr>
            <a:spLocks noGrp="1"/>
          </p:cNvSpPr>
          <p:nvPr>
            <p:ph idx="1"/>
          </p:nvPr>
        </p:nvSpPr>
        <p:spPr>
          <a:xfrm>
            <a:off x="134620" y="942975"/>
            <a:ext cx="8845550" cy="4526280"/>
          </a:xfrm>
        </p:spPr>
        <p:txBody>
          <a:bodyPr/>
          <a:p>
            <a:pPr algn="just"/>
            <a:r>
              <a:rPr lang="en-GB" altLang="en-US" sz="2400"/>
              <a:t>Comparing the sharp drop in average unit cost and the sharp increase in cost, total revenue and YoY revenue in 2013 and 2015, the spike is not due to higher prices per unit (since unit cost actually decreased),but it was due to the massive increase in quantity sold.</a:t>
            </a:r>
            <a:endParaRPr lang="en-GB"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90487"/>
            <a:ext cx="8229600" cy="1143000"/>
          </a:xfrm>
        </p:spPr>
        <p:txBody>
          <a:bodyPr/>
          <a:p>
            <a:r>
              <a:rPr lang="en-GB" altLang="en-US"/>
              <a:t>Conclusion</a:t>
            </a:r>
            <a:endParaRPr lang="en-GB" altLang="en-US"/>
          </a:p>
        </p:txBody>
      </p:sp>
      <p:sp>
        <p:nvSpPr>
          <p:cNvPr id="3" name="Content Placeholder 2"/>
          <p:cNvSpPr>
            <a:spLocks noGrp="1"/>
          </p:cNvSpPr>
          <p:nvPr>
            <p:ph idx="1"/>
          </p:nvPr>
        </p:nvSpPr>
        <p:spPr>
          <a:xfrm>
            <a:off x="149225" y="840740"/>
            <a:ext cx="8889365" cy="4526280"/>
          </a:xfrm>
        </p:spPr>
        <p:txBody>
          <a:bodyPr/>
          <a:p>
            <a:pPr algn="just"/>
            <a:r>
              <a:rPr lang="en-GB" altLang="en-US" sz="2400"/>
              <a:t>The sharp increase in total cost, total revenue, and the YoY revenue in 2013 and 2015 was driven by a large surge in sales volume and not higher prices per item, it suggest a strategic shift, perhaps tha company started selling cheaper products in bulk, targeting larger market or more customers.</a:t>
            </a:r>
            <a:endParaRPr lang="en-GB"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p>
            <a:r>
              <a:t>1. Promote Accessories More Heavily – They have a higher profit margin.</a:t>
            </a:r>
          </a:p>
          <a:p>
            <a:r>
              <a:t>2. Target Female Customers – Untapped potential for market expansion.</a:t>
            </a:r>
          </a:p>
          <a:p>
            <a:r>
              <a:t>3. Expand Top-Selling Products – Especially the Road-150 series.</a:t>
            </a:r>
          </a:p>
          <a:p>
            <a:r>
              <a:t>4. Analyze Seasonal Peaks – Align inventory and marketing to capitalize.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Next Steps</a:t>
            </a:r>
          </a:p>
        </p:txBody>
      </p:sp>
      <p:sp>
        <p:nvSpPr>
          <p:cNvPr id="3" name="Content Placeholder 2"/>
          <p:cNvSpPr>
            <a:spLocks noGrp="1"/>
          </p:cNvSpPr>
          <p:nvPr>
            <p:ph idx="1"/>
          </p:nvPr>
        </p:nvSpPr>
        <p:spPr/>
        <p:txBody>
          <a:bodyPr/>
          <a:lstStyle/>
          <a:p/>
          <a:p>
            <a:r>
              <a:t>Further Drilldown: Segment analysis by region and time.</a:t>
            </a:r>
          </a:p>
          <a:p>
            <a:r>
              <a:t>Customer Insights: Understand buying patterns by demographic.</a:t>
            </a:r>
          </a:p>
          <a:p>
            <a:r>
              <a:t>Operational Review: Evaluate supply chain costs for optimization.</a:t>
            </a:r>
          </a:p>
          <a:p>
            <a:r>
              <a:t>Q&amp;A: Open floor for stakeholder 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14375"/>
            <a:ext cx="8229600" cy="718185"/>
          </a:xfrm>
        </p:spPr>
        <p:txBody>
          <a:bodyPr>
            <a:normAutofit fontScale="90000"/>
          </a:bodyPr>
          <a:p>
            <a:r>
              <a:rPr lang="en-GB" altLang="en-US" sz="4885" b="1"/>
              <a:t>Introduction</a:t>
            </a:r>
            <a:endParaRPr lang="en-GB" altLang="en-US" sz="4885" b="1"/>
          </a:p>
        </p:txBody>
      </p:sp>
      <p:sp>
        <p:nvSpPr>
          <p:cNvPr id="3" name="Content Placeholder 2"/>
          <p:cNvSpPr>
            <a:spLocks noGrp="1"/>
          </p:cNvSpPr>
          <p:nvPr>
            <p:ph idx="1"/>
          </p:nvPr>
        </p:nvSpPr>
        <p:spPr>
          <a:xfrm>
            <a:off x="457200" y="1729740"/>
            <a:ext cx="8229600" cy="4119245"/>
          </a:xfrm>
        </p:spPr>
        <p:txBody>
          <a:bodyPr/>
          <a:p>
            <a:pPr algn="just"/>
            <a:r>
              <a:rPr lang="en-GB" altLang="en-US"/>
              <a:t>Sales of bikes have grown so well due to rising health awareness and urban commuting needs. this analysis hightlights key trends and customers insights to support data driven decisions.</a:t>
            </a:r>
            <a:endParaRPr lang="en-GB" altLang="en-US"/>
          </a:p>
          <a:p>
            <a:r>
              <a:rPr lang="en-GB" altLang="en-US"/>
              <a:t>Purpose of the analysis: Identify trends, optimise inventory and boost revenue</a:t>
            </a:r>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62585"/>
            <a:ext cx="8229600" cy="1143000"/>
          </a:xfrm>
        </p:spPr>
        <p:txBody>
          <a:bodyPr/>
          <a:p>
            <a:r>
              <a:rPr lang="en-GB" altLang="en-US" b="1"/>
              <a:t>Objectives</a:t>
            </a:r>
            <a:endParaRPr lang="en-GB" altLang="en-US" b="1"/>
          </a:p>
        </p:txBody>
      </p:sp>
      <p:sp>
        <p:nvSpPr>
          <p:cNvPr id="3" name="Content Placeholder 2"/>
          <p:cNvSpPr>
            <a:spLocks noGrp="1"/>
          </p:cNvSpPr>
          <p:nvPr>
            <p:ph idx="1"/>
          </p:nvPr>
        </p:nvSpPr>
        <p:spPr>
          <a:xfrm>
            <a:off x="457200" y="1949450"/>
            <a:ext cx="8229600" cy="2958465"/>
          </a:xfrm>
        </p:spPr>
        <p:txBody>
          <a:bodyPr/>
          <a:p>
            <a:pPr algn="just"/>
            <a:r>
              <a:rPr lang="en-GB" altLang="en-US"/>
              <a:t>Understand sales patterns and trends.</a:t>
            </a:r>
            <a:endParaRPr lang="en-GB" altLang="en-US"/>
          </a:p>
          <a:p>
            <a:pPr algn="just"/>
            <a:r>
              <a:rPr lang="en-GB" altLang="en-US"/>
              <a:t>Segment Customers by demographics.</a:t>
            </a:r>
            <a:endParaRPr lang="en-GB" altLang="en-US"/>
          </a:p>
          <a:p>
            <a:pPr algn="just"/>
            <a:r>
              <a:rPr lang="en-GB" altLang="en-US"/>
              <a:t>Identify high and low product categories.</a:t>
            </a:r>
            <a:endParaRPr lang="en-GB" altLang="en-US"/>
          </a:p>
          <a:p>
            <a:pPr algn="just"/>
            <a:r>
              <a:rPr lang="en-GB" altLang="en-US"/>
              <a:t>Provide actionable business insights</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a:t>Dataset Overview</a:t>
            </a:r>
            <a:endParaRPr lang="en-GB" altLang="en-US" b="1"/>
          </a:p>
        </p:txBody>
      </p:sp>
      <p:sp>
        <p:nvSpPr>
          <p:cNvPr id="3" name="Content Placeholder 2"/>
          <p:cNvSpPr>
            <a:spLocks noGrp="1"/>
          </p:cNvSpPr>
          <p:nvPr>
            <p:ph idx="1"/>
          </p:nvPr>
        </p:nvSpPr>
        <p:spPr>
          <a:xfrm>
            <a:off x="194310" y="1366520"/>
            <a:ext cx="8682990" cy="5273675"/>
          </a:xfrm>
        </p:spPr>
        <p:txBody>
          <a:bodyPr>
            <a:noAutofit/>
          </a:bodyPr>
          <a:p>
            <a:pPr marL="0" indent="457200" algn="just">
              <a:buNone/>
            </a:pPr>
            <a:r>
              <a:rPr lang="en-GB" altLang="en-US" sz="2700"/>
              <a:t>The dataset contains a total record of 113,026 sales transactions with occurs within a period of  January 2011 to July 2016. </a:t>
            </a:r>
            <a:endParaRPr lang="en-GB" altLang="en-US" sz="2700"/>
          </a:p>
          <a:p>
            <a:pPr marL="0" indent="457200" algn="just">
              <a:buNone/>
            </a:pPr>
            <a:endParaRPr lang="en-GB" altLang="en-US" sz="2700"/>
          </a:p>
          <a:p>
            <a:pPr marL="0" indent="457200" algn="just">
              <a:buNone/>
            </a:pPr>
            <a:r>
              <a:rPr lang="en-GB" altLang="en-US" sz="2700" b="1"/>
              <a:t>Key Variables:</a:t>
            </a:r>
            <a:endParaRPr lang="en-GB" altLang="en-US" sz="2700" b="1"/>
          </a:p>
          <a:p>
            <a:pPr marL="457200" indent="-457200" algn="just"/>
            <a:r>
              <a:rPr lang="en-GB" altLang="en-US" sz="2700"/>
              <a:t>Dates (For trend analysis).</a:t>
            </a:r>
            <a:endParaRPr lang="en-GB" altLang="en-US" sz="2700"/>
          </a:p>
          <a:p>
            <a:pPr marL="457200" indent="-457200" algn="just"/>
            <a:r>
              <a:rPr lang="en-GB" altLang="en-US" sz="2700"/>
              <a:t>Customer age, age group, and gender (for demographic analysis).</a:t>
            </a:r>
            <a:endParaRPr lang="en-GB" altLang="en-US" sz="2700"/>
          </a:p>
          <a:p>
            <a:pPr marL="457200" indent="-457200" algn="just"/>
            <a:r>
              <a:rPr lang="en-GB" altLang="en-US" sz="2700"/>
              <a:t>Product,</a:t>
            </a:r>
            <a:r>
              <a:rPr lang="en-GB" altLang="en-US" sz="2700">
                <a:sym typeface="+mn-ea"/>
              </a:rPr>
              <a:t> Product, sub-Category, Product Category</a:t>
            </a:r>
            <a:r>
              <a:rPr lang="en-GB" altLang="en-US" sz="2700"/>
              <a:t> (for product analysis).</a:t>
            </a:r>
            <a:endParaRPr lang="en-GB" altLang="en-US" sz="2700"/>
          </a:p>
          <a:p>
            <a:pPr marL="457200" indent="-457200" algn="just"/>
            <a:r>
              <a:rPr lang="en-GB" altLang="en-US" sz="2700"/>
              <a:t>Cost, revenue and profit (for financial growth analysis).</a:t>
            </a:r>
            <a:endParaRPr lang="en-GB" altLang="en-US" sz="2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60070" y="2721293"/>
            <a:ext cx="8229600" cy="1143000"/>
          </a:xfrm>
        </p:spPr>
        <p:txBody>
          <a:bodyPr/>
          <a:p>
            <a:r>
              <a:rPr sz="6000"/>
              <a:t>Ex</a:t>
            </a:r>
            <a:r>
              <a:rPr lang="en-GB" sz="6000"/>
              <a:t>ploratory Data Analysis</a:t>
            </a:r>
            <a:endParaRPr lang="en-GB" sz="6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72403"/>
            <a:ext cx="8229600" cy="1143000"/>
          </a:xfrm>
        </p:spPr>
        <p:txBody>
          <a:bodyPr/>
          <a:lstStyle/>
          <a:p>
            <a:r>
              <a:rPr lang="en-GB"/>
              <a:t>key Performance indicator (KPI)</a:t>
            </a:r>
            <a:endParaRPr lang="en-GB"/>
          </a:p>
        </p:txBody>
      </p:sp>
      <p:sp>
        <p:nvSpPr>
          <p:cNvPr id="3" name="Content Placeholder 2"/>
          <p:cNvSpPr>
            <a:spLocks noGrp="1"/>
          </p:cNvSpPr>
          <p:nvPr>
            <p:ph idx="1"/>
          </p:nvPr>
        </p:nvSpPr>
        <p:spPr>
          <a:xfrm>
            <a:off x="163830" y="1132840"/>
            <a:ext cx="8709660" cy="5649595"/>
          </a:xfrm>
        </p:spPr>
        <p:txBody>
          <a:bodyPr>
            <a:noAutofit/>
          </a:bodyPr>
          <a:lstStyle/>
          <a:p>
            <a:pPr algn="just"/>
            <a:r>
              <a:rPr sz="2600"/>
              <a:t>Over the analysis period, a total cost of $53M and a total revenue of $85M </a:t>
            </a:r>
            <a:r>
              <a:rPr lang="en-GB" sz="2600"/>
              <a:t>was </a:t>
            </a:r>
            <a:r>
              <a:rPr sz="2600">
                <a:sym typeface="+mn-ea"/>
              </a:rPr>
              <a:t>recorded</a:t>
            </a:r>
            <a:r>
              <a:rPr lang="en-GB" sz="2600">
                <a:sym typeface="+mn-ea"/>
              </a:rPr>
              <a:t>, </a:t>
            </a:r>
            <a:r>
              <a:rPr sz="2600"/>
              <a:t>giv</a:t>
            </a:r>
            <a:r>
              <a:rPr lang="en-GB" sz="2600"/>
              <a:t>ing</a:t>
            </a:r>
            <a:r>
              <a:rPr sz="2600"/>
              <a:t> a healthy profit of $32M.</a:t>
            </a:r>
            <a:endParaRPr sz="2600"/>
          </a:p>
          <a:p>
            <a:pPr algn="just"/>
            <a:r>
              <a:rPr lang="en-GB" sz="2600">
                <a:sym typeface="+mn-ea"/>
              </a:rPr>
              <a:t>Within this period, 1 million products that fall into different product categories have been sold,</a:t>
            </a:r>
            <a:r>
              <a:rPr sz="2600">
                <a:sym typeface="+mn-ea"/>
              </a:rPr>
              <a:t> with $18M in revenue </a:t>
            </a:r>
            <a:r>
              <a:rPr lang="en-GB" sz="2600">
                <a:sym typeface="+mn-ea"/>
              </a:rPr>
              <a:t>in the present</a:t>
            </a:r>
            <a:r>
              <a:rPr sz="2600">
                <a:sym typeface="+mn-ea"/>
              </a:rPr>
              <a:t> year</a:t>
            </a:r>
            <a:r>
              <a:rPr lang="en-GB" sz="2600">
                <a:sym typeface="+mn-ea"/>
              </a:rPr>
              <a:t> (2016)</a:t>
            </a:r>
            <a:r>
              <a:rPr sz="2600">
                <a:sym typeface="+mn-ea"/>
              </a:rPr>
              <a:t>. </a:t>
            </a:r>
            <a:endParaRPr sz="2600">
              <a:sym typeface="+mn-ea"/>
            </a:endParaRPr>
          </a:p>
          <a:p>
            <a:pPr algn="just"/>
            <a:r>
              <a:rPr lang="en-GB" sz="2600">
                <a:sym typeface="+mn-ea"/>
              </a:rPr>
              <a:t>The </a:t>
            </a:r>
            <a:r>
              <a:rPr sz="2600">
                <a:sym typeface="+mn-ea"/>
              </a:rPr>
              <a:t>year-over-year</a:t>
            </a:r>
            <a:r>
              <a:rPr lang="en-GB" sz="2600">
                <a:sym typeface="+mn-ea"/>
              </a:rPr>
              <a:t> revenue</a:t>
            </a:r>
            <a:r>
              <a:rPr sz="2600">
                <a:sym typeface="+mn-ea"/>
              </a:rPr>
              <a:t> growth stands at 59%, signaling </a:t>
            </a:r>
            <a:r>
              <a:rPr lang="en-GB" sz="2600">
                <a:sym typeface="+mn-ea"/>
              </a:rPr>
              <a:t>a </a:t>
            </a:r>
            <a:r>
              <a:rPr sz="2600">
                <a:sym typeface="+mn-ea"/>
              </a:rPr>
              <a:t>strong upward momentum.</a:t>
            </a:r>
            <a:endParaRPr lang="en-GB" sz="2600">
              <a:sym typeface="+mn-ea"/>
            </a:endParaRPr>
          </a:p>
          <a:p>
            <a:pPr algn="just"/>
            <a:r>
              <a:rPr lang="en-GB" sz="2600">
                <a:sym typeface="+mn-ea"/>
              </a:rPr>
              <a:t>Despite the m</a:t>
            </a:r>
            <a:r>
              <a:rPr sz="2600">
                <a:sym typeface="+mn-ea"/>
              </a:rPr>
              <a:t>onth-over-month </a:t>
            </a:r>
            <a:r>
              <a:rPr lang="en-GB" sz="2600">
                <a:sym typeface="+mn-ea"/>
              </a:rPr>
              <a:t>revenue </a:t>
            </a:r>
            <a:r>
              <a:rPr sz="2600">
                <a:sym typeface="+mn-ea"/>
              </a:rPr>
              <a:t>growth </a:t>
            </a:r>
            <a:r>
              <a:rPr lang="en-GB" sz="2600">
                <a:sym typeface="+mn-ea"/>
              </a:rPr>
              <a:t>being</a:t>
            </a:r>
            <a:r>
              <a:rPr sz="2600">
                <a:sym typeface="+mn-ea"/>
              </a:rPr>
              <a:t> modest at 1%,  it </a:t>
            </a:r>
            <a:r>
              <a:rPr lang="en-GB" sz="2600">
                <a:sym typeface="+mn-ea"/>
              </a:rPr>
              <a:t>signals a</a:t>
            </a:r>
            <a:r>
              <a:rPr sz="2600">
                <a:sym typeface="+mn-ea"/>
              </a:rPr>
              <a:t> steady</a:t>
            </a:r>
            <a:r>
              <a:rPr lang="en-GB" sz="2600">
                <a:sym typeface="+mn-ea"/>
              </a:rPr>
              <a:t> business revenue growth</a:t>
            </a:r>
            <a:r>
              <a:rPr sz="2600">
                <a:sym typeface="+mn-ea"/>
              </a:rPr>
              <a:t>. </a:t>
            </a:r>
            <a:endParaRPr sz="2600">
              <a:sym typeface="+mn-ea"/>
            </a:endParaRPr>
          </a:p>
          <a:p>
            <a:pPr marL="0" indent="0" algn="just">
              <a:buNone/>
            </a:pPr>
            <a:endParaRPr sz="2600">
              <a:sym typeface="+mn-ea"/>
            </a:endParaRPr>
          </a:p>
          <a:p>
            <a:pPr marL="0" indent="0" algn="just">
              <a:buNone/>
            </a:pPr>
            <a:r>
              <a:rPr sz="2600">
                <a:sym typeface="+mn-ea"/>
              </a:rPr>
              <a:t>These numbers tell a promising story</a:t>
            </a:r>
            <a:r>
              <a:rPr lang="en-GB" sz="2600">
                <a:sym typeface="+mn-ea"/>
              </a:rPr>
              <a:t> - the business is </a:t>
            </a:r>
            <a:r>
              <a:rPr sz="2600">
                <a:sym typeface="+mn-ea"/>
              </a:rPr>
              <a:t> scaling with profit.</a:t>
            </a:r>
            <a:r>
              <a:rPr lang="en-GB" sz="2600">
                <a:sym typeface="+mn-ea"/>
              </a:rPr>
              <a:t> </a:t>
            </a:r>
            <a:endParaRPr lang="en-GB" altLang="en-US" sz="2600">
              <a:sym typeface="+mn-ea"/>
            </a:endParaRPr>
          </a:p>
          <a:p>
            <a:pPr algn="just"/>
            <a:endParaRPr sz="2600"/>
          </a:p>
          <a:p>
            <a:pPr algn="just"/>
            <a:endParaRPr sz="2600"/>
          </a:p>
          <a:p>
            <a:pPr marL="0" indent="0" algn="just">
              <a:buNone/>
            </a:pPr>
            <a:endParaRPr lang="en-GB" sz="2600"/>
          </a:p>
          <a:p>
            <a:pPr algn="just"/>
            <a:endParaRPr sz="2600"/>
          </a:p>
          <a:p>
            <a:pPr marL="0" indent="0" algn="just">
              <a:spcAft>
                <a:spcPts val="1200"/>
              </a:spcAft>
              <a:buNone/>
            </a:pP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11748"/>
            <a:ext cx="8229600" cy="1143000"/>
          </a:xfrm>
        </p:spPr>
        <p:txBody>
          <a:bodyPr/>
          <a:p>
            <a:r>
              <a:rPr lang="en-GB"/>
              <a:t>Total Order Trend</a:t>
            </a:r>
            <a:endParaRPr lang="en-GB"/>
          </a:p>
        </p:txBody>
      </p:sp>
      <p:sp>
        <p:nvSpPr>
          <p:cNvPr id="8" name="Title 1"/>
          <p:cNvSpPr>
            <a:spLocks noGrp="1"/>
          </p:cNvSpPr>
          <p:nvPr/>
        </p:nvSpPr>
        <p:spPr>
          <a:xfrm>
            <a:off x="584200" y="487076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Product cost increased sharply in 2013 and 2015, compared to 2011 - 2012</a:t>
            </a:r>
            <a:endParaRPr lang="en-GB" sz="2400"/>
          </a:p>
        </p:txBody>
      </p:sp>
      <p:pic>
        <p:nvPicPr>
          <p:cNvPr id="2" name="Picture 1" descr="Total Order"/>
          <p:cNvPicPr>
            <a:picLocks noChangeAspect="1"/>
          </p:cNvPicPr>
          <p:nvPr/>
        </p:nvPicPr>
        <p:blipFill>
          <a:blip r:embed="rId1"/>
          <a:stretch>
            <a:fillRect/>
          </a:stretch>
        </p:blipFill>
        <p:spPr>
          <a:xfrm>
            <a:off x="147320" y="880745"/>
            <a:ext cx="8848725" cy="37623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457200" y="11748"/>
            <a:ext cx="8229600" cy="1143000"/>
          </a:xfrm>
        </p:spPr>
        <p:txBody>
          <a:bodyPr/>
          <a:p>
            <a:r>
              <a:rPr lang="en-GB"/>
              <a:t>Average Unit Cost</a:t>
            </a:r>
            <a:endParaRPr lang="en-GB"/>
          </a:p>
        </p:txBody>
      </p:sp>
      <p:sp>
        <p:nvSpPr>
          <p:cNvPr id="8" name="Title 1"/>
          <p:cNvSpPr>
            <a:spLocks noGrp="1"/>
          </p:cNvSpPr>
          <p:nvPr/>
        </p:nvSpPr>
        <p:spPr>
          <a:xfrm>
            <a:off x="584200" y="487076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r>
              <a:rPr lang="en-GB" sz="2400"/>
              <a:t>Product cost increased sharply in 2013 and 2015, compared to 2011 - 2012</a:t>
            </a:r>
            <a:endParaRPr lang="en-GB" sz="2400"/>
          </a:p>
        </p:txBody>
      </p:sp>
      <p:pic>
        <p:nvPicPr>
          <p:cNvPr id="3" name="Picture 2" descr="Avg Unit Cost"/>
          <p:cNvPicPr>
            <a:picLocks noChangeAspect="1"/>
          </p:cNvPicPr>
          <p:nvPr/>
        </p:nvPicPr>
        <p:blipFill>
          <a:blip r:embed="rId1"/>
          <a:stretch>
            <a:fillRect/>
          </a:stretch>
        </p:blipFill>
        <p:spPr>
          <a:xfrm>
            <a:off x="147320" y="924560"/>
            <a:ext cx="8848725" cy="39465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4659</Words>
  <Application>WPS Slides</Application>
  <PresentationFormat>On-screen Show (4:3)</PresentationFormat>
  <Paragraphs>141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Arial</vt:lpstr>
      <vt:lpstr>Calibri</vt:lpstr>
      <vt:lpstr>Microsoft YaHei</vt:lpstr>
      <vt:lpstr>Arial Unicode MS</vt:lpstr>
      <vt:lpstr>Office Theme</vt:lpstr>
      <vt:lpstr>Bike Sales Performance Report</vt:lpstr>
      <vt:lpstr>Outline</vt:lpstr>
      <vt:lpstr>Introduction</vt:lpstr>
      <vt:lpstr>Objectives</vt:lpstr>
      <vt:lpstr>Dataset Overview</vt:lpstr>
      <vt:lpstr>Exploratory Data Analysis</vt:lpstr>
      <vt:lpstr>key Performance indicator (KPI)</vt:lpstr>
      <vt:lpstr>Total Order Trend</vt:lpstr>
      <vt:lpstr>Average Unit Cost</vt:lpstr>
      <vt:lpstr>Product Cost Trend</vt:lpstr>
      <vt:lpstr>Total Revenue Trend</vt:lpstr>
      <vt:lpstr>YoY Revenue Trend</vt:lpstr>
      <vt:lpstr>MoM Revenue Trend</vt:lpstr>
      <vt:lpstr>Profit Trend</vt:lpstr>
      <vt:lpstr>Revenue by Product Category</vt:lpstr>
      <vt:lpstr>Profit by Product Category</vt:lpstr>
      <vt:lpstr>Revenue Breakdown by Product</vt:lpstr>
      <vt:lpstr>Orders by Customer Gender</vt:lpstr>
      <vt:lpstr>Revenue &amp; Profit by Product Category</vt:lpstr>
      <vt:lpstr>Product Performance Table</vt:lpstr>
      <vt:lpstr>PowerPoint 演示文稿</vt:lpstr>
      <vt:lpstr>Insights</vt:lpstr>
      <vt:lpstr>Conclusion</vt:lpstr>
      <vt:lpstr>Recommendations</vt:lpstr>
      <vt:lpstr>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USER</cp:lastModifiedBy>
  <cp:revision>20</cp:revision>
  <dcterms:created xsi:type="dcterms:W3CDTF">2013-01-27T09:14:00Z</dcterms:created>
  <dcterms:modified xsi:type="dcterms:W3CDTF">2025-05-18T01:49:16Z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060521DA066341168AB8D079CD80B3E4_12</vt:lpwstr>
  </property>
  <property fmtid="{D5CDD505-2E9C-101B-9397-08002B2CF9AE}" pid="3" name="KSOProductBuildVer">
    <vt:lpwstr>2057-12.2.0.20796</vt:lpwstr>
  </property>
</Properties>
</file>