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6" r:id="rId4"/>
    <p:sldId id="257" r:id="rId5"/>
    <p:sldId id="269" r:id="rId6"/>
    <p:sldId id="267" r:id="rId7"/>
    <p:sldId id="258" r:id="rId8"/>
    <p:sldId id="259" r:id="rId9"/>
    <p:sldId id="260" r:id="rId10"/>
    <p:sldId id="264" r:id="rId11"/>
    <p:sldId id="265" r:id="rId12"/>
    <p:sldId id="274" r:id="rId13"/>
    <p:sldId id="291" r:id="rId14"/>
    <p:sldId id="280" r:id="rId15"/>
    <p:sldId id="277" r:id="rId16"/>
    <p:sldId id="290" r:id="rId17"/>
    <p:sldId id="278" r:id="rId18"/>
    <p:sldId id="279" r:id="rId19"/>
    <p:sldId id="270" r:id="rId20"/>
    <p:sldId id="271" r:id="rId21"/>
    <p:sldId id="289" r:id="rId22"/>
    <p:sldId id="276" r:id="rId23"/>
    <p:sldId id="275" r:id="rId24"/>
    <p:sldId id="272" r:id="rId25"/>
    <p:sldId id="273" r:id="rId26"/>
    <p:sldId id="288" r:id="rId27"/>
    <p:sldId id="282" r:id="rId28"/>
    <p:sldId id="281" r:id="rId29"/>
    <p:sldId id="287" r:id="rId30"/>
    <p:sldId id="292" r:id="rId31"/>
    <p:sldId id="293" r:id="rId32"/>
    <p:sldId id="294" r:id="rId33"/>
    <p:sldId id="295" r:id="rId34"/>
    <p:sldId id="284" r:id="rId35"/>
    <p:sldId id="285" r:id="rId36"/>
    <p:sldId id="286" r:id="rId37"/>
    <p:sldId id="283" r:id="rId38"/>
    <p:sldId id="296" r:id="rId39"/>
    <p:sldId id="300" r:id="rId40"/>
    <p:sldId id="301" r:id="rId41"/>
    <p:sldId id="297" r:id="rId42"/>
    <p:sldId id="302" r:id="rId43"/>
    <p:sldId id="298" r:id="rId44"/>
    <p:sldId id="303" r:id="rId45"/>
    <p:sldId id="304" r:id="rId46"/>
    <p:sldId id="299" r:id="rId47"/>
    <p:sldId id="305" r:id="rId48"/>
    <p:sldId id="306"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24" d="100"/>
          <a:sy n="124" d="100"/>
        </p:scale>
        <p:origin x="-1512" y="-112"/>
      </p:cViewPr>
      <p:guideLst>
        <p:guide orient="horz" pos="2136"/>
        <p:guide pos="287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85800" y="636905"/>
            <a:ext cx="7772400" cy="1122045"/>
          </a:xfrm>
        </p:spPr>
        <p:txBody>
          <a:bodyPr>
            <a:normAutofit fontScale="90000"/>
          </a:bodyPr>
          <a:lstStyle/>
          <a:p>
            <a:r>
              <a:t>Car Sales Business Intelligence Dashboard</a:t>
            </a:r>
          </a:p>
        </p:txBody>
      </p:sp>
      <p:sp>
        <p:nvSpPr>
          <p:cNvPr id="3" name="Subtitle 2"/>
          <p:cNvSpPr>
            <a:spLocks noGrp="1"/>
          </p:cNvSpPr>
          <p:nvPr>
            <p:ph type="subTitle" idx="1"/>
          </p:nvPr>
        </p:nvSpPr>
        <p:spPr>
          <a:xfrm>
            <a:off x="1371600" y="2508885"/>
            <a:ext cx="6400800" cy="1122680"/>
          </a:xfrm>
        </p:spPr>
        <p:txBody>
          <a:bodyPr>
            <a:normAutofit lnSpcReduction="10000"/>
          </a:bodyPr>
          <a:lstStyle/>
          <a:p>
            <a:r>
              <a:rPr>
                <a:solidFill>
                  <a:schemeClr val="tx1"/>
                </a:solidFill>
              </a:rPr>
              <a:t>Turning Car Sales Data into Actionable Insights</a:t>
            </a:r>
            <a:endParaRPr>
              <a:solidFill>
                <a:schemeClr val="tx1"/>
              </a:solidFill>
            </a:endParaRPr>
          </a:p>
          <a:p>
            <a:endParaRPr>
              <a:solidFill>
                <a:schemeClr val="tx1"/>
              </a:solidFill>
            </a:endParaRPr>
          </a:p>
        </p:txBody>
      </p:sp>
      <p:sp>
        <p:nvSpPr>
          <p:cNvPr id="5" name="Text Box 4"/>
          <p:cNvSpPr txBox="1"/>
          <p:nvPr/>
        </p:nvSpPr>
        <p:spPr>
          <a:xfrm>
            <a:off x="2286000" y="4028440"/>
            <a:ext cx="4572000" cy="516255"/>
          </a:xfrm>
          <a:prstGeom prst="rect">
            <a:avLst/>
          </a:prstGeom>
          <a:noFill/>
        </p:spPr>
        <p:txBody>
          <a:bodyPr wrap="square" rtlCol="0" anchor="t">
            <a:noAutofit/>
          </a:bodyPr>
          <a:p>
            <a:pPr algn="ctr"/>
            <a:r>
              <a:rPr sz="2600">
                <a:sym typeface="+mn-ea"/>
              </a:rPr>
              <a:t>Presenter:</a:t>
            </a:r>
            <a:r>
              <a:rPr lang="en-GB" sz="2600">
                <a:sym typeface="+mn-ea"/>
              </a:rPr>
              <a:t> </a:t>
            </a:r>
            <a:r>
              <a:rPr sz="2600">
                <a:sym typeface="+mn-ea"/>
              </a:rPr>
              <a:t> </a:t>
            </a:r>
            <a:r>
              <a:rPr lang="en-GB" sz="2600">
                <a:sym typeface="+mn-ea"/>
              </a:rPr>
              <a:t>Kennedy Ezeugo</a:t>
            </a:r>
            <a:endParaRPr lang="en-GB" sz="2600"/>
          </a:p>
          <a:p>
            <a:pPr algn="ctr"/>
            <a:endParaRPr lang="en-GB" altLang="en-US" sz="2600">
              <a:sym typeface="+mn-ea"/>
            </a:endParaRPr>
          </a:p>
        </p:txBody>
      </p:sp>
      <p:sp>
        <p:nvSpPr>
          <p:cNvPr id="6" name="Text Box 5"/>
          <p:cNvSpPr txBox="1"/>
          <p:nvPr/>
        </p:nvSpPr>
        <p:spPr>
          <a:xfrm>
            <a:off x="3023870" y="5245735"/>
            <a:ext cx="3337560" cy="615950"/>
          </a:xfrm>
          <a:prstGeom prst="rect">
            <a:avLst/>
          </a:prstGeom>
          <a:noFill/>
        </p:spPr>
        <p:txBody>
          <a:bodyPr wrap="square" rtlCol="0">
            <a:noAutofit/>
          </a:bodyPr>
          <a:p>
            <a:pPr algn="ctr"/>
            <a:r>
              <a:rPr sz="2600">
                <a:sym typeface="+mn-ea"/>
              </a:rPr>
              <a:t>Date: </a:t>
            </a:r>
            <a:r>
              <a:rPr lang="en-GB" sz="2600">
                <a:sym typeface="+mn-ea"/>
              </a:rPr>
              <a:t>25 May 2025</a:t>
            </a:r>
            <a:endParaRPr lang="en-GB" altLang="en-US" sz="2600">
              <a:sym typeface="+mn-ea"/>
            </a:endParaRPr>
          </a:p>
          <a:p>
            <a:pPr algn="ctr"/>
            <a:endParaRPr lang="en-GB" altLang="en-US" sz="260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lstStyle/>
          <a:p>
            <a:r>
              <a:rPr lang="en-US" altLang="en-US" b="1">
                <a:solidFill>
                  <a:schemeClr val="accent3"/>
                </a:solidFill>
                <a:latin typeface="Calibri" panose="020F0502020204030204"/>
                <a:sym typeface="+mn-ea"/>
              </a:rPr>
              <a:t>Key performance Indicators (KPI)</a:t>
            </a:r>
            <a:endParaRPr lang="en-US" altLang="en-US" b="1">
              <a:solidFill>
                <a:schemeClr val="accent3"/>
              </a:solidFill>
              <a:latin typeface="Calibri" panose="020F0502020204030204"/>
              <a:sym typeface="+mn-ea"/>
            </a:endParaRPr>
          </a:p>
        </p:txBody>
      </p:sp>
      <p:sp>
        <p:nvSpPr>
          <p:cNvPr id="4" name="Content Placeholder 3"/>
          <p:cNvSpPr/>
          <p:nvPr>
            <p:ph idx="1"/>
          </p:nvPr>
        </p:nvSpPr>
        <p:spPr>
          <a:xfrm>
            <a:off x="457200" y="1406525"/>
            <a:ext cx="8229600" cy="5203190"/>
          </a:xfrm>
        </p:spPr>
        <p:txBody>
          <a:bodyPr>
            <a:noAutofit/>
          </a:bodyPr>
          <a:p>
            <a:pPr algn="just"/>
            <a:r>
              <a:rPr lang="en-GB" sz="2600">
                <a:sym typeface="+mn-ea"/>
              </a:rPr>
              <a:t>From</a:t>
            </a:r>
            <a:r>
              <a:rPr sz="2600">
                <a:sym typeface="+mn-ea"/>
              </a:rPr>
              <a:t> the analysis,</a:t>
            </a:r>
            <a:r>
              <a:rPr lang="en-GB" sz="2600">
                <a:sym typeface="+mn-ea"/>
              </a:rPr>
              <a:t> </a:t>
            </a:r>
            <a:r>
              <a:rPr sz="2600">
                <a:sym typeface="+mn-ea"/>
              </a:rPr>
              <a:t>a total revenue of $</a:t>
            </a:r>
            <a:r>
              <a:rPr lang="en-GB" sz="2600">
                <a:sym typeface="+mn-ea"/>
              </a:rPr>
              <a:t>8Bn</a:t>
            </a:r>
            <a:r>
              <a:rPr sz="2600">
                <a:sym typeface="+mn-ea"/>
              </a:rPr>
              <a:t> </a:t>
            </a:r>
            <a:r>
              <a:rPr lang="en-GB" sz="2600">
                <a:sym typeface="+mn-ea"/>
              </a:rPr>
              <a:t>was </a:t>
            </a:r>
            <a:r>
              <a:rPr sz="2600">
                <a:sym typeface="+mn-ea"/>
              </a:rPr>
              <a:t>recorded</a:t>
            </a:r>
            <a:r>
              <a:rPr lang="en-GB" sz="2600">
                <a:sym typeface="+mn-ea"/>
              </a:rPr>
              <a:t>, with an averge selling price of </a:t>
            </a:r>
            <a:r>
              <a:rPr sz="2600">
                <a:sym typeface="+mn-ea"/>
              </a:rPr>
              <a:t>$</a:t>
            </a:r>
            <a:r>
              <a:rPr lang="en-GB" sz="2600">
                <a:sym typeface="+mn-ea"/>
              </a:rPr>
              <a:t>14K, </a:t>
            </a:r>
            <a:r>
              <a:rPr sz="2600">
                <a:sym typeface="+mn-ea"/>
              </a:rPr>
              <a:t>giv</a:t>
            </a:r>
            <a:r>
              <a:rPr lang="en-GB" sz="2600">
                <a:sym typeface="+mn-ea"/>
              </a:rPr>
              <a:t>ing</a:t>
            </a:r>
            <a:r>
              <a:rPr sz="2600">
                <a:sym typeface="+mn-ea"/>
              </a:rPr>
              <a:t> a </a:t>
            </a:r>
            <a:r>
              <a:rPr lang="en-GB" sz="2600">
                <a:sym typeface="+mn-ea"/>
              </a:rPr>
              <a:t>total</a:t>
            </a:r>
            <a:r>
              <a:rPr sz="2600">
                <a:sym typeface="+mn-ea"/>
              </a:rPr>
              <a:t> profit of </a:t>
            </a:r>
            <a:r>
              <a:rPr lang="en-GB" sz="2600">
                <a:sym typeface="+mn-ea"/>
              </a:rPr>
              <a:t>-</a:t>
            </a:r>
            <a:r>
              <a:rPr sz="2600">
                <a:sym typeface="+mn-ea"/>
              </a:rPr>
              <a:t>$</a:t>
            </a:r>
            <a:r>
              <a:rPr lang="en-GB" sz="2600">
                <a:sym typeface="+mn-ea"/>
              </a:rPr>
              <a:t>87</a:t>
            </a:r>
            <a:r>
              <a:rPr sz="2600">
                <a:sym typeface="+mn-ea"/>
              </a:rPr>
              <a:t>M.</a:t>
            </a:r>
            <a:endParaRPr sz="2600"/>
          </a:p>
          <a:p>
            <a:pPr algn="just"/>
            <a:r>
              <a:rPr lang="en-GB" sz="2600">
                <a:sym typeface="+mn-ea"/>
              </a:rPr>
              <a:t>Within this period, </a:t>
            </a:r>
            <a:r>
              <a:rPr sz="2600">
                <a:sym typeface="+mn-ea"/>
              </a:rPr>
              <a:t>a total of 5</a:t>
            </a:r>
            <a:r>
              <a:rPr lang="en-GB" sz="2600">
                <a:sym typeface="+mn-ea"/>
              </a:rPr>
              <a:t>48,000 vehicles that fall into different make, model and color was sold,</a:t>
            </a:r>
            <a:r>
              <a:rPr sz="2600">
                <a:sym typeface="+mn-ea"/>
              </a:rPr>
              <a:t> with $</a:t>
            </a:r>
            <a:r>
              <a:rPr lang="en-GB" sz="2600">
                <a:sym typeface="+mn-ea"/>
              </a:rPr>
              <a:t>7Bn</a:t>
            </a:r>
            <a:r>
              <a:rPr sz="2600">
                <a:sym typeface="+mn-ea"/>
              </a:rPr>
              <a:t> in revenue </a:t>
            </a:r>
            <a:r>
              <a:rPr lang="en-GB" sz="2600">
                <a:sym typeface="+mn-ea"/>
              </a:rPr>
              <a:t>in the present</a:t>
            </a:r>
            <a:r>
              <a:rPr sz="2600">
                <a:sym typeface="+mn-ea"/>
              </a:rPr>
              <a:t> year</a:t>
            </a:r>
            <a:r>
              <a:rPr lang="en-GB" sz="2600">
                <a:sym typeface="+mn-ea"/>
              </a:rPr>
              <a:t> (2015) as seen from the total year to date( Total YTD)</a:t>
            </a:r>
            <a:r>
              <a:rPr sz="2600">
                <a:sym typeface="+mn-ea"/>
              </a:rPr>
              <a:t>. </a:t>
            </a:r>
            <a:endParaRPr sz="2600">
              <a:sym typeface="+mn-ea"/>
            </a:endParaRPr>
          </a:p>
          <a:p>
            <a:pPr algn="just"/>
            <a:r>
              <a:rPr lang="en-GB" sz="2600">
                <a:sym typeface="+mn-ea"/>
              </a:rPr>
              <a:t>The </a:t>
            </a:r>
            <a:r>
              <a:rPr sz="2600">
                <a:sym typeface="+mn-ea"/>
              </a:rPr>
              <a:t>year-over-year</a:t>
            </a:r>
            <a:r>
              <a:rPr lang="en-GB" sz="2600">
                <a:sym typeface="+mn-ea"/>
              </a:rPr>
              <a:t> revenue</a:t>
            </a:r>
            <a:r>
              <a:rPr sz="2600">
                <a:sym typeface="+mn-ea"/>
              </a:rPr>
              <a:t> growth stands at </a:t>
            </a:r>
            <a:r>
              <a:rPr lang="en-GB" sz="2600">
                <a:sym typeface="+mn-ea"/>
              </a:rPr>
              <a:t>-1</a:t>
            </a:r>
            <a:r>
              <a:rPr sz="2600">
                <a:sym typeface="+mn-ea"/>
              </a:rPr>
              <a:t>%, signaling </a:t>
            </a:r>
            <a:r>
              <a:rPr lang="en-GB" sz="2600">
                <a:sym typeface="+mn-ea"/>
              </a:rPr>
              <a:t>a poor revenue growth between 2014 and 2015</a:t>
            </a:r>
            <a:r>
              <a:rPr sz="2600">
                <a:sym typeface="+mn-ea"/>
              </a:rPr>
              <a:t>.</a:t>
            </a:r>
            <a:endParaRPr lang="en-GB" sz="2600">
              <a:sym typeface="+mn-ea"/>
            </a:endParaRPr>
          </a:p>
          <a:p>
            <a:pPr marL="0" indent="0" algn="just">
              <a:buNone/>
            </a:pPr>
            <a:endParaRPr sz="2600">
              <a:sym typeface="+mn-ea"/>
            </a:endParaRPr>
          </a:p>
          <a:p>
            <a:pPr marL="0" indent="0" algn="just">
              <a:buNone/>
            </a:pPr>
            <a:r>
              <a:rPr sz="2600">
                <a:sym typeface="+mn-ea"/>
              </a:rPr>
              <a:t>These numbers tell a story</a:t>
            </a:r>
            <a:r>
              <a:rPr lang="en-GB" sz="2600">
                <a:sym typeface="+mn-ea"/>
              </a:rPr>
              <a:t> </a:t>
            </a:r>
            <a:r>
              <a:rPr lang="en-US" sz="2600">
                <a:sym typeface="+mn-ea"/>
              </a:rPr>
              <a:t> that </a:t>
            </a:r>
            <a:r>
              <a:rPr lang="en-GB" sz="2600">
                <a:sym typeface="+mn-ea"/>
              </a:rPr>
              <a:t>the business is </a:t>
            </a:r>
            <a:r>
              <a:rPr sz="2600">
                <a:sym typeface="+mn-ea"/>
              </a:rPr>
              <a:t> scaling </a:t>
            </a:r>
            <a:r>
              <a:rPr lang="en-GB" sz="2600">
                <a:sym typeface="+mn-ea"/>
              </a:rPr>
              <a:t>is running loss already. </a:t>
            </a:r>
            <a:endParaRPr lang="en-GB" altLang="en-US" sz="2600">
              <a:sym typeface="+mn-ea"/>
            </a:endParaRPr>
          </a:p>
          <a:p>
            <a:endParaRPr lang="en-GB" altLang="en-US" sz="260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00910" y="26670"/>
            <a:ext cx="4405630" cy="645795"/>
          </a:xfrm>
        </p:spPr>
        <p:txBody>
          <a:bodyPr>
            <a:noAutofit/>
          </a:bodyPr>
          <a:p>
            <a:r>
              <a:rPr lang="en-GB" altLang="en-US" b="1">
                <a:solidFill>
                  <a:schemeClr val="accent6"/>
                </a:solidFill>
                <a:sym typeface="+mn-ea"/>
              </a:rPr>
              <a:t>Trend Analysis</a:t>
            </a:r>
            <a:endParaRPr lang="en-GB" altLang="en-US" b="1">
              <a:solidFill>
                <a:schemeClr val="accent6"/>
              </a:solidFill>
              <a:sym typeface="+mn-ea"/>
            </a:endParaRPr>
          </a:p>
        </p:txBody>
      </p:sp>
      <p:pic>
        <p:nvPicPr>
          <p:cNvPr id="5" name="Content Placeholder 4" descr="Total Sales Trend"/>
          <p:cNvPicPr>
            <a:picLocks noChangeAspect="1"/>
          </p:cNvPicPr>
          <p:nvPr>
            <p:ph idx="1"/>
          </p:nvPr>
        </p:nvPicPr>
        <p:blipFill>
          <a:blip r:embed="rId1"/>
          <a:stretch>
            <a:fillRect/>
          </a:stretch>
        </p:blipFill>
        <p:spPr>
          <a:xfrm>
            <a:off x="352425" y="1186180"/>
            <a:ext cx="8573770" cy="4234180"/>
          </a:xfrm>
          <a:prstGeom prst="rect">
            <a:avLst/>
          </a:prstGeom>
        </p:spPr>
      </p:pic>
      <p:sp>
        <p:nvSpPr>
          <p:cNvPr id="4" name="Text Box 3"/>
          <p:cNvSpPr txBox="1"/>
          <p:nvPr/>
        </p:nvSpPr>
        <p:spPr>
          <a:xfrm>
            <a:off x="3001010" y="636270"/>
            <a:ext cx="3048000" cy="521970"/>
          </a:xfrm>
          <a:prstGeom prst="rect">
            <a:avLst/>
          </a:prstGeom>
          <a:noFill/>
        </p:spPr>
        <p:txBody>
          <a:bodyPr wrap="square" rtlCol="0">
            <a:spAutoFit/>
          </a:bodyPr>
          <a:p>
            <a:pPr algn="ctr"/>
            <a:r>
              <a:rPr lang="en-GB" altLang="en-US" sz="2800" b="1">
                <a:solidFill>
                  <a:schemeClr val="accent3"/>
                </a:solidFill>
                <a:sym typeface="+mn-ea"/>
              </a:rPr>
              <a:t>Sales Analysis</a:t>
            </a:r>
            <a:endParaRPr lang="en-GB" altLang="en-US" sz="2800" b="1">
              <a:solidFill>
                <a:schemeClr val="accent3"/>
              </a:solidFill>
              <a:sym typeface="+mn-ea"/>
            </a:endParaRPr>
          </a:p>
        </p:txBody>
      </p:sp>
      <p:sp>
        <p:nvSpPr>
          <p:cNvPr id="3" name="Text Box 2"/>
          <p:cNvSpPr txBox="1"/>
          <p:nvPr/>
        </p:nvSpPr>
        <p:spPr>
          <a:xfrm>
            <a:off x="339090" y="5784850"/>
            <a:ext cx="8586470" cy="673100"/>
          </a:xfrm>
          <a:prstGeom prst="rect">
            <a:avLst/>
          </a:prstGeom>
          <a:noFill/>
        </p:spPr>
        <p:txBody>
          <a:bodyPr wrap="square" rtlCol="0">
            <a:noAutofit/>
          </a:bodyPr>
          <a:p>
            <a:pPr algn="just"/>
            <a:r>
              <a:rPr lang="en-GB" altLang="en-US" sz="2000"/>
              <a:t>Weak upward sales trend from January to November 2014, showing seasonal peaks between december 2014 and April 2015, and between May and July 2025</a:t>
            </a:r>
            <a:endParaRPr lang="en-GB"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
          <p:cNvGrpSpPr/>
          <p:nvPr/>
        </p:nvGrpSpPr>
        <p:grpSpPr>
          <a:xfrm>
            <a:off x="339090" y="469265"/>
            <a:ext cx="8586470" cy="5904865"/>
            <a:chOff x="534" y="739"/>
            <a:chExt cx="13522" cy="9299"/>
          </a:xfrm>
        </p:grpSpPr>
        <p:pic>
          <p:nvPicPr>
            <p:cNvPr id="7" name="Picture 6" descr="Total Sales Sub Trend"/>
            <p:cNvPicPr>
              <a:picLocks noChangeAspect="1"/>
            </p:cNvPicPr>
            <p:nvPr/>
          </p:nvPicPr>
          <p:blipFill>
            <a:blip r:embed="rId1"/>
            <a:stretch>
              <a:fillRect/>
            </a:stretch>
          </p:blipFill>
          <p:spPr>
            <a:xfrm>
              <a:off x="699" y="739"/>
              <a:ext cx="13211" cy="7177"/>
            </a:xfrm>
            <a:prstGeom prst="rect">
              <a:avLst/>
            </a:prstGeom>
          </p:spPr>
        </p:pic>
        <p:sp>
          <p:nvSpPr>
            <p:cNvPr id="6" name="Text Box 5"/>
            <p:cNvSpPr txBox="1"/>
            <p:nvPr/>
          </p:nvSpPr>
          <p:spPr>
            <a:xfrm>
              <a:off x="534" y="8978"/>
              <a:ext cx="13522" cy="1060"/>
            </a:xfrm>
            <a:prstGeom prst="rect">
              <a:avLst/>
            </a:prstGeom>
            <a:noFill/>
          </p:spPr>
          <p:txBody>
            <a:bodyPr wrap="square" rtlCol="0">
              <a:noAutofit/>
            </a:bodyPr>
            <a:p>
              <a:pPr algn="just"/>
              <a:r>
                <a:rPr lang="en-GB" altLang="en-US" sz="2000"/>
                <a:t>Confirmation of the Weak upward sales trend(say fluctuating price) from January to November 2014.</a:t>
              </a:r>
              <a:endParaRPr lang="en-GB" altLang="en-US" sz="200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YTD Sales Trend"/>
          <p:cNvPicPr>
            <a:picLocks noChangeAspect="1"/>
          </p:cNvPicPr>
          <p:nvPr/>
        </p:nvPicPr>
        <p:blipFill>
          <a:blip r:embed="rId1"/>
          <a:stretch>
            <a:fillRect/>
          </a:stretch>
        </p:blipFill>
        <p:spPr>
          <a:xfrm>
            <a:off x="156845" y="87630"/>
            <a:ext cx="8829675" cy="4591685"/>
          </a:xfrm>
          <a:prstGeom prst="rect">
            <a:avLst/>
          </a:prstGeom>
        </p:spPr>
      </p:pic>
      <p:sp>
        <p:nvSpPr>
          <p:cNvPr id="2" name="Text Box 1"/>
          <p:cNvSpPr txBox="1"/>
          <p:nvPr/>
        </p:nvSpPr>
        <p:spPr>
          <a:xfrm>
            <a:off x="158750" y="5201920"/>
            <a:ext cx="8832215" cy="706755"/>
          </a:xfrm>
          <a:prstGeom prst="rect">
            <a:avLst/>
          </a:prstGeom>
          <a:noFill/>
        </p:spPr>
        <p:txBody>
          <a:bodyPr wrap="square" rtlCol="0">
            <a:spAutoFit/>
          </a:bodyPr>
          <a:p>
            <a:pPr algn="just"/>
            <a:r>
              <a:rPr lang="en-GB" altLang="en-US" sz="2000"/>
              <a:t>the YTD chart shows that despite a strong revenue accumulation,  the overall profit remains negative, pointing to cost or margin issue.</a:t>
            </a:r>
            <a:endParaRPr lang="en-GB"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
          <p:cNvGrpSpPr/>
          <p:nvPr/>
        </p:nvGrpSpPr>
        <p:grpSpPr>
          <a:xfrm>
            <a:off x="339090" y="375285"/>
            <a:ext cx="8586470" cy="5967095"/>
            <a:chOff x="534" y="591"/>
            <a:chExt cx="13522" cy="9397"/>
          </a:xfrm>
        </p:grpSpPr>
        <p:pic>
          <p:nvPicPr>
            <p:cNvPr id="4" name="Picture 3" descr="Total Sales by Make"/>
            <p:cNvPicPr>
              <a:picLocks noChangeAspect="1"/>
            </p:cNvPicPr>
            <p:nvPr/>
          </p:nvPicPr>
          <p:blipFill>
            <a:blip r:embed="rId1"/>
            <a:stretch>
              <a:fillRect/>
            </a:stretch>
          </p:blipFill>
          <p:spPr>
            <a:xfrm>
              <a:off x="738" y="1102"/>
              <a:ext cx="12802" cy="7094"/>
            </a:xfrm>
            <a:prstGeom prst="rect">
              <a:avLst/>
            </a:prstGeom>
          </p:spPr>
        </p:pic>
        <p:sp>
          <p:nvSpPr>
            <p:cNvPr id="3" name="Text Box 2"/>
            <p:cNvSpPr txBox="1"/>
            <p:nvPr/>
          </p:nvSpPr>
          <p:spPr>
            <a:xfrm>
              <a:off x="534" y="9088"/>
              <a:ext cx="13522" cy="900"/>
            </a:xfrm>
            <a:prstGeom prst="rect">
              <a:avLst/>
            </a:prstGeom>
            <a:noFill/>
          </p:spPr>
          <p:txBody>
            <a:bodyPr wrap="square" rtlCol="0">
              <a:noAutofit/>
            </a:bodyPr>
            <a:p>
              <a:pPr algn="ctr"/>
              <a:r>
                <a:rPr lang="en-GB" altLang="en-US" sz="2000"/>
                <a:t>Ford vehicles top the chart with a sales of almost $1.4bn</a:t>
              </a:r>
              <a:endParaRPr lang="en-GB" altLang="en-US" sz="2000"/>
            </a:p>
          </p:txBody>
        </p:sp>
        <p:sp>
          <p:nvSpPr>
            <p:cNvPr id="6" name="Rectangles 5"/>
            <p:cNvSpPr/>
            <p:nvPr/>
          </p:nvSpPr>
          <p:spPr>
            <a:xfrm>
              <a:off x="738" y="1155"/>
              <a:ext cx="12755" cy="693"/>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p>
              <a:endParaRPr lang="en-GB" altLang="en-US"/>
            </a:p>
          </p:txBody>
        </p:sp>
        <p:sp>
          <p:nvSpPr>
            <p:cNvPr id="7" name="Text Box 6"/>
            <p:cNvSpPr txBox="1"/>
            <p:nvPr/>
          </p:nvSpPr>
          <p:spPr>
            <a:xfrm>
              <a:off x="3067" y="591"/>
              <a:ext cx="8657" cy="808"/>
            </a:xfrm>
            <a:prstGeom prst="rect">
              <a:avLst/>
            </a:prstGeom>
            <a:noFill/>
          </p:spPr>
          <p:txBody>
            <a:bodyPr wrap="square" rtlCol="0">
              <a:noAutofit/>
            </a:bodyPr>
            <a:p>
              <a:pPr algn="ctr"/>
              <a:r>
                <a:rPr lang="en-GB" altLang="en-US" sz="2400" b="1"/>
                <a:t>Sales Chart of Different Vehicle Make</a:t>
              </a:r>
              <a:endParaRPr lang="en-GB" altLang="en-US" sz="2400" b="1"/>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
          <p:cNvGrpSpPr/>
          <p:nvPr/>
        </p:nvGrpSpPr>
        <p:grpSpPr>
          <a:xfrm>
            <a:off x="336550" y="249555"/>
            <a:ext cx="8589010" cy="6092825"/>
            <a:chOff x="530" y="393"/>
            <a:chExt cx="13526" cy="9595"/>
          </a:xfrm>
        </p:grpSpPr>
        <p:pic>
          <p:nvPicPr>
            <p:cNvPr id="5" name="Picture 4" descr="Total Sales by Model"/>
            <p:cNvPicPr>
              <a:picLocks noChangeAspect="1"/>
            </p:cNvPicPr>
            <p:nvPr/>
          </p:nvPicPr>
          <p:blipFill>
            <a:blip r:embed="rId1"/>
            <a:stretch>
              <a:fillRect/>
            </a:stretch>
          </p:blipFill>
          <p:spPr>
            <a:xfrm>
              <a:off x="530" y="880"/>
              <a:ext cx="13033" cy="7156"/>
            </a:xfrm>
            <a:prstGeom prst="rect">
              <a:avLst/>
            </a:prstGeom>
          </p:spPr>
        </p:pic>
        <p:sp>
          <p:nvSpPr>
            <p:cNvPr id="6" name="Rectangles 5"/>
            <p:cNvSpPr/>
            <p:nvPr/>
          </p:nvSpPr>
          <p:spPr>
            <a:xfrm>
              <a:off x="738" y="913"/>
              <a:ext cx="12755" cy="693"/>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4" name="Text Box 3"/>
            <p:cNvSpPr txBox="1"/>
            <p:nvPr/>
          </p:nvSpPr>
          <p:spPr>
            <a:xfrm>
              <a:off x="3067" y="393"/>
              <a:ext cx="8657" cy="808"/>
            </a:xfrm>
            <a:prstGeom prst="rect">
              <a:avLst/>
            </a:prstGeom>
            <a:noFill/>
          </p:spPr>
          <p:txBody>
            <a:bodyPr wrap="square" rtlCol="0">
              <a:noAutofit/>
            </a:bodyPr>
            <a:p>
              <a:pPr algn="ctr"/>
              <a:r>
                <a:rPr lang="en-GB" altLang="en-US" sz="2400" b="1"/>
                <a:t>Sales Chart of Different Vehicle Model</a:t>
              </a:r>
              <a:endParaRPr lang="en-GB" altLang="en-US" sz="2400" b="1"/>
            </a:p>
          </p:txBody>
        </p:sp>
        <p:sp>
          <p:nvSpPr>
            <p:cNvPr id="7" name="Text Box 6"/>
            <p:cNvSpPr txBox="1"/>
            <p:nvPr/>
          </p:nvSpPr>
          <p:spPr>
            <a:xfrm>
              <a:off x="534" y="9088"/>
              <a:ext cx="13522" cy="900"/>
            </a:xfrm>
            <a:prstGeom prst="rect">
              <a:avLst/>
            </a:prstGeom>
            <a:noFill/>
          </p:spPr>
          <p:txBody>
            <a:bodyPr wrap="square" rtlCol="0">
              <a:noAutofit/>
            </a:bodyPr>
            <a:p>
              <a:pPr algn="just"/>
              <a:r>
                <a:rPr lang="en-GB" altLang="en-US" sz="2000"/>
                <a:t>Vehicles with model F-150, and Altima leads the chart with a sales record of over $200M</a:t>
              </a:r>
              <a:endParaRPr lang="en-GB" altLang="en-US" sz="200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Group 2"/>
          <p:cNvGrpSpPr/>
          <p:nvPr/>
        </p:nvGrpSpPr>
        <p:grpSpPr>
          <a:xfrm>
            <a:off x="635" y="207645"/>
            <a:ext cx="9142095" cy="6134735"/>
            <a:chOff x="1" y="327"/>
            <a:chExt cx="14397" cy="9661"/>
          </a:xfrm>
        </p:grpSpPr>
        <p:pic>
          <p:nvPicPr>
            <p:cNvPr id="4" name="Picture 3" descr="Total Sales by Transmission"/>
            <p:cNvPicPr>
              <a:picLocks noChangeAspect="1"/>
            </p:cNvPicPr>
            <p:nvPr/>
          </p:nvPicPr>
          <p:blipFill>
            <a:blip r:embed="rId1"/>
            <a:stretch>
              <a:fillRect/>
            </a:stretch>
          </p:blipFill>
          <p:spPr>
            <a:xfrm>
              <a:off x="162" y="446"/>
              <a:ext cx="14237" cy="7653"/>
            </a:xfrm>
            <a:prstGeom prst="rect">
              <a:avLst/>
            </a:prstGeom>
          </p:spPr>
        </p:pic>
        <p:sp>
          <p:nvSpPr>
            <p:cNvPr id="6" name="Rectangles 5"/>
            <p:cNvSpPr/>
            <p:nvPr/>
          </p:nvSpPr>
          <p:spPr>
            <a:xfrm>
              <a:off x="1" y="407"/>
              <a:ext cx="14362" cy="693"/>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2" name="Text Box 1"/>
            <p:cNvSpPr txBox="1"/>
            <p:nvPr/>
          </p:nvSpPr>
          <p:spPr>
            <a:xfrm>
              <a:off x="2291" y="327"/>
              <a:ext cx="9433" cy="808"/>
            </a:xfrm>
            <a:prstGeom prst="rect">
              <a:avLst/>
            </a:prstGeom>
            <a:noFill/>
          </p:spPr>
          <p:txBody>
            <a:bodyPr wrap="square" rtlCol="0">
              <a:noAutofit/>
            </a:bodyPr>
            <a:p>
              <a:pPr algn="ctr"/>
              <a:r>
                <a:rPr lang="en-GB" altLang="en-US" sz="2400" b="1"/>
                <a:t>Sales Chart of Different Vehicle Transnission</a:t>
              </a:r>
              <a:endParaRPr lang="en-GB" altLang="en-US" sz="2400" b="1"/>
            </a:p>
          </p:txBody>
        </p:sp>
        <p:sp>
          <p:nvSpPr>
            <p:cNvPr id="7" name="Text Box 6"/>
            <p:cNvSpPr txBox="1"/>
            <p:nvPr/>
          </p:nvSpPr>
          <p:spPr>
            <a:xfrm>
              <a:off x="534" y="9088"/>
              <a:ext cx="13522" cy="900"/>
            </a:xfrm>
            <a:prstGeom prst="rect">
              <a:avLst/>
            </a:prstGeom>
            <a:noFill/>
          </p:spPr>
          <p:txBody>
            <a:bodyPr wrap="square" rtlCol="0">
              <a:noAutofit/>
            </a:bodyPr>
            <a:p>
              <a:pPr algn="ctr"/>
              <a:r>
                <a:rPr lang="en-GB" altLang="en-US" sz="2000"/>
                <a:t>Automatic Vehicles have higher sales than manual vehicles</a:t>
              </a:r>
              <a:endParaRPr lang="en-GB" altLang="en-US" sz="200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Group 2"/>
          <p:cNvGrpSpPr/>
          <p:nvPr/>
        </p:nvGrpSpPr>
        <p:grpSpPr>
          <a:xfrm>
            <a:off x="635" y="67945"/>
            <a:ext cx="9119870" cy="6403975"/>
            <a:chOff x="1" y="107"/>
            <a:chExt cx="14362" cy="10085"/>
          </a:xfrm>
        </p:grpSpPr>
        <p:pic>
          <p:nvPicPr>
            <p:cNvPr id="5" name="Picture 4" descr="Total Saes by Seller"/>
            <p:cNvPicPr>
              <a:picLocks noChangeAspect="1"/>
            </p:cNvPicPr>
            <p:nvPr/>
          </p:nvPicPr>
          <p:blipFill>
            <a:blip r:embed="rId1"/>
            <a:stretch>
              <a:fillRect/>
            </a:stretch>
          </p:blipFill>
          <p:spPr>
            <a:xfrm>
              <a:off x="277" y="107"/>
              <a:ext cx="13845" cy="8055"/>
            </a:xfrm>
            <a:prstGeom prst="rect">
              <a:avLst/>
            </a:prstGeom>
          </p:spPr>
        </p:pic>
        <p:sp>
          <p:nvSpPr>
            <p:cNvPr id="7" name="Text Box 6"/>
            <p:cNvSpPr txBox="1"/>
            <p:nvPr/>
          </p:nvSpPr>
          <p:spPr>
            <a:xfrm>
              <a:off x="277" y="9110"/>
              <a:ext cx="13522" cy="1082"/>
            </a:xfrm>
            <a:prstGeom prst="rect">
              <a:avLst/>
            </a:prstGeom>
            <a:noFill/>
          </p:spPr>
          <p:txBody>
            <a:bodyPr wrap="square" rtlCol="0">
              <a:noAutofit/>
            </a:bodyPr>
            <a:p>
              <a:pPr algn="just"/>
              <a:r>
                <a:rPr lang="en-GB" altLang="en-US" sz="2000"/>
                <a:t>Ford motor credit company LLC, nissan-infiniti Lt, the hertz corporation, and avis corporation sold above $200M.</a:t>
              </a:r>
              <a:endParaRPr lang="en-GB" altLang="en-US" sz="2000"/>
            </a:p>
          </p:txBody>
        </p:sp>
        <p:sp>
          <p:nvSpPr>
            <p:cNvPr id="6" name="Rectangles 5"/>
            <p:cNvSpPr/>
            <p:nvPr/>
          </p:nvSpPr>
          <p:spPr>
            <a:xfrm>
              <a:off x="1" y="407"/>
              <a:ext cx="14362" cy="693"/>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2" name="Text Box 1"/>
            <p:cNvSpPr txBox="1"/>
            <p:nvPr/>
          </p:nvSpPr>
          <p:spPr>
            <a:xfrm>
              <a:off x="2291" y="239"/>
              <a:ext cx="9433" cy="808"/>
            </a:xfrm>
            <a:prstGeom prst="rect">
              <a:avLst/>
            </a:prstGeom>
            <a:noFill/>
          </p:spPr>
          <p:txBody>
            <a:bodyPr wrap="square" rtlCol="0">
              <a:noAutofit/>
            </a:bodyPr>
            <a:p>
              <a:pPr algn="ctr"/>
              <a:r>
                <a:rPr lang="en-GB" altLang="en-US" sz="2400" b="1"/>
                <a:t>Sales Chart Comparism of different sellers </a:t>
              </a:r>
              <a:endParaRPr lang="en-GB" altLang="en-US" sz="2400" b="1"/>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Total Units Trend"/>
          <p:cNvPicPr>
            <a:picLocks noChangeAspect="1"/>
          </p:cNvPicPr>
          <p:nvPr>
            <p:ph idx="1"/>
          </p:nvPr>
        </p:nvPicPr>
        <p:blipFill>
          <a:blip r:embed="rId1"/>
          <a:stretch>
            <a:fillRect/>
          </a:stretch>
        </p:blipFill>
        <p:spPr>
          <a:xfrm>
            <a:off x="457200" y="936625"/>
            <a:ext cx="8270875" cy="4340225"/>
          </a:xfrm>
          <a:prstGeom prst="rect">
            <a:avLst/>
          </a:prstGeom>
        </p:spPr>
      </p:pic>
      <p:sp>
        <p:nvSpPr>
          <p:cNvPr id="4" name="Title 1"/>
          <p:cNvSpPr>
            <a:spLocks noGrp="1"/>
          </p:cNvSpPr>
          <p:nvPr/>
        </p:nvSpPr>
        <p:spPr>
          <a:xfrm>
            <a:off x="2429510" y="217805"/>
            <a:ext cx="3805555" cy="52768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altLang="en-US" sz="2800" b="1">
                <a:solidFill>
                  <a:schemeClr val="accent3"/>
                </a:solidFill>
                <a:sym typeface="+mn-ea"/>
              </a:rPr>
              <a:t>Unit Analysis</a:t>
            </a:r>
            <a:endParaRPr lang="en-GB" altLang="en-US" sz="2800" b="1">
              <a:solidFill>
                <a:schemeClr val="accent3"/>
              </a:solidFill>
              <a:sym typeface="+mn-ea"/>
            </a:endParaRPr>
          </a:p>
        </p:txBody>
      </p:sp>
      <p:sp>
        <p:nvSpPr>
          <p:cNvPr id="3" name="Text Box 2"/>
          <p:cNvSpPr txBox="1"/>
          <p:nvPr/>
        </p:nvSpPr>
        <p:spPr>
          <a:xfrm>
            <a:off x="339090" y="5715000"/>
            <a:ext cx="8586470" cy="948055"/>
          </a:xfrm>
          <a:prstGeom prst="rect">
            <a:avLst/>
          </a:prstGeom>
          <a:noFill/>
        </p:spPr>
        <p:txBody>
          <a:bodyPr wrap="square" rtlCol="0">
            <a:noAutofit/>
          </a:bodyPr>
          <a:p>
            <a:pPr algn="just"/>
            <a:r>
              <a:rPr lang="en-GB" altLang="en-US" sz="2000"/>
              <a:t>Weak upward total units (vehicles) were sold from January to November 2014, shows seasonal increased units between december 2014 and April 2015, and between May and July 2025</a:t>
            </a:r>
            <a:endParaRPr lang="en-GB" altLang="en-US" sz="2000"/>
          </a:p>
        </p:txBody>
      </p:sp>
      <p:sp>
        <p:nvSpPr>
          <p:cNvPr id="6" name="Rectangles 5"/>
          <p:cNvSpPr/>
          <p:nvPr/>
        </p:nvSpPr>
        <p:spPr>
          <a:xfrm>
            <a:off x="635" y="901065"/>
            <a:ext cx="9119870" cy="440055"/>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2" name="Text Box 1"/>
          <p:cNvSpPr txBox="1"/>
          <p:nvPr/>
        </p:nvSpPr>
        <p:spPr>
          <a:xfrm>
            <a:off x="1454785" y="738505"/>
            <a:ext cx="5989955" cy="513080"/>
          </a:xfrm>
          <a:prstGeom prst="rect">
            <a:avLst/>
          </a:prstGeom>
          <a:noFill/>
        </p:spPr>
        <p:txBody>
          <a:bodyPr wrap="square" rtlCol="0">
            <a:noAutofit/>
          </a:bodyPr>
          <a:p>
            <a:pPr algn="ctr"/>
            <a:r>
              <a:rPr lang="en-GB" altLang="en-US" sz="2400" b="1"/>
              <a:t>Total Unit Trend </a:t>
            </a:r>
            <a:endParaRPr lang="en-GB" altLang="en-US" sz="24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Group 4"/>
          <p:cNvGrpSpPr/>
          <p:nvPr/>
        </p:nvGrpSpPr>
        <p:grpSpPr>
          <a:xfrm>
            <a:off x="635" y="319405"/>
            <a:ext cx="9119870" cy="6022975"/>
            <a:chOff x="1" y="503"/>
            <a:chExt cx="14362" cy="9485"/>
          </a:xfrm>
        </p:grpSpPr>
        <p:pic>
          <p:nvPicPr>
            <p:cNvPr id="6" name="Picture 5" descr="Total Unit Sold by Make"/>
            <p:cNvPicPr>
              <a:picLocks noChangeAspect="1"/>
            </p:cNvPicPr>
            <p:nvPr/>
          </p:nvPicPr>
          <p:blipFill>
            <a:blip r:embed="rId1"/>
            <a:stretch>
              <a:fillRect/>
            </a:stretch>
          </p:blipFill>
          <p:spPr>
            <a:xfrm>
              <a:off x="967" y="1289"/>
              <a:ext cx="12811" cy="7129"/>
            </a:xfrm>
            <a:prstGeom prst="rect">
              <a:avLst/>
            </a:prstGeom>
          </p:spPr>
        </p:pic>
        <p:sp>
          <p:nvSpPr>
            <p:cNvPr id="2" name="Text Box 1"/>
            <p:cNvSpPr txBox="1"/>
            <p:nvPr/>
          </p:nvSpPr>
          <p:spPr>
            <a:xfrm>
              <a:off x="1587" y="503"/>
              <a:ext cx="11487" cy="808"/>
            </a:xfrm>
            <a:prstGeom prst="rect">
              <a:avLst/>
            </a:prstGeom>
            <a:noFill/>
          </p:spPr>
          <p:txBody>
            <a:bodyPr wrap="square" rtlCol="0">
              <a:noAutofit/>
            </a:bodyPr>
            <a:p>
              <a:pPr algn="ctr"/>
              <a:r>
                <a:rPr lang="en-GB" altLang="en-US" sz="2400" b="1"/>
                <a:t>Unit Comparism </a:t>
              </a:r>
              <a:r>
                <a:rPr lang="en-GB" altLang="en-US" sz="2400" b="1">
                  <a:sym typeface="+mn-ea"/>
                </a:rPr>
                <a:t>Chart</a:t>
              </a:r>
              <a:r>
                <a:rPr lang="en-GB" altLang="en-US" sz="2400" b="1"/>
                <a:t> For different Vehicle Make </a:t>
              </a:r>
              <a:endParaRPr lang="en-GB" altLang="en-US" sz="2400" b="1"/>
            </a:p>
          </p:txBody>
        </p:sp>
        <p:sp>
          <p:nvSpPr>
            <p:cNvPr id="3" name="Rectangles 2"/>
            <p:cNvSpPr/>
            <p:nvPr/>
          </p:nvSpPr>
          <p:spPr>
            <a:xfrm>
              <a:off x="1" y="1111"/>
              <a:ext cx="14362" cy="693"/>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4" name="Text Box 3"/>
            <p:cNvSpPr txBox="1"/>
            <p:nvPr/>
          </p:nvSpPr>
          <p:spPr>
            <a:xfrm>
              <a:off x="534" y="9088"/>
              <a:ext cx="13522" cy="900"/>
            </a:xfrm>
            <a:prstGeom prst="rect">
              <a:avLst/>
            </a:prstGeom>
            <a:noFill/>
          </p:spPr>
          <p:txBody>
            <a:bodyPr wrap="square" rtlCol="0">
              <a:noAutofit/>
            </a:bodyPr>
            <a:p>
              <a:pPr algn="ctr"/>
              <a:r>
                <a:rPr lang="en-GB" altLang="en-US" sz="2000"/>
                <a:t>Ford vehicles top the chart with over 80,000 sold Ford vehicles </a:t>
              </a:r>
              <a:endParaRPr lang="en-GB" altLang="en-US" sz="20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solidFill>
                  <a:srgbClr val="02A5E3"/>
                </a:solidFill>
                <a:sym typeface="+mn-ea"/>
              </a:rPr>
              <a:t>Outline</a:t>
            </a:r>
            <a:endParaRPr lang="en-GB" altLang="en-US"/>
          </a:p>
        </p:txBody>
      </p:sp>
      <p:sp>
        <p:nvSpPr>
          <p:cNvPr id="3" name="Content Placeholder 2"/>
          <p:cNvSpPr>
            <a:spLocks noGrp="1"/>
          </p:cNvSpPr>
          <p:nvPr>
            <p:ph idx="1"/>
          </p:nvPr>
        </p:nvSpPr>
        <p:spPr>
          <a:xfrm>
            <a:off x="457200" y="1348740"/>
            <a:ext cx="8229600" cy="4525963"/>
          </a:xfrm>
        </p:spPr>
        <p:txBody>
          <a:bodyPr>
            <a:normAutofit lnSpcReduction="20000"/>
          </a:bodyPr>
          <a:p>
            <a:r>
              <a:rPr lang="en-GB" altLang="en-US">
                <a:sym typeface="+mn-ea"/>
              </a:rPr>
              <a:t>Executive Summary</a:t>
            </a:r>
            <a:endParaRPr lang="en-US" altLang="en-US">
              <a:sym typeface="+mn-ea"/>
            </a:endParaRPr>
          </a:p>
          <a:p>
            <a:r>
              <a:rPr lang="en-US" altLang="en-US">
                <a:sym typeface="+mn-ea"/>
              </a:rPr>
              <a:t>In</a:t>
            </a:r>
            <a:r>
              <a:rPr lang="en-GB" altLang="en-US">
                <a:sym typeface="+mn-ea"/>
              </a:rPr>
              <a:t>troduction</a:t>
            </a:r>
            <a:endParaRPr lang="en-GB" altLang="en-US"/>
          </a:p>
          <a:p>
            <a:r>
              <a:rPr lang="en-US" altLang="en-US">
                <a:sym typeface="+mn-ea"/>
              </a:rPr>
              <a:t>O</a:t>
            </a:r>
            <a:r>
              <a:rPr lang="en-GB" altLang="en-US">
                <a:sym typeface="+mn-ea"/>
              </a:rPr>
              <a:t>bjectives</a:t>
            </a:r>
            <a:endParaRPr lang="en-GB" altLang="en-US"/>
          </a:p>
          <a:p>
            <a:r>
              <a:rPr lang="en-GB" altLang="en-US">
                <a:sym typeface="+mn-ea"/>
              </a:rPr>
              <a:t>Dataset Overview</a:t>
            </a:r>
            <a:endParaRPr lang="en-GB" altLang="en-US"/>
          </a:p>
          <a:p>
            <a:r>
              <a:rPr lang="en-GB" altLang="en-US">
                <a:sym typeface="+mn-ea"/>
              </a:rPr>
              <a:t>Exploratory Analysis</a:t>
            </a:r>
            <a:endParaRPr lang="en-GB" altLang="en-US">
              <a:sym typeface="+mn-ea"/>
            </a:endParaRPr>
          </a:p>
          <a:p>
            <a:r>
              <a:rPr lang="en-GB" altLang="en-US">
                <a:sym typeface="+mn-ea"/>
              </a:rPr>
              <a:t>Dashboard App</a:t>
            </a:r>
            <a:endParaRPr lang="en-GB" altLang="en-US"/>
          </a:p>
          <a:p>
            <a:r>
              <a:rPr lang="en-GB" altLang="en-US">
                <a:sym typeface="+mn-ea"/>
              </a:rPr>
              <a:t>Insights</a:t>
            </a:r>
            <a:endParaRPr lang="en-GB" altLang="en-US"/>
          </a:p>
          <a:p>
            <a:r>
              <a:rPr lang="en-GB" altLang="en-US">
                <a:sym typeface="+mn-ea"/>
              </a:rPr>
              <a:t>Key Recommendations / Suggestions</a:t>
            </a:r>
            <a:endParaRPr lang="en-GB" altLang="en-US">
              <a:sym typeface="+mn-ea"/>
            </a:endParaRPr>
          </a:p>
          <a:p>
            <a:r>
              <a:rPr lang="en-GB" altLang="en-US"/>
              <a:t>Conclusion</a:t>
            </a:r>
            <a:endParaRPr lang="en-GB"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
          <p:cNvGrpSpPr/>
          <p:nvPr/>
        </p:nvGrpSpPr>
        <p:grpSpPr>
          <a:xfrm>
            <a:off x="635" y="319405"/>
            <a:ext cx="9119870" cy="6022975"/>
            <a:chOff x="1" y="503"/>
            <a:chExt cx="14362" cy="9485"/>
          </a:xfrm>
        </p:grpSpPr>
        <p:pic>
          <p:nvPicPr>
            <p:cNvPr id="5" name="Picture 4" descr="Total Units Sold by Model"/>
            <p:cNvPicPr>
              <a:picLocks noChangeAspect="1"/>
            </p:cNvPicPr>
            <p:nvPr/>
          </p:nvPicPr>
          <p:blipFill>
            <a:blip r:embed="rId1"/>
            <a:stretch>
              <a:fillRect/>
            </a:stretch>
          </p:blipFill>
          <p:spPr>
            <a:xfrm>
              <a:off x="345" y="630"/>
              <a:ext cx="13304" cy="7756"/>
            </a:xfrm>
            <a:prstGeom prst="rect">
              <a:avLst/>
            </a:prstGeom>
          </p:spPr>
        </p:pic>
        <p:sp>
          <p:nvSpPr>
            <p:cNvPr id="6" name="Rectangles 5"/>
            <p:cNvSpPr/>
            <p:nvPr/>
          </p:nvSpPr>
          <p:spPr>
            <a:xfrm>
              <a:off x="1" y="605"/>
              <a:ext cx="14362" cy="693"/>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7" name="Text Box 6"/>
            <p:cNvSpPr txBox="1"/>
            <p:nvPr/>
          </p:nvSpPr>
          <p:spPr>
            <a:xfrm>
              <a:off x="534" y="9088"/>
              <a:ext cx="13522" cy="900"/>
            </a:xfrm>
            <a:prstGeom prst="rect">
              <a:avLst/>
            </a:prstGeom>
            <a:noFill/>
          </p:spPr>
          <p:txBody>
            <a:bodyPr wrap="square" rtlCol="0">
              <a:noAutofit/>
            </a:bodyPr>
            <a:p>
              <a:pPr algn="ctr"/>
              <a:r>
                <a:rPr lang="en-GB" altLang="en-US" sz="2000"/>
                <a:t>More Vehicles with model Altima and </a:t>
              </a:r>
              <a:r>
                <a:rPr lang="en-GB" altLang="en-US" sz="2000">
                  <a:sym typeface="+mn-ea"/>
                </a:rPr>
                <a:t>F-150</a:t>
              </a:r>
              <a:r>
                <a:rPr lang="en-GB" altLang="en-US" sz="2000"/>
                <a:t> were sold</a:t>
              </a:r>
              <a:endParaRPr lang="en-GB" altLang="en-US" sz="2000"/>
            </a:p>
          </p:txBody>
        </p:sp>
        <p:sp>
          <p:nvSpPr>
            <p:cNvPr id="8" name="Text Box 7"/>
            <p:cNvSpPr txBox="1"/>
            <p:nvPr/>
          </p:nvSpPr>
          <p:spPr>
            <a:xfrm>
              <a:off x="1587" y="503"/>
              <a:ext cx="11487" cy="808"/>
            </a:xfrm>
            <a:prstGeom prst="rect">
              <a:avLst/>
            </a:prstGeom>
            <a:noFill/>
          </p:spPr>
          <p:txBody>
            <a:bodyPr wrap="square" rtlCol="0">
              <a:noAutofit/>
            </a:bodyPr>
            <a:p>
              <a:pPr algn="ctr"/>
              <a:r>
                <a:rPr lang="en-GB" altLang="en-US" sz="2400" b="1"/>
                <a:t>Unit Comparism Chart For different Vehicle Model </a:t>
              </a:r>
              <a:endParaRPr lang="en-GB" altLang="en-US" sz="2400" b="1"/>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
          <p:cNvGrpSpPr/>
          <p:nvPr/>
        </p:nvGrpSpPr>
        <p:grpSpPr>
          <a:xfrm>
            <a:off x="635" y="216535"/>
            <a:ext cx="9119870" cy="6125845"/>
            <a:chOff x="1" y="341"/>
            <a:chExt cx="14362" cy="9647"/>
          </a:xfrm>
        </p:grpSpPr>
        <p:pic>
          <p:nvPicPr>
            <p:cNvPr id="4" name="Picture 3" descr="Total Units Sold by Transmission"/>
            <p:cNvPicPr>
              <a:picLocks noChangeAspect="1"/>
            </p:cNvPicPr>
            <p:nvPr/>
          </p:nvPicPr>
          <p:blipFill>
            <a:blip r:embed="rId1"/>
            <a:stretch>
              <a:fillRect/>
            </a:stretch>
          </p:blipFill>
          <p:spPr>
            <a:xfrm>
              <a:off x="585" y="467"/>
              <a:ext cx="13073" cy="7192"/>
            </a:xfrm>
            <a:prstGeom prst="rect">
              <a:avLst/>
            </a:prstGeom>
          </p:spPr>
        </p:pic>
        <p:sp>
          <p:nvSpPr>
            <p:cNvPr id="3" name="Rectangles 2"/>
            <p:cNvSpPr/>
            <p:nvPr/>
          </p:nvSpPr>
          <p:spPr>
            <a:xfrm>
              <a:off x="1" y="341"/>
              <a:ext cx="14362" cy="967"/>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8" name="Text Box 7"/>
            <p:cNvSpPr txBox="1"/>
            <p:nvPr/>
          </p:nvSpPr>
          <p:spPr>
            <a:xfrm>
              <a:off x="276" y="503"/>
              <a:ext cx="13802" cy="808"/>
            </a:xfrm>
            <a:prstGeom prst="rect">
              <a:avLst/>
            </a:prstGeom>
            <a:noFill/>
          </p:spPr>
          <p:txBody>
            <a:bodyPr wrap="square" rtlCol="0">
              <a:noAutofit/>
            </a:bodyPr>
            <a:p>
              <a:pPr algn="ctr"/>
              <a:r>
                <a:rPr lang="en-GB" altLang="en-US" sz="2400" b="1"/>
                <a:t>Unit Comparism Chart For </a:t>
              </a:r>
              <a:r>
                <a:rPr lang="en-GB" altLang="en-US" sz="2400" b="1">
                  <a:sym typeface="+mn-ea"/>
                </a:rPr>
                <a:t>Vehicle with </a:t>
              </a:r>
              <a:r>
                <a:rPr lang="en-GB" altLang="en-US" sz="2400" b="1"/>
                <a:t>different Transmission </a:t>
              </a:r>
              <a:endParaRPr lang="en-GB" altLang="en-US" sz="2400" b="1"/>
            </a:p>
          </p:txBody>
        </p:sp>
        <p:sp>
          <p:nvSpPr>
            <p:cNvPr id="7" name="Text Box 6"/>
            <p:cNvSpPr txBox="1"/>
            <p:nvPr/>
          </p:nvSpPr>
          <p:spPr>
            <a:xfrm>
              <a:off x="534" y="9088"/>
              <a:ext cx="13522" cy="900"/>
            </a:xfrm>
            <a:prstGeom prst="rect">
              <a:avLst/>
            </a:prstGeom>
            <a:noFill/>
          </p:spPr>
          <p:txBody>
            <a:bodyPr wrap="square" rtlCol="0">
              <a:noAutofit/>
            </a:bodyPr>
            <a:p>
              <a:pPr algn="ctr"/>
              <a:r>
                <a:rPr lang="en-GB" altLang="en-US" sz="2000"/>
                <a:t>More Automatic Vehicles were sold compared to manual vehicles</a:t>
              </a:r>
              <a:endParaRPr lang="en-GB" altLang="en-US" sz="200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
          <p:cNvGrpSpPr/>
          <p:nvPr/>
        </p:nvGrpSpPr>
        <p:grpSpPr>
          <a:xfrm>
            <a:off x="635" y="258445"/>
            <a:ext cx="9119870" cy="6083935"/>
            <a:chOff x="1" y="407"/>
            <a:chExt cx="14362" cy="9581"/>
          </a:xfrm>
        </p:grpSpPr>
        <p:pic>
          <p:nvPicPr>
            <p:cNvPr id="5" name="Picture 4" descr="Total Units Sold by Color"/>
            <p:cNvPicPr>
              <a:picLocks noChangeAspect="1"/>
            </p:cNvPicPr>
            <p:nvPr/>
          </p:nvPicPr>
          <p:blipFill>
            <a:blip r:embed="rId1"/>
            <a:stretch>
              <a:fillRect/>
            </a:stretch>
          </p:blipFill>
          <p:spPr>
            <a:xfrm>
              <a:off x="92" y="437"/>
              <a:ext cx="13812" cy="7776"/>
            </a:xfrm>
            <a:prstGeom prst="rect">
              <a:avLst/>
            </a:prstGeom>
          </p:spPr>
        </p:pic>
        <p:sp>
          <p:nvSpPr>
            <p:cNvPr id="6" name="Rectangles 5"/>
            <p:cNvSpPr/>
            <p:nvPr/>
          </p:nvSpPr>
          <p:spPr>
            <a:xfrm>
              <a:off x="1" y="407"/>
              <a:ext cx="14362" cy="693"/>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8" name="Text Box 7"/>
            <p:cNvSpPr txBox="1"/>
            <p:nvPr/>
          </p:nvSpPr>
          <p:spPr>
            <a:xfrm>
              <a:off x="1587" y="503"/>
              <a:ext cx="11487" cy="808"/>
            </a:xfrm>
            <a:prstGeom prst="rect">
              <a:avLst/>
            </a:prstGeom>
            <a:noFill/>
          </p:spPr>
          <p:txBody>
            <a:bodyPr wrap="square" rtlCol="0">
              <a:noAutofit/>
            </a:bodyPr>
            <a:p>
              <a:pPr algn="ctr"/>
              <a:r>
                <a:rPr lang="en-GB" altLang="en-US" sz="2400" b="1"/>
                <a:t>Unit Comparism Chart For different Vehicle Color </a:t>
              </a:r>
              <a:endParaRPr lang="en-GB" altLang="en-US" sz="2400" b="1"/>
            </a:p>
          </p:txBody>
        </p:sp>
        <p:sp>
          <p:nvSpPr>
            <p:cNvPr id="7" name="Text Box 6"/>
            <p:cNvSpPr txBox="1"/>
            <p:nvPr/>
          </p:nvSpPr>
          <p:spPr>
            <a:xfrm>
              <a:off x="534" y="9088"/>
              <a:ext cx="13522" cy="900"/>
            </a:xfrm>
            <a:prstGeom prst="rect">
              <a:avLst/>
            </a:prstGeom>
            <a:noFill/>
          </p:spPr>
          <p:txBody>
            <a:bodyPr wrap="square" rtlCol="0">
              <a:noAutofit/>
            </a:bodyPr>
            <a:p>
              <a:pPr algn="ctr"/>
              <a:r>
                <a:rPr lang="en-GB" altLang="en-US" sz="2000"/>
                <a:t>Black and white vehicles lead the chart with both having over 100,000 units sold</a:t>
              </a:r>
              <a:endParaRPr lang="en-GB" altLang="en-US" sz="200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
          <p:cNvGrpSpPr/>
          <p:nvPr/>
        </p:nvGrpSpPr>
        <p:grpSpPr>
          <a:xfrm>
            <a:off x="635" y="244475"/>
            <a:ext cx="9142730" cy="6073775"/>
            <a:chOff x="1" y="385"/>
            <a:chExt cx="14398" cy="9565"/>
          </a:xfrm>
        </p:grpSpPr>
        <p:pic>
          <p:nvPicPr>
            <p:cNvPr id="4" name="Picture 3" descr="Total Units Sold By Seller"/>
            <p:cNvPicPr>
              <a:picLocks noChangeAspect="1"/>
            </p:cNvPicPr>
            <p:nvPr/>
          </p:nvPicPr>
          <p:blipFill>
            <a:blip r:embed="rId1"/>
            <a:stretch>
              <a:fillRect/>
            </a:stretch>
          </p:blipFill>
          <p:spPr>
            <a:xfrm>
              <a:off x="17" y="518"/>
              <a:ext cx="14383" cy="6841"/>
            </a:xfrm>
            <a:prstGeom prst="rect">
              <a:avLst/>
            </a:prstGeom>
          </p:spPr>
        </p:pic>
        <p:sp>
          <p:nvSpPr>
            <p:cNvPr id="3" name="Rectangles 2"/>
            <p:cNvSpPr/>
            <p:nvPr/>
          </p:nvSpPr>
          <p:spPr>
            <a:xfrm>
              <a:off x="1" y="385"/>
              <a:ext cx="14362" cy="85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8" name="Text Box 7"/>
            <p:cNvSpPr txBox="1"/>
            <p:nvPr/>
          </p:nvSpPr>
          <p:spPr>
            <a:xfrm>
              <a:off x="1587" y="437"/>
              <a:ext cx="11487" cy="808"/>
            </a:xfrm>
            <a:prstGeom prst="rect">
              <a:avLst/>
            </a:prstGeom>
            <a:noFill/>
          </p:spPr>
          <p:txBody>
            <a:bodyPr wrap="square" rtlCol="0">
              <a:noAutofit/>
            </a:bodyPr>
            <a:p>
              <a:pPr algn="ctr"/>
              <a:r>
                <a:rPr lang="en-GB" altLang="en-US" sz="2400" b="1"/>
                <a:t>Unit Comparism Chart For different Vehicle Sellers</a:t>
              </a:r>
              <a:endParaRPr lang="en-GB" altLang="en-US" sz="2400" b="1"/>
            </a:p>
          </p:txBody>
        </p:sp>
        <p:sp>
          <p:nvSpPr>
            <p:cNvPr id="7" name="Text Box 6"/>
            <p:cNvSpPr txBox="1"/>
            <p:nvPr/>
          </p:nvSpPr>
          <p:spPr>
            <a:xfrm>
              <a:off x="277" y="8868"/>
              <a:ext cx="13522" cy="1082"/>
            </a:xfrm>
            <a:prstGeom prst="rect">
              <a:avLst/>
            </a:prstGeom>
            <a:noFill/>
          </p:spPr>
          <p:txBody>
            <a:bodyPr wrap="square" rtlCol="0">
              <a:noAutofit/>
            </a:bodyPr>
            <a:p>
              <a:pPr algn="just"/>
              <a:r>
                <a:rPr lang="en-GB" altLang="en-US" sz="2000"/>
                <a:t>Nissan-infiniti Lt, </a:t>
              </a:r>
              <a:r>
                <a:rPr lang="en-GB" altLang="en-US" sz="2000">
                  <a:sym typeface="+mn-ea"/>
                </a:rPr>
                <a:t>Ford motor credit company LLC, </a:t>
              </a:r>
              <a:r>
                <a:rPr lang="en-GB" altLang="en-US" sz="2000"/>
                <a:t>the hertz corporation, and avis corporation sold 10,000 units each.</a:t>
              </a:r>
              <a:endParaRPr lang="en-GB" altLang="en-US" sz="200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70505" y="-1905"/>
            <a:ext cx="3938905" cy="674370"/>
          </a:xfrm>
        </p:spPr>
        <p:txBody>
          <a:bodyPr/>
          <a:p>
            <a:r>
              <a:rPr lang="en-GB" altLang="en-US" sz="3200" b="1">
                <a:solidFill>
                  <a:schemeClr val="accent3"/>
                </a:solidFill>
                <a:sym typeface="+mn-ea"/>
              </a:rPr>
              <a:t>Geographic Analysis</a:t>
            </a:r>
            <a:endParaRPr lang="en-GB" altLang="en-US" sz="3200" b="1">
              <a:solidFill>
                <a:schemeClr val="accent3"/>
              </a:solidFill>
              <a:sym typeface="+mn-ea"/>
            </a:endParaRPr>
          </a:p>
        </p:txBody>
      </p:sp>
      <p:grpSp>
        <p:nvGrpSpPr>
          <p:cNvPr id="5" name="Group 4"/>
          <p:cNvGrpSpPr/>
          <p:nvPr/>
        </p:nvGrpSpPr>
        <p:grpSpPr>
          <a:xfrm>
            <a:off x="635" y="705485"/>
            <a:ext cx="9119870" cy="5184140"/>
            <a:chOff x="1" y="1111"/>
            <a:chExt cx="14362" cy="8164"/>
          </a:xfrm>
        </p:grpSpPr>
        <p:pic>
          <p:nvPicPr>
            <p:cNvPr id="4" name="Picture 3" descr="Total Units Sold by State"/>
            <p:cNvPicPr>
              <a:picLocks noChangeAspect="1"/>
            </p:cNvPicPr>
            <p:nvPr/>
          </p:nvPicPr>
          <p:blipFill>
            <a:blip r:embed="rId1"/>
            <a:stretch>
              <a:fillRect/>
            </a:stretch>
          </p:blipFill>
          <p:spPr>
            <a:xfrm>
              <a:off x="185" y="1779"/>
              <a:ext cx="13430" cy="7497"/>
            </a:xfrm>
            <a:prstGeom prst="rect">
              <a:avLst/>
            </a:prstGeom>
          </p:spPr>
        </p:pic>
        <p:sp>
          <p:nvSpPr>
            <p:cNvPr id="3" name="Rectangles 2"/>
            <p:cNvSpPr/>
            <p:nvPr/>
          </p:nvSpPr>
          <p:spPr>
            <a:xfrm>
              <a:off x="1" y="1111"/>
              <a:ext cx="14362" cy="1354"/>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grpSp>
      <p:sp>
        <p:nvSpPr>
          <p:cNvPr id="6" name="Text Box 5"/>
          <p:cNvSpPr txBox="1"/>
          <p:nvPr/>
        </p:nvSpPr>
        <p:spPr>
          <a:xfrm>
            <a:off x="1213485" y="6080125"/>
            <a:ext cx="6238875" cy="398780"/>
          </a:xfrm>
          <a:prstGeom prst="rect">
            <a:avLst/>
          </a:prstGeom>
          <a:noFill/>
        </p:spPr>
        <p:txBody>
          <a:bodyPr wrap="square" rtlCol="0" anchor="t">
            <a:spAutoFit/>
          </a:bodyPr>
          <a:p>
            <a:r>
              <a:rPr lang="en-GB" altLang="en-US" sz="2000">
                <a:sym typeface="+mn-ea"/>
              </a:rPr>
              <a:t>More vehicles are sold in Florida  (fl), and Califonia (ca) </a:t>
            </a:r>
            <a:endParaRPr lang="en-GB" altLang="en-US" sz="2000">
              <a:sym typeface="+mn-ea"/>
            </a:endParaRPr>
          </a:p>
        </p:txBody>
      </p:sp>
      <p:sp>
        <p:nvSpPr>
          <p:cNvPr id="8" name="Text Box 7"/>
          <p:cNvSpPr txBox="1"/>
          <p:nvPr/>
        </p:nvSpPr>
        <p:spPr>
          <a:xfrm>
            <a:off x="528955" y="836295"/>
            <a:ext cx="7773035" cy="513080"/>
          </a:xfrm>
          <a:prstGeom prst="rect">
            <a:avLst/>
          </a:prstGeom>
          <a:noFill/>
        </p:spPr>
        <p:txBody>
          <a:bodyPr wrap="square" rtlCol="0">
            <a:noAutofit/>
          </a:bodyPr>
          <a:p>
            <a:pPr algn="ctr"/>
            <a:r>
              <a:rPr lang="en-GB" altLang="en-US" sz="2400" b="1"/>
              <a:t>Geographic Comparism Chart For different Vehicle Units</a:t>
            </a:r>
            <a:endParaRPr lang="en-GB" altLang="en-US" sz="24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
          <p:cNvGrpSpPr/>
          <p:nvPr/>
        </p:nvGrpSpPr>
        <p:grpSpPr>
          <a:xfrm>
            <a:off x="635" y="179070"/>
            <a:ext cx="9119870" cy="6173470"/>
            <a:chOff x="1" y="305"/>
            <a:chExt cx="14362" cy="9722"/>
          </a:xfrm>
        </p:grpSpPr>
        <p:pic>
          <p:nvPicPr>
            <p:cNvPr id="5" name="Picture 4" descr="Total Sales by State"/>
            <p:cNvPicPr>
              <a:picLocks noChangeAspect="1"/>
            </p:cNvPicPr>
            <p:nvPr/>
          </p:nvPicPr>
          <p:blipFill>
            <a:blip r:embed="rId1"/>
            <a:stretch>
              <a:fillRect/>
            </a:stretch>
          </p:blipFill>
          <p:spPr>
            <a:xfrm>
              <a:off x="321" y="459"/>
              <a:ext cx="13363" cy="7484"/>
            </a:xfrm>
            <a:prstGeom prst="rect">
              <a:avLst/>
            </a:prstGeom>
          </p:spPr>
        </p:pic>
        <p:sp>
          <p:nvSpPr>
            <p:cNvPr id="4" name="Rectangles 3"/>
            <p:cNvSpPr/>
            <p:nvPr/>
          </p:nvSpPr>
          <p:spPr>
            <a:xfrm>
              <a:off x="1" y="429"/>
              <a:ext cx="14362" cy="693"/>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8" name="Text Box 7"/>
            <p:cNvSpPr txBox="1"/>
            <p:nvPr/>
          </p:nvSpPr>
          <p:spPr>
            <a:xfrm>
              <a:off x="833" y="305"/>
              <a:ext cx="12241" cy="808"/>
            </a:xfrm>
            <a:prstGeom prst="rect">
              <a:avLst/>
            </a:prstGeom>
            <a:noFill/>
          </p:spPr>
          <p:txBody>
            <a:bodyPr wrap="square" rtlCol="0">
              <a:noAutofit/>
            </a:bodyPr>
            <a:p>
              <a:pPr algn="ctr"/>
              <a:r>
                <a:rPr lang="en-GB" altLang="en-US" sz="2400" b="1"/>
                <a:t>Geographic Comparism Chart For different Vehicle Sales</a:t>
              </a:r>
              <a:endParaRPr lang="en-GB" altLang="en-US" sz="2400" b="1"/>
            </a:p>
          </p:txBody>
        </p:sp>
        <p:sp>
          <p:nvSpPr>
            <p:cNvPr id="6" name="Text Box 5"/>
            <p:cNvSpPr txBox="1"/>
            <p:nvPr/>
          </p:nvSpPr>
          <p:spPr>
            <a:xfrm>
              <a:off x="325" y="8915"/>
              <a:ext cx="13739" cy="1113"/>
            </a:xfrm>
            <a:prstGeom prst="rect">
              <a:avLst/>
            </a:prstGeom>
            <a:noFill/>
          </p:spPr>
          <p:txBody>
            <a:bodyPr wrap="square" rtlCol="0" anchor="t">
              <a:spAutoFit/>
            </a:bodyPr>
            <a:p>
              <a:r>
                <a:rPr lang="en-GB" altLang="en-US" sz="2000">
                  <a:sym typeface="+mn-ea"/>
                </a:rPr>
                <a:t>Florida  (fl) and Califonia (ca)  generated the highest revenue with total sales figure above $10bn</a:t>
              </a:r>
              <a:endParaRPr lang="en-GB" altLang="en-US" sz="2000">
                <a:sym typeface="+mn-ea"/>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Average Selling Price by State(1)"/>
          <p:cNvPicPr>
            <a:picLocks noChangeAspect="1"/>
          </p:cNvPicPr>
          <p:nvPr>
            <p:ph idx="1"/>
          </p:nvPr>
        </p:nvPicPr>
        <p:blipFill>
          <a:blip r:embed="rId1"/>
          <a:stretch>
            <a:fillRect/>
          </a:stretch>
        </p:blipFill>
        <p:spPr>
          <a:xfrm>
            <a:off x="269240" y="678180"/>
            <a:ext cx="8208645" cy="4801870"/>
          </a:xfrm>
          <a:prstGeom prst="rect">
            <a:avLst/>
          </a:prstGeom>
        </p:spPr>
      </p:pic>
      <p:sp>
        <p:nvSpPr>
          <p:cNvPr id="2" name="Rectangles 1"/>
          <p:cNvSpPr/>
          <p:nvPr/>
        </p:nvSpPr>
        <p:spPr>
          <a:xfrm>
            <a:off x="14605" y="677545"/>
            <a:ext cx="9119870" cy="54102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6" name="Text Box 5"/>
          <p:cNvSpPr txBox="1"/>
          <p:nvPr/>
        </p:nvSpPr>
        <p:spPr>
          <a:xfrm>
            <a:off x="234315" y="5661025"/>
            <a:ext cx="8724265" cy="706755"/>
          </a:xfrm>
          <a:prstGeom prst="rect">
            <a:avLst/>
          </a:prstGeom>
          <a:noFill/>
        </p:spPr>
        <p:txBody>
          <a:bodyPr wrap="square" rtlCol="0" anchor="t">
            <a:spAutoFit/>
          </a:bodyPr>
          <a:p>
            <a:pPr algn="just"/>
            <a:r>
              <a:rPr lang="en-GB" altLang="en-US" sz="2000">
                <a:sym typeface="+mn-ea"/>
              </a:rPr>
              <a:t>Vehicles seems to be more expensive at on, tn, pa, co, and nv, as the average selling price exceeds $15,000.</a:t>
            </a:r>
            <a:endParaRPr lang="en-GB" altLang="en-US" sz="2000">
              <a:sym typeface="+mn-ea"/>
            </a:endParaRPr>
          </a:p>
        </p:txBody>
      </p:sp>
      <p:sp>
        <p:nvSpPr>
          <p:cNvPr id="8" name="Text Box 7"/>
          <p:cNvSpPr txBox="1"/>
          <p:nvPr/>
        </p:nvSpPr>
        <p:spPr>
          <a:xfrm>
            <a:off x="528955" y="375285"/>
            <a:ext cx="7773035" cy="513080"/>
          </a:xfrm>
          <a:prstGeom prst="rect">
            <a:avLst/>
          </a:prstGeom>
          <a:noFill/>
        </p:spPr>
        <p:txBody>
          <a:bodyPr wrap="square" rtlCol="0">
            <a:noAutofit/>
          </a:bodyPr>
          <a:p>
            <a:pPr algn="ctr"/>
            <a:r>
              <a:rPr lang="en-GB" altLang="en-US" sz="2400" b="1"/>
              <a:t>Geographic Comparism Chart of the Average Selling Price of different Vehicle Sales</a:t>
            </a:r>
            <a:endParaRPr lang="en-GB" altLang="en-US" sz="24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52220" y="-3175"/>
            <a:ext cx="6120130" cy="571500"/>
          </a:xfrm>
        </p:spPr>
        <p:txBody>
          <a:bodyPr>
            <a:normAutofit fontScale="90000"/>
          </a:bodyPr>
          <a:p>
            <a:r>
              <a:rPr lang="en-GB" altLang="en-US" b="1">
                <a:solidFill>
                  <a:schemeClr val="accent3"/>
                </a:solidFill>
                <a:sym typeface="+mn-ea"/>
              </a:rPr>
              <a:t>Price Analysis</a:t>
            </a:r>
            <a:endParaRPr lang="en-GB" altLang="en-US"/>
          </a:p>
        </p:txBody>
      </p:sp>
      <p:pic>
        <p:nvPicPr>
          <p:cNvPr id="4" name="Picture 3" descr="Average Selling Price Trend"/>
          <p:cNvPicPr>
            <a:picLocks noChangeAspect="1"/>
          </p:cNvPicPr>
          <p:nvPr/>
        </p:nvPicPr>
        <p:blipFill>
          <a:blip r:embed="rId1"/>
          <a:stretch>
            <a:fillRect/>
          </a:stretch>
        </p:blipFill>
        <p:spPr>
          <a:xfrm>
            <a:off x="147320" y="560705"/>
            <a:ext cx="8848725" cy="4984115"/>
          </a:xfrm>
          <a:prstGeom prst="rect">
            <a:avLst/>
          </a:prstGeom>
        </p:spPr>
      </p:pic>
      <p:sp>
        <p:nvSpPr>
          <p:cNvPr id="3" name="Rectangles 2"/>
          <p:cNvSpPr/>
          <p:nvPr/>
        </p:nvSpPr>
        <p:spPr>
          <a:xfrm>
            <a:off x="14605" y="677545"/>
            <a:ext cx="9119870" cy="54102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8" name="Text Box 7"/>
          <p:cNvSpPr txBox="1"/>
          <p:nvPr/>
        </p:nvSpPr>
        <p:spPr>
          <a:xfrm>
            <a:off x="225425" y="640715"/>
            <a:ext cx="8699500" cy="513080"/>
          </a:xfrm>
          <a:prstGeom prst="rect">
            <a:avLst/>
          </a:prstGeom>
          <a:noFill/>
        </p:spPr>
        <p:txBody>
          <a:bodyPr wrap="square" rtlCol="0">
            <a:noAutofit/>
          </a:bodyPr>
          <a:p>
            <a:pPr algn="ctr"/>
            <a:r>
              <a:rPr lang="en-GB" altLang="en-US" sz="2400" b="1"/>
              <a:t>Average Selling Price Trend Chart</a:t>
            </a:r>
            <a:endParaRPr lang="en-GB" altLang="en-US" sz="2400" b="1"/>
          </a:p>
        </p:txBody>
      </p:sp>
      <p:sp>
        <p:nvSpPr>
          <p:cNvPr id="6" name="Text Box 5"/>
          <p:cNvSpPr txBox="1"/>
          <p:nvPr/>
        </p:nvSpPr>
        <p:spPr>
          <a:xfrm>
            <a:off x="234315" y="5661025"/>
            <a:ext cx="8724265" cy="706755"/>
          </a:xfrm>
          <a:prstGeom prst="rect">
            <a:avLst/>
          </a:prstGeom>
          <a:noFill/>
        </p:spPr>
        <p:txBody>
          <a:bodyPr wrap="square" rtlCol="0" anchor="t">
            <a:spAutoFit/>
          </a:bodyPr>
          <a:p>
            <a:pPr algn="just"/>
            <a:r>
              <a:rPr lang="en-GB" altLang="en-US" sz="2000">
                <a:sym typeface="+mn-ea"/>
              </a:rPr>
              <a:t>Vehicle price declined between January 2014 and November 2014, and became choppy (fluctuate) afterward.</a:t>
            </a:r>
            <a:endParaRPr lang="en-GB" altLang="en-US" sz="200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Group 2"/>
          <p:cNvGrpSpPr/>
          <p:nvPr/>
        </p:nvGrpSpPr>
        <p:grpSpPr>
          <a:xfrm>
            <a:off x="14605" y="375285"/>
            <a:ext cx="9119870" cy="5684520"/>
            <a:chOff x="23" y="591"/>
            <a:chExt cx="14362" cy="8952"/>
          </a:xfrm>
        </p:grpSpPr>
        <p:pic>
          <p:nvPicPr>
            <p:cNvPr id="5" name="Picture 4" descr="Average Selling Price Sub Trend"/>
            <p:cNvPicPr>
              <a:picLocks noChangeAspect="1"/>
            </p:cNvPicPr>
            <p:nvPr/>
          </p:nvPicPr>
          <p:blipFill>
            <a:blip r:embed="rId1"/>
            <a:stretch>
              <a:fillRect/>
            </a:stretch>
          </p:blipFill>
          <p:spPr>
            <a:xfrm>
              <a:off x="247" y="718"/>
              <a:ext cx="13905" cy="6916"/>
            </a:xfrm>
            <a:prstGeom prst="rect">
              <a:avLst/>
            </a:prstGeom>
          </p:spPr>
        </p:pic>
        <p:sp>
          <p:nvSpPr>
            <p:cNvPr id="2" name="Rectangles 1"/>
            <p:cNvSpPr/>
            <p:nvPr/>
          </p:nvSpPr>
          <p:spPr>
            <a:xfrm>
              <a:off x="23" y="715"/>
              <a:ext cx="14362" cy="1125"/>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8" name="Text Box 7"/>
            <p:cNvSpPr txBox="1"/>
            <p:nvPr/>
          </p:nvSpPr>
          <p:spPr>
            <a:xfrm>
              <a:off x="355" y="591"/>
              <a:ext cx="13700" cy="808"/>
            </a:xfrm>
            <a:prstGeom prst="rect">
              <a:avLst/>
            </a:prstGeom>
            <a:noFill/>
          </p:spPr>
          <p:txBody>
            <a:bodyPr wrap="square" rtlCol="0">
              <a:noAutofit/>
            </a:bodyPr>
            <a:p>
              <a:pPr algn="ctr"/>
              <a:r>
                <a:rPr lang="en-GB" altLang="en-US" sz="2400" b="1"/>
                <a:t>Average Selling Price Trend Chart</a:t>
              </a:r>
              <a:endParaRPr lang="en-GB" altLang="en-US" sz="2400" b="1"/>
            </a:p>
          </p:txBody>
        </p:sp>
        <p:sp>
          <p:nvSpPr>
            <p:cNvPr id="6" name="Text Box 5"/>
            <p:cNvSpPr txBox="1"/>
            <p:nvPr/>
          </p:nvSpPr>
          <p:spPr>
            <a:xfrm>
              <a:off x="369" y="8915"/>
              <a:ext cx="13739" cy="628"/>
            </a:xfrm>
            <a:prstGeom prst="rect">
              <a:avLst/>
            </a:prstGeom>
            <a:noFill/>
          </p:spPr>
          <p:txBody>
            <a:bodyPr wrap="square" rtlCol="0" anchor="t">
              <a:spAutoFit/>
            </a:bodyPr>
            <a:p>
              <a:pPr algn="ctr"/>
              <a:r>
                <a:rPr lang="en-GB" altLang="en-US" sz="2000">
                  <a:sym typeface="+mn-ea"/>
                </a:rPr>
                <a:t>Confirmation of the choppy (fluctuating) price in 2015.</a:t>
              </a:r>
              <a:endParaRPr lang="en-GB" altLang="en-US" sz="2000">
                <a:sym typeface="+mn-ea"/>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
          <p:cNvGrpSpPr/>
          <p:nvPr/>
        </p:nvGrpSpPr>
        <p:grpSpPr>
          <a:xfrm>
            <a:off x="0" y="375285"/>
            <a:ext cx="9144000" cy="5929630"/>
            <a:chOff x="0" y="591"/>
            <a:chExt cx="14400" cy="9338"/>
          </a:xfrm>
        </p:grpSpPr>
        <p:pic>
          <p:nvPicPr>
            <p:cNvPr id="4" name="Picture 3" descr="Average Selling Price by Make"/>
            <p:cNvPicPr>
              <a:picLocks noChangeAspect="1"/>
            </p:cNvPicPr>
            <p:nvPr/>
          </p:nvPicPr>
          <p:blipFill>
            <a:blip r:embed="rId1"/>
            <a:stretch>
              <a:fillRect/>
            </a:stretch>
          </p:blipFill>
          <p:spPr>
            <a:xfrm>
              <a:off x="0" y="1107"/>
              <a:ext cx="14400" cy="7206"/>
            </a:xfrm>
            <a:prstGeom prst="rect">
              <a:avLst/>
            </a:prstGeom>
          </p:spPr>
        </p:pic>
        <p:sp>
          <p:nvSpPr>
            <p:cNvPr id="5" name="Text Box 4"/>
            <p:cNvSpPr txBox="1"/>
            <p:nvPr/>
          </p:nvSpPr>
          <p:spPr>
            <a:xfrm>
              <a:off x="3074" y="9253"/>
              <a:ext cx="8178" cy="677"/>
            </a:xfrm>
            <a:prstGeom prst="rect">
              <a:avLst/>
            </a:prstGeom>
            <a:noFill/>
          </p:spPr>
          <p:txBody>
            <a:bodyPr wrap="square" rtlCol="0">
              <a:spAutoFit/>
            </a:bodyPr>
            <a:p>
              <a:pPr algn="just"/>
              <a:r>
                <a:rPr lang="en-GB" altLang="en-US" sz="2200"/>
                <a:t>Rolls-Roysce and Ferrari are more expensive</a:t>
              </a:r>
              <a:endParaRPr lang="en-GB" altLang="en-US" sz="2200"/>
            </a:p>
          </p:txBody>
        </p:sp>
        <p:sp>
          <p:nvSpPr>
            <p:cNvPr id="6" name="Rectangles 5"/>
            <p:cNvSpPr/>
            <p:nvPr/>
          </p:nvSpPr>
          <p:spPr>
            <a:xfrm>
              <a:off x="23" y="913"/>
              <a:ext cx="14362" cy="85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8" name="Text Box 7"/>
            <p:cNvSpPr txBox="1"/>
            <p:nvPr/>
          </p:nvSpPr>
          <p:spPr>
            <a:xfrm>
              <a:off x="355" y="591"/>
              <a:ext cx="13700" cy="808"/>
            </a:xfrm>
            <a:prstGeom prst="rect">
              <a:avLst/>
            </a:prstGeom>
            <a:noFill/>
          </p:spPr>
          <p:txBody>
            <a:bodyPr wrap="square" rtlCol="0">
              <a:noAutofit/>
            </a:bodyPr>
            <a:p>
              <a:pPr algn="ctr"/>
              <a:r>
                <a:rPr lang="en-GB" altLang="en-US" sz="2400" b="1"/>
                <a:t>Average Selling Price </a:t>
              </a:r>
              <a:r>
                <a:rPr lang="en-GB" altLang="en-US" sz="2400" b="1">
                  <a:sym typeface="+mn-ea"/>
                </a:rPr>
                <a:t>Comparism Chart</a:t>
              </a:r>
              <a:r>
                <a:rPr lang="en-GB" altLang="en-US" sz="2400" b="1"/>
                <a:t> of different Vehicle Make</a:t>
              </a:r>
              <a:endParaRPr lang="en-GB" altLang="en-US" sz="2400" b="1"/>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solidFill>
                  <a:schemeClr val="tx2">
                    <a:lumMod val="60000"/>
                    <a:lumOff val="40000"/>
                  </a:schemeClr>
                </a:solidFill>
              </a:rPr>
              <a:t>Executive Summary</a:t>
            </a:r>
            <a:endParaRPr>
              <a:solidFill>
                <a:schemeClr val="tx2">
                  <a:lumMod val="60000"/>
                  <a:lumOff val="40000"/>
                </a:schemeClr>
              </a:solidFill>
            </a:endParaRPr>
          </a:p>
        </p:txBody>
      </p:sp>
      <p:sp>
        <p:nvSpPr>
          <p:cNvPr id="3" name="Content Placeholder 2"/>
          <p:cNvSpPr>
            <a:spLocks noGrp="1"/>
          </p:cNvSpPr>
          <p:nvPr>
            <p:ph idx="1"/>
          </p:nvPr>
        </p:nvSpPr>
        <p:spPr/>
        <p:txBody>
          <a:bodyPr/>
          <a:lstStyle/>
          <a:p>
            <a:r>
              <a:t>Purpose: Deliver a Power BI dashboard transforming </a:t>
            </a:r>
            <a:r>
              <a:rPr lang="en-GB"/>
              <a:t>vehicle</a:t>
            </a:r>
            <a:r>
              <a:t> sales data into insights.</a:t>
            </a:r>
          </a:p>
          <a:p>
            <a:r>
              <a:t>Audience: Dealerships, auction platforms, vehicle remarketing teams.</a:t>
            </a:r>
          </a:p>
          <a:p>
            <a:r>
              <a:t>Key Value: Optimize pricing, boost profitability,  and drive smarter decisions.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
          <p:cNvGrpSpPr/>
          <p:nvPr/>
        </p:nvGrpSpPr>
        <p:grpSpPr>
          <a:xfrm>
            <a:off x="0" y="375285"/>
            <a:ext cx="9144000" cy="5929630"/>
            <a:chOff x="0" y="591"/>
            <a:chExt cx="14400" cy="9338"/>
          </a:xfrm>
        </p:grpSpPr>
        <p:pic>
          <p:nvPicPr>
            <p:cNvPr id="4" name="Picture 3" descr="Average Selling Price by model"/>
            <p:cNvPicPr>
              <a:picLocks noChangeAspect="1"/>
            </p:cNvPicPr>
            <p:nvPr/>
          </p:nvPicPr>
          <p:blipFill>
            <a:blip r:embed="rId1"/>
            <a:stretch>
              <a:fillRect/>
            </a:stretch>
          </p:blipFill>
          <p:spPr>
            <a:xfrm>
              <a:off x="0" y="955"/>
              <a:ext cx="14400" cy="7233"/>
            </a:xfrm>
            <a:prstGeom prst="rect">
              <a:avLst/>
            </a:prstGeom>
          </p:spPr>
        </p:pic>
        <p:sp>
          <p:nvSpPr>
            <p:cNvPr id="5" name="Text Box 4"/>
            <p:cNvSpPr txBox="1"/>
            <p:nvPr/>
          </p:nvSpPr>
          <p:spPr>
            <a:xfrm>
              <a:off x="471" y="9253"/>
              <a:ext cx="13291" cy="677"/>
            </a:xfrm>
            <a:prstGeom prst="rect">
              <a:avLst/>
            </a:prstGeom>
            <a:noFill/>
          </p:spPr>
          <p:txBody>
            <a:bodyPr wrap="square" rtlCol="0">
              <a:spAutoFit/>
            </a:bodyPr>
            <a:p>
              <a:pPr algn="just"/>
              <a:r>
                <a:rPr lang="en-GB" altLang="en-US" sz="2200"/>
                <a:t>Vehicle model 485 Italia and SLS AMG GT sells at a more expensive price</a:t>
              </a:r>
              <a:endParaRPr lang="en-GB" altLang="en-US" sz="2200"/>
            </a:p>
          </p:txBody>
        </p:sp>
        <p:sp>
          <p:nvSpPr>
            <p:cNvPr id="6" name="Rectangles 5"/>
            <p:cNvSpPr/>
            <p:nvPr/>
          </p:nvSpPr>
          <p:spPr>
            <a:xfrm>
              <a:off x="23" y="759"/>
              <a:ext cx="14362" cy="85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8" name="Text Box 7"/>
            <p:cNvSpPr txBox="1"/>
            <p:nvPr/>
          </p:nvSpPr>
          <p:spPr>
            <a:xfrm>
              <a:off x="355" y="591"/>
              <a:ext cx="13700" cy="808"/>
            </a:xfrm>
            <a:prstGeom prst="rect">
              <a:avLst/>
            </a:prstGeom>
            <a:noFill/>
          </p:spPr>
          <p:txBody>
            <a:bodyPr wrap="square" rtlCol="0">
              <a:noAutofit/>
            </a:bodyPr>
            <a:p>
              <a:pPr algn="ctr"/>
              <a:r>
                <a:rPr lang="en-GB" altLang="en-US" sz="2400" b="1"/>
                <a:t>Average Selling Price </a:t>
              </a:r>
              <a:r>
                <a:rPr lang="en-GB" altLang="en-US" sz="2400" b="1">
                  <a:sym typeface="+mn-ea"/>
                </a:rPr>
                <a:t>Comparism Chart</a:t>
              </a:r>
              <a:r>
                <a:rPr lang="en-GB" altLang="en-US" sz="2400" b="1"/>
                <a:t> of different Vehicle Model</a:t>
              </a:r>
              <a:endParaRPr lang="en-GB" altLang="en-US" sz="2400" b="1"/>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
          <p:cNvGrpSpPr/>
          <p:nvPr/>
        </p:nvGrpSpPr>
        <p:grpSpPr>
          <a:xfrm>
            <a:off x="14605" y="375285"/>
            <a:ext cx="9119870" cy="5929630"/>
            <a:chOff x="23" y="591"/>
            <a:chExt cx="14362" cy="9338"/>
          </a:xfrm>
        </p:grpSpPr>
        <p:pic>
          <p:nvPicPr>
            <p:cNvPr id="4" name="Picture 3" descr="Average Selling Price by Transmission"/>
            <p:cNvPicPr>
              <a:picLocks noChangeAspect="1"/>
            </p:cNvPicPr>
            <p:nvPr/>
          </p:nvPicPr>
          <p:blipFill>
            <a:blip r:embed="rId1"/>
            <a:stretch>
              <a:fillRect/>
            </a:stretch>
          </p:blipFill>
          <p:spPr>
            <a:xfrm>
              <a:off x="718" y="1909"/>
              <a:ext cx="13264" cy="6631"/>
            </a:xfrm>
            <a:prstGeom prst="rect">
              <a:avLst/>
            </a:prstGeom>
          </p:spPr>
        </p:pic>
        <p:sp>
          <p:nvSpPr>
            <p:cNvPr id="5" name="Text Box 4"/>
            <p:cNvSpPr txBox="1"/>
            <p:nvPr/>
          </p:nvSpPr>
          <p:spPr>
            <a:xfrm>
              <a:off x="915" y="9253"/>
              <a:ext cx="12636" cy="677"/>
            </a:xfrm>
            <a:prstGeom prst="rect">
              <a:avLst/>
            </a:prstGeom>
            <a:noFill/>
          </p:spPr>
          <p:txBody>
            <a:bodyPr wrap="square" rtlCol="0">
              <a:spAutoFit/>
            </a:bodyPr>
            <a:p>
              <a:pPr algn="just"/>
              <a:r>
                <a:rPr lang="en-GB" altLang="en-US" sz="2200"/>
                <a:t>Automatic vehicles are slightly more expensive than manual vehicles</a:t>
              </a:r>
              <a:endParaRPr lang="en-GB" altLang="en-US" sz="2200"/>
            </a:p>
          </p:txBody>
        </p:sp>
        <p:sp>
          <p:nvSpPr>
            <p:cNvPr id="6" name="Rectangles 5"/>
            <p:cNvSpPr/>
            <p:nvPr/>
          </p:nvSpPr>
          <p:spPr>
            <a:xfrm>
              <a:off x="23" y="1573"/>
              <a:ext cx="14362" cy="85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8" name="Text Box 7"/>
            <p:cNvSpPr txBox="1"/>
            <p:nvPr/>
          </p:nvSpPr>
          <p:spPr>
            <a:xfrm>
              <a:off x="355" y="591"/>
              <a:ext cx="13700" cy="1369"/>
            </a:xfrm>
            <a:prstGeom prst="rect">
              <a:avLst/>
            </a:prstGeom>
            <a:noFill/>
          </p:spPr>
          <p:txBody>
            <a:bodyPr wrap="square" rtlCol="0">
              <a:noAutofit/>
            </a:bodyPr>
            <a:p>
              <a:pPr algn="ctr"/>
              <a:r>
                <a:rPr lang="en-GB" altLang="en-US" sz="2400" b="1"/>
                <a:t>Average Selling Price </a:t>
              </a:r>
              <a:r>
                <a:rPr lang="en-GB" altLang="en-US" sz="2400" b="1">
                  <a:sym typeface="+mn-ea"/>
                </a:rPr>
                <a:t>Comparism Chart</a:t>
              </a:r>
              <a:r>
                <a:rPr lang="en-GB" altLang="en-US" sz="2400" b="1"/>
                <a:t> for Vehicle with </a:t>
              </a:r>
              <a:r>
                <a:rPr lang="en-GB" altLang="en-US" sz="2400" b="1">
                  <a:sym typeface="+mn-ea"/>
                </a:rPr>
                <a:t>different Transmission</a:t>
              </a:r>
              <a:endParaRPr lang="en-GB" altLang="en-US" sz="2400" b="1"/>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Average Selling Price by Seller"/>
          <p:cNvPicPr>
            <a:picLocks noChangeAspect="1"/>
          </p:cNvPicPr>
          <p:nvPr>
            <p:ph idx="1"/>
          </p:nvPr>
        </p:nvPicPr>
        <p:blipFill>
          <a:blip r:embed="rId1"/>
          <a:stretch>
            <a:fillRect/>
          </a:stretch>
        </p:blipFill>
        <p:spPr>
          <a:xfrm>
            <a:off x="581025" y="789305"/>
            <a:ext cx="8229600" cy="5086350"/>
          </a:xfrm>
          <a:prstGeom prst="rect">
            <a:avLst/>
          </a:prstGeom>
        </p:spPr>
      </p:pic>
      <p:sp>
        <p:nvSpPr>
          <p:cNvPr id="5" name="Text Box 4"/>
          <p:cNvSpPr txBox="1"/>
          <p:nvPr/>
        </p:nvSpPr>
        <p:spPr>
          <a:xfrm>
            <a:off x="581025" y="5875655"/>
            <a:ext cx="8023860" cy="768350"/>
          </a:xfrm>
          <a:prstGeom prst="rect">
            <a:avLst/>
          </a:prstGeom>
          <a:noFill/>
        </p:spPr>
        <p:txBody>
          <a:bodyPr wrap="square" rtlCol="0">
            <a:spAutoFit/>
          </a:bodyPr>
          <a:p>
            <a:pPr algn="just"/>
            <a:r>
              <a:rPr lang="en-GB" altLang="en-US" sz="2200"/>
              <a:t>vehicles are more expensive at phelps auto sales and financial services remarketing(bmw int )</a:t>
            </a:r>
            <a:endParaRPr lang="en-GB" altLang="en-US" sz="2200"/>
          </a:p>
        </p:txBody>
      </p:sp>
      <p:sp>
        <p:nvSpPr>
          <p:cNvPr id="6" name="Rectangles 5"/>
          <p:cNvSpPr/>
          <p:nvPr/>
        </p:nvSpPr>
        <p:spPr>
          <a:xfrm>
            <a:off x="14605" y="440055"/>
            <a:ext cx="9119870" cy="802005"/>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8" name="Text Box 7"/>
          <p:cNvSpPr txBox="1"/>
          <p:nvPr/>
        </p:nvSpPr>
        <p:spPr>
          <a:xfrm>
            <a:off x="225425" y="375285"/>
            <a:ext cx="8699500" cy="513080"/>
          </a:xfrm>
          <a:prstGeom prst="rect">
            <a:avLst/>
          </a:prstGeom>
          <a:noFill/>
        </p:spPr>
        <p:txBody>
          <a:bodyPr wrap="square" rtlCol="0">
            <a:noAutofit/>
          </a:bodyPr>
          <a:p>
            <a:pPr algn="ctr"/>
            <a:r>
              <a:rPr lang="en-GB" altLang="en-US" sz="2400" b="1"/>
              <a:t>Average Selling Price </a:t>
            </a:r>
            <a:r>
              <a:rPr lang="en-GB" altLang="en-US" sz="2400" b="1">
                <a:sym typeface="+mn-ea"/>
              </a:rPr>
              <a:t>Comparism Chart</a:t>
            </a:r>
            <a:r>
              <a:rPr lang="en-GB" altLang="en-US" sz="2400" b="1"/>
              <a:t> of different Vehicle Sellers</a:t>
            </a:r>
            <a:endParaRPr lang="en-GB" altLang="en-US" sz="24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Total Profit by Make(1)"/>
          <p:cNvPicPr>
            <a:picLocks noChangeAspect="1"/>
          </p:cNvPicPr>
          <p:nvPr>
            <p:ph idx="1"/>
          </p:nvPr>
        </p:nvPicPr>
        <p:blipFill>
          <a:blip r:embed="rId1"/>
          <a:stretch>
            <a:fillRect/>
          </a:stretch>
        </p:blipFill>
        <p:spPr>
          <a:xfrm>
            <a:off x="219075" y="895985"/>
            <a:ext cx="8415020" cy="4117340"/>
          </a:xfrm>
          <a:prstGeom prst="rect">
            <a:avLst/>
          </a:prstGeom>
        </p:spPr>
      </p:pic>
      <p:sp>
        <p:nvSpPr>
          <p:cNvPr id="2" name="Text Box 1"/>
          <p:cNvSpPr txBox="1"/>
          <p:nvPr/>
        </p:nvSpPr>
        <p:spPr>
          <a:xfrm>
            <a:off x="2625725" y="55880"/>
            <a:ext cx="3048000" cy="521970"/>
          </a:xfrm>
          <a:prstGeom prst="rect">
            <a:avLst/>
          </a:prstGeom>
          <a:noFill/>
        </p:spPr>
        <p:txBody>
          <a:bodyPr wrap="square" rtlCol="0">
            <a:spAutoFit/>
          </a:bodyPr>
          <a:p>
            <a:pPr algn="ctr"/>
            <a:r>
              <a:rPr lang="en-GB" altLang="en-US" sz="2800" b="1">
                <a:solidFill>
                  <a:schemeClr val="accent3"/>
                </a:solidFill>
                <a:sym typeface="+mn-ea"/>
              </a:rPr>
              <a:t>Profit Analysis</a:t>
            </a:r>
            <a:endParaRPr lang="en-GB" altLang="en-US" sz="2800" b="1">
              <a:solidFill>
                <a:schemeClr val="accent3"/>
              </a:solidFill>
              <a:sym typeface="+mn-ea"/>
            </a:endParaRPr>
          </a:p>
        </p:txBody>
      </p:sp>
      <p:sp>
        <p:nvSpPr>
          <p:cNvPr id="6" name="Rectangles 5"/>
          <p:cNvSpPr/>
          <p:nvPr/>
        </p:nvSpPr>
        <p:spPr>
          <a:xfrm>
            <a:off x="14605" y="789305"/>
            <a:ext cx="9119870" cy="54102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3" name="Text Box 2"/>
          <p:cNvSpPr txBox="1"/>
          <p:nvPr/>
        </p:nvSpPr>
        <p:spPr>
          <a:xfrm>
            <a:off x="581025" y="5875655"/>
            <a:ext cx="8023860" cy="768350"/>
          </a:xfrm>
          <a:prstGeom prst="rect">
            <a:avLst/>
          </a:prstGeom>
          <a:noFill/>
        </p:spPr>
        <p:txBody>
          <a:bodyPr wrap="square" rtlCol="0">
            <a:spAutoFit/>
          </a:bodyPr>
          <a:p>
            <a:pPr algn="just"/>
            <a:r>
              <a:rPr lang="en-GB" altLang="en-US" sz="2200"/>
              <a:t>Hummer vehicles are more profitable as they generated over $200 Million profit.</a:t>
            </a:r>
            <a:endParaRPr lang="en-GB" altLang="en-US" sz="2200"/>
          </a:p>
        </p:txBody>
      </p:sp>
      <p:sp>
        <p:nvSpPr>
          <p:cNvPr id="8" name="Text Box 7"/>
          <p:cNvSpPr txBox="1"/>
          <p:nvPr/>
        </p:nvSpPr>
        <p:spPr>
          <a:xfrm>
            <a:off x="225425" y="654685"/>
            <a:ext cx="8699500" cy="513080"/>
          </a:xfrm>
          <a:prstGeom prst="rect">
            <a:avLst/>
          </a:prstGeom>
          <a:noFill/>
        </p:spPr>
        <p:txBody>
          <a:bodyPr wrap="square" rtlCol="0">
            <a:noAutofit/>
          </a:bodyPr>
          <a:p>
            <a:pPr algn="ctr"/>
            <a:r>
              <a:rPr lang="en-GB" altLang="en-US" sz="2400" b="1"/>
              <a:t>Profit </a:t>
            </a:r>
            <a:r>
              <a:rPr lang="en-GB" altLang="en-US" sz="2400" b="1">
                <a:sym typeface="+mn-ea"/>
              </a:rPr>
              <a:t>Comparism Chart</a:t>
            </a:r>
            <a:r>
              <a:rPr lang="en-GB" altLang="en-US" sz="2400" b="1"/>
              <a:t> of different Vehicle Make</a:t>
            </a:r>
            <a:endParaRPr lang="en-GB" altLang="en-US" sz="24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Group 2"/>
          <p:cNvGrpSpPr/>
          <p:nvPr/>
        </p:nvGrpSpPr>
        <p:grpSpPr>
          <a:xfrm>
            <a:off x="14605" y="300355"/>
            <a:ext cx="9119870" cy="6004560"/>
            <a:chOff x="23" y="473"/>
            <a:chExt cx="14362" cy="9456"/>
          </a:xfrm>
        </p:grpSpPr>
        <p:pic>
          <p:nvPicPr>
            <p:cNvPr id="5" name="Picture 4" descr="Total Profit by Model"/>
            <p:cNvPicPr>
              <a:picLocks noChangeAspect="1"/>
            </p:cNvPicPr>
            <p:nvPr/>
          </p:nvPicPr>
          <p:blipFill>
            <a:blip r:embed="rId1"/>
            <a:stretch>
              <a:fillRect/>
            </a:stretch>
          </p:blipFill>
          <p:spPr>
            <a:xfrm>
              <a:off x="491" y="574"/>
              <a:ext cx="12363" cy="7369"/>
            </a:xfrm>
            <a:prstGeom prst="rect">
              <a:avLst/>
            </a:prstGeom>
          </p:spPr>
        </p:pic>
        <p:sp>
          <p:nvSpPr>
            <p:cNvPr id="6" name="Rectangles 5"/>
            <p:cNvSpPr/>
            <p:nvPr/>
          </p:nvSpPr>
          <p:spPr>
            <a:xfrm>
              <a:off x="23" y="473"/>
              <a:ext cx="14362" cy="85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2" name="Text Box 1"/>
            <p:cNvSpPr txBox="1"/>
            <p:nvPr/>
          </p:nvSpPr>
          <p:spPr>
            <a:xfrm>
              <a:off x="915" y="9253"/>
              <a:ext cx="12636" cy="677"/>
            </a:xfrm>
            <a:prstGeom prst="rect">
              <a:avLst/>
            </a:prstGeom>
            <a:noFill/>
          </p:spPr>
          <p:txBody>
            <a:bodyPr wrap="square" rtlCol="0">
              <a:spAutoFit/>
            </a:bodyPr>
            <a:p>
              <a:pPr algn="ctr"/>
              <a:r>
                <a:rPr lang="en-GB" altLang="en-US" sz="2200"/>
                <a:t>4Runner and 4 Series vehicles are more profitable</a:t>
              </a:r>
              <a:endParaRPr lang="en-GB" altLang="en-US" sz="2200"/>
            </a:p>
          </p:txBody>
        </p:sp>
        <p:sp>
          <p:nvSpPr>
            <p:cNvPr id="8" name="Text Box 7"/>
            <p:cNvSpPr txBox="1"/>
            <p:nvPr/>
          </p:nvSpPr>
          <p:spPr>
            <a:xfrm>
              <a:off x="355" y="481"/>
              <a:ext cx="13700" cy="808"/>
            </a:xfrm>
            <a:prstGeom prst="rect">
              <a:avLst/>
            </a:prstGeom>
            <a:noFill/>
          </p:spPr>
          <p:txBody>
            <a:bodyPr wrap="square" rtlCol="0">
              <a:noAutofit/>
            </a:bodyPr>
            <a:p>
              <a:pPr algn="ctr"/>
              <a:r>
                <a:rPr lang="en-GB" altLang="en-US" sz="2400" b="1"/>
                <a:t>Profit </a:t>
              </a:r>
              <a:r>
                <a:rPr lang="en-GB" altLang="en-US" sz="2400" b="1">
                  <a:sym typeface="+mn-ea"/>
                </a:rPr>
                <a:t>Comparism Chart</a:t>
              </a:r>
              <a:r>
                <a:rPr lang="en-GB" altLang="en-US" sz="2400" b="1"/>
                <a:t> of different Vehicle Model</a:t>
              </a:r>
              <a:endParaRPr lang="en-GB" altLang="en-US" sz="2400" b="1"/>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Total Profit by Transmission"/>
          <p:cNvPicPr>
            <a:picLocks noChangeAspect="1"/>
          </p:cNvPicPr>
          <p:nvPr>
            <p:ph idx="1"/>
          </p:nvPr>
        </p:nvPicPr>
        <p:blipFill>
          <a:blip r:embed="rId1"/>
          <a:stretch>
            <a:fillRect/>
          </a:stretch>
        </p:blipFill>
        <p:spPr>
          <a:xfrm>
            <a:off x="343535" y="784225"/>
            <a:ext cx="8456930" cy="4700270"/>
          </a:xfrm>
          <a:prstGeom prst="rect">
            <a:avLst/>
          </a:prstGeom>
        </p:spPr>
      </p:pic>
      <p:sp>
        <p:nvSpPr>
          <p:cNvPr id="6" name="Rectangles 5"/>
          <p:cNvSpPr/>
          <p:nvPr/>
        </p:nvSpPr>
        <p:spPr>
          <a:xfrm>
            <a:off x="14605" y="-635"/>
            <a:ext cx="9119870" cy="128905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2" name="Text Box 1"/>
          <p:cNvSpPr txBox="1"/>
          <p:nvPr/>
        </p:nvSpPr>
        <p:spPr>
          <a:xfrm>
            <a:off x="581025" y="5875655"/>
            <a:ext cx="8023860" cy="429895"/>
          </a:xfrm>
          <a:prstGeom prst="rect">
            <a:avLst/>
          </a:prstGeom>
          <a:noFill/>
        </p:spPr>
        <p:txBody>
          <a:bodyPr wrap="square" rtlCol="0">
            <a:spAutoFit/>
          </a:bodyPr>
          <a:p>
            <a:pPr algn="ctr"/>
            <a:r>
              <a:rPr lang="en-GB" altLang="en-US" sz="2200"/>
              <a:t>Automatic vehicles are more profitable</a:t>
            </a:r>
            <a:endParaRPr lang="en-GB" altLang="en-US" sz="2200"/>
          </a:p>
        </p:txBody>
      </p:sp>
      <p:sp>
        <p:nvSpPr>
          <p:cNvPr id="8" name="Text Box 7"/>
          <p:cNvSpPr txBox="1"/>
          <p:nvPr/>
        </p:nvSpPr>
        <p:spPr>
          <a:xfrm>
            <a:off x="225425" y="514985"/>
            <a:ext cx="8699500" cy="513080"/>
          </a:xfrm>
          <a:prstGeom prst="rect">
            <a:avLst/>
          </a:prstGeom>
          <a:noFill/>
        </p:spPr>
        <p:txBody>
          <a:bodyPr wrap="square" rtlCol="0">
            <a:noAutofit/>
          </a:bodyPr>
          <a:p>
            <a:pPr algn="ctr"/>
            <a:r>
              <a:rPr lang="en-GB" altLang="en-US" sz="2400" b="1"/>
              <a:t>Profit </a:t>
            </a:r>
            <a:r>
              <a:rPr lang="en-GB" altLang="en-US" sz="2400" b="1">
                <a:sym typeface="+mn-ea"/>
              </a:rPr>
              <a:t>Comparism Chart</a:t>
            </a:r>
            <a:r>
              <a:rPr lang="en-GB" altLang="en-US" sz="2400" b="1"/>
              <a:t> of Vehicle with different transmission</a:t>
            </a:r>
            <a:endParaRPr lang="en-GB" altLang="en-US" sz="2400"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Group 2"/>
          <p:cNvGrpSpPr/>
          <p:nvPr/>
        </p:nvGrpSpPr>
        <p:grpSpPr>
          <a:xfrm>
            <a:off x="14605" y="0"/>
            <a:ext cx="9119870" cy="6304915"/>
            <a:chOff x="23" y="0"/>
            <a:chExt cx="14362" cy="9929"/>
          </a:xfrm>
        </p:grpSpPr>
        <p:pic>
          <p:nvPicPr>
            <p:cNvPr id="4" name="Picture 3" descr="Total Profit by State"/>
            <p:cNvPicPr>
              <a:picLocks noChangeAspect="1"/>
            </p:cNvPicPr>
            <p:nvPr/>
          </p:nvPicPr>
          <p:blipFill>
            <a:blip r:embed="rId1"/>
            <a:stretch>
              <a:fillRect/>
            </a:stretch>
          </p:blipFill>
          <p:spPr>
            <a:xfrm>
              <a:off x="301" y="1342"/>
              <a:ext cx="13866" cy="6524"/>
            </a:xfrm>
            <a:prstGeom prst="rect">
              <a:avLst/>
            </a:prstGeom>
          </p:spPr>
        </p:pic>
        <p:sp>
          <p:nvSpPr>
            <p:cNvPr id="6" name="Rectangles 5"/>
            <p:cNvSpPr/>
            <p:nvPr/>
          </p:nvSpPr>
          <p:spPr>
            <a:xfrm>
              <a:off x="23" y="0"/>
              <a:ext cx="14362" cy="1956"/>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a:p>
              <a:r>
                <a:rPr lang="en-GB" altLang="en-US"/>
                <a:t>T</a:t>
              </a:r>
              <a:endParaRPr lang="en-GB" altLang="en-US"/>
            </a:p>
          </p:txBody>
        </p:sp>
        <p:sp>
          <p:nvSpPr>
            <p:cNvPr id="2" name="Text Box 1"/>
            <p:cNvSpPr txBox="1"/>
            <p:nvPr/>
          </p:nvSpPr>
          <p:spPr>
            <a:xfrm>
              <a:off x="915" y="9253"/>
              <a:ext cx="12636" cy="677"/>
            </a:xfrm>
            <a:prstGeom prst="rect">
              <a:avLst/>
            </a:prstGeom>
            <a:noFill/>
          </p:spPr>
          <p:txBody>
            <a:bodyPr wrap="square" rtlCol="0">
              <a:spAutoFit/>
            </a:bodyPr>
            <a:p>
              <a:pPr algn="ctr"/>
              <a:r>
                <a:rPr lang="en-GB" altLang="en-US" sz="2200"/>
                <a:t>wa, ca, nv,co and on generated more profit.</a:t>
              </a:r>
              <a:endParaRPr lang="en-GB" altLang="en-US" sz="2200"/>
            </a:p>
          </p:txBody>
        </p:sp>
        <p:sp>
          <p:nvSpPr>
            <p:cNvPr id="8" name="Text Box 7"/>
            <p:cNvSpPr txBox="1"/>
            <p:nvPr/>
          </p:nvSpPr>
          <p:spPr>
            <a:xfrm>
              <a:off x="355" y="855"/>
              <a:ext cx="13700" cy="808"/>
            </a:xfrm>
            <a:prstGeom prst="rect">
              <a:avLst/>
            </a:prstGeom>
            <a:noFill/>
          </p:spPr>
          <p:txBody>
            <a:bodyPr wrap="square" rtlCol="0">
              <a:noAutofit/>
            </a:bodyPr>
            <a:p>
              <a:pPr algn="ctr"/>
              <a:r>
                <a:rPr lang="en-GB" altLang="en-US" sz="2400" b="1"/>
                <a:t>Profit </a:t>
              </a:r>
              <a:r>
                <a:rPr lang="en-GB" altLang="en-US" sz="2400" b="1">
                  <a:sym typeface="+mn-ea"/>
                </a:rPr>
                <a:t>Comparism Chart</a:t>
              </a:r>
              <a:r>
                <a:rPr lang="en-GB" altLang="en-US" sz="2400" b="1"/>
                <a:t> of different States</a:t>
              </a:r>
              <a:endParaRPr lang="en-GB" altLang="en-US" sz="2400" b="1"/>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86410" y="2272030"/>
            <a:ext cx="8200390" cy="1240790"/>
          </a:xfrm>
        </p:spPr>
        <p:txBody>
          <a:bodyPr>
            <a:noAutofit/>
          </a:bodyPr>
          <a:p>
            <a:pPr marL="0" indent="0" algn="ctr">
              <a:buNone/>
            </a:pPr>
            <a:r>
              <a:rPr lang="en-GB" sz="7200">
                <a:solidFill>
                  <a:srgbClr val="02A5E3"/>
                </a:solidFill>
                <a:sym typeface="+mn-ea"/>
              </a:rPr>
              <a:t>Dashboard</a:t>
            </a:r>
            <a:endParaRPr lang="en-GB" sz="7200">
              <a:solidFill>
                <a:srgbClr val="02A5E3"/>
              </a:solidFill>
              <a:latin typeface="Calibri" panose="020F0502020204030204"/>
              <a:sym typeface="+mn-ea"/>
            </a:endParaRPr>
          </a:p>
          <a:p>
            <a:pPr marL="0" indent="0" algn="ctr">
              <a:buNone/>
            </a:pPr>
            <a:endParaRPr lang="en-GB" altLang="en-US" sz="7200">
              <a:solidFill>
                <a:srgbClr val="02A5E3"/>
              </a:solidFill>
              <a:latin typeface="Calibri" panose="020F0502020204030204"/>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8629" name="Text Box 4"/>
          <p:cNvSpPr txBox="1"/>
          <p:nvPr/>
        </p:nvSpPr>
        <p:spPr>
          <a:xfrm>
            <a:off x="1333500" y="57785"/>
            <a:ext cx="6241415" cy="779145"/>
          </a:xfrm>
          <a:prstGeom prst="rect">
            <a:avLst/>
          </a:prstGeom>
          <a:noFill/>
        </p:spPr>
        <p:txBody>
          <a:bodyPr wrap="square" rtlCol="0">
            <a:noAutofit/>
          </a:bodyPr>
          <a:p>
            <a:pPr algn="ctr"/>
            <a:r>
              <a:rPr lang="en-GB" altLang="en-US" sz="3600" b="1"/>
              <a:t>Photo of the Dashboard </a:t>
            </a:r>
            <a:endParaRPr lang="en-GB" altLang="en-US" sz="3600" b="1"/>
          </a:p>
        </p:txBody>
      </p:sp>
      <p:pic>
        <p:nvPicPr>
          <p:cNvPr id="4" name="Picture 3" descr="Vehicle Sales Dashboard"/>
          <p:cNvPicPr>
            <a:picLocks noChangeAspect="1"/>
          </p:cNvPicPr>
          <p:nvPr/>
        </p:nvPicPr>
        <p:blipFill>
          <a:blip r:embed="rId1"/>
          <a:stretch>
            <a:fillRect/>
          </a:stretch>
        </p:blipFill>
        <p:spPr>
          <a:xfrm>
            <a:off x="394970" y="955040"/>
            <a:ext cx="8353425" cy="547497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ehicle Sales Dashboard 2"/>
          <p:cNvPicPr>
            <a:picLocks noChangeAspect="1"/>
          </p:cNvPicPr>
          <p:nvPr/>
        </p:nvPicPr>
        <p:blipFill>
          <a:blip r:embed="rId1"/>
          <a:stretch>
            <a:fillRect/>
          </a:stretch>
        </p:blipFill>
        <p:spPr>
          <a:xfrm>
            <a:off x="394970" y="765175"/>
            <a:ext cx="8353425" cy="4772025"/>
          </a:xfrm>
          <a:prstGeom prst="rect">
            <a:avLst/>
          </a:prstGeom>
        </p:spPr>
      </p:pic>
      <p:sp>
        <p:nvSpPr>
          <p:cNvPr id="5" name="Text Box 4"/>
          <p:cNvSpPr txBox="1"/>
          <p:nvPr/>
        </p:nvSpPr>
        <p:spPr>
          <a:xfrm>
            <a:off x="394970" y="5664835"/>
            <a:ext cx="8542020" cy="1198880"/>
          </a:xfrm>
          <a:prstGeom prst="rect">
            <a:avLst/>
          </a:prstGeom>
          <a:noFill/>
        </p:spPr>
        <p:txBody>
          <a:bodyPr wrap="square" rtlCol="0">
            <a:spAutoFit/>
          </a:bodyPr>
          <a:p>
            <a:r>
              <a:rPr lang="en-GB" altLang="en-US"/>
              <a:t>Dashboard App link: </a:t>
            </a:r>
            <a:r>
              <a:rPr lang="en-US" altLang="en-GB">
                <a:solidFill>
                  <a:schemeClr val="accent1"/>
                </a:solidFill>
              </a:rPr>
              <a:t>https://app.powerbi.com/view?r=eyJrIjoiN2I2MDgyNGMtYmUxOS00MjA5LTk4MzgtNDA2ZWMyMGI3MjQ4IiwidCI6IjYzYzQ3MTVmLTExNzAtNDFmYy04OTAwLWMwMTgzMzMwNGQ3YiJ9</a:t>
            </a:r>
            <a:endParaRPr lang="en-US" altLang="en-GB">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429193"/>
            <a:ext cx="8229600" cy="1143000"/>
          </a:xfrm>
        </p:spPr>
        <p:txBody>
          <a:bodyPr>
            <a:normAutofit fontScale="90000"/>
          </a:bodyPr>
          <a:p>
            <a:r>
              <a:rPr lang="en-GB" altLang="en-US" sz="7200" b="1">
                <a:solidFill>
                  <a:srgbClr val="02A5E3"/>
                </a:solidFill>
                <a:latin typeface="Calibri" panose="020F0502020204030204"/>
                <a:sym typeface="+mn-ea"/>
              </a:rPr>
              <a:t>Introduction</a:t>
            </a:r>
            <a:endParaRPr lang="en-GB"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idx="1"/>
          </p:nvPr>
        </p:nvSpPr>
        <p:spPr>
          <a:xfrm>
            <a:off x="486410" y="2272030"/>
            <a:ext cx="8200390" cy="1240790"/>
          </a:xfrm>
        </p:spPr>
        <p:txBody>
          <a:bodyPr>
            <a:noAutofit/>
          </a:bodyPr>
          <a:p>
            <a:pPr marL="0" indent="0" algn="ctr">
              <a:buNone/>
            </a:pPr>
            <a:r>
              <a:rPr lang="en-GB" sz="7200">
                <a:solidFill>
                  <a:srgbClr val="02A5E3"/>
                </a:solidFill>
                <a:latin typeface="Calibri" panose="020F0502020204030204"/>
                <a:sym typeface="+mn-ea"/>
              </a:rPr>
              <a:t>Insights</a:t>
            </a:r>
            <a:endParaRPr lang="en-GB" altLang="en-US" sz="7200">
              <a:solidFill>
                <a:srgbClr val="02A5E3"/>
              </a:solidFill>
              <a:latin typeface="Calibri" panose="020F0502020204030204"/>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54635" y="251460"/>
            <a:ext cx="8679180" cy="6280150"/>
          </a:xfrm>
        </p:spPr>
        <p:txBody>
          <a:bodyPr/>
          <a:p>
            <a:pPr marL="0" indent="0" algn="just">
              <a:buNone/>
            </a:pPr>
            <a:r>
              <a:rPr lang="en-GB" altLang="en-US" sz="2000"/>
              <a:t>1). </a:t>
            </a:r>
            <a:r>
              <a:rPr lang="en-GB" altLang="en-US" sz="2000" b="1"/>
              <a:t>Sales Over Time:</a:t>
            </a:r>
            <a:r>
              <a:rPr lang="en-GB" altLang="en-US" sz="2000"/>
              <a:t> </a:t>
            </a:r>
            <a:endParaRPr lang="en-GB" altLang="en-US" sz="2000"/>
          </a:p>
          <a:p>
            <a:pPr algn="just">
              <a:buFont typeface="Wingdings" panose="05000000000000000000" charset="0"/>
              <a:buChar char="Ø"/>
            </a:pPr>
            <a:r>
              <a:rPr lang="en-GB" altLang="en-US" sz="2000"/>
              <a:t>Sales fluctuated across the year, with some months( likely seasonal peaks) showing significantly higher units sold.</a:t>
            </a:r>
            <a:endParaRPr lang="en-GB" altLang="en-US" sz="2000"/>
          </a:p>
          <a:p>
            <a:pPr algn="just">
              <a:buFont typeface="Wingdings" panose="05000000000000000000" charset="0"/>
              <a:buChar char="Ø"/>
            </a:pPr>
            <a:r>
              <a:rPr lang="en-GB" altLang="en-US" sz="2000"/>
              <a:t>There are dips during off-seasons or due to external factors (such as economic conditions , inventory shortage, and so on).</a:t>
            </a:r>
            <a:endParaRPr lang="en-GB" altLang="en-US" sz="2000"/>
          </a:p>
          <a:p>
            <a:pPr marL="0" indent="0" algn="just">
              <a:buFont typeface="Wingdings" panose="05000000000000000000" charset="0"/>
              <a:buNone/>
            </a:pPr>
            <a:endParaRPr lang="en-GB" altLang="en-US" sz="2000"/>
          </a:p>
          <a:p>
            <a:pPr marL="0" indent="0" algn="just">
              <a:buFont typeface="Wingdings" panose="05000000000000000000" charset="0"/>
              <a:buNone/>
            </a:pPr>
            <a:r>
              <a:rPr lang="en-GB" altLang="en-US" sz="2000"/>
              <a:t>2). </a:t>
            </a:r>
            <a:r>
              <a:rPr lang="en-GB" altLang="en-US" sz="2000" b="1"/>
              <a:t>Price  Over Time:</a:t>
            </a:r>
            <a:endParaRPr lang="en-GB" altLang="en-US" sz="2000" b="1"/>
          </a:p>
          <a:p>
            <a:pPr algn="just">
              <a:buFont typeface="Wingdings" panose="05000000000000000000" charset="0"/>
              <a:buChar char="Ø"/>
            </a:pPr>
            <a:r>
              <a:rPr lang="en-GB" altLang="en-US" sz="2000">
                <a:sym typeface="+mn-ea"/>
              </a:rPr>
              <a:t>Price also fluctuated across the year, with some months showing significantly lower average price per unit . This significantly shows that selling price sometimes exceeds or falls below the Manhein Market Report(MMR) benchmark, indicating inconsistency in pricing strategies.</a:t>
            </a:r>
            <a:endParaRPr lang="en-GB" altLang="en-US" sz="2000">
              <a:sym typeface="+mn-ea"/>
            </a:endParaRPr>
          </a:p>
          <a:p>
            <a:pPr algn="just">
              <a:buFont typeface="Wingdings" panose="05000000000000000000" charset="0"/>
              <a:buChar char="Ø"/>
            </a:pPr>
            <a:r>
              <a:rPr lang="en-GB" altLang="en-US" sz="2000"/>
              <a:t>Gaps between selling price and MMR could reveal potential profit or loss margin opportunities.</a:t>
            </a:r>
            <a:endParaRPr lang="en-GB" altLang="en-US" sz="2000"/>
          </a:p>
          <a:p>
            <a:pPr marL="0" indent="0" algn="just">
              <a:buFont typeface="Wingdings" panose="05000000000000000000" charset="0"/>
              <a:buNone/>
            </a:pPr>
            <a:endParaRPr lang="en-GB" altLang="en-US" sz="2000"/>
          </a:p>
          <a:p>
            <a:pPr marL="0" indent="0" algn="just">
              <a:buFont typeface="Wingdings" panose="05000000000000000000" charset="0"/>
              <a:buNone/>
            </a:pPr>
            <a:r>
              <a:rPr lang="en-GB" altLang="en-US" sz="2000"/>
              <a:t>3). </a:t>
            </a:r>
            <a:r>
              <a:rPr lang="en-GB" altLang="en-US" sz="2000" b="1"/>
              <a:t>Sales by State: </a:t>
            </a:r>
            <a:endParaRPr lang="en-GB" altLang="en-US" sz="2000"/>
          </a:p>
          <a:p>
            <a:pPr algn="just">
              <a:buFont typeface="Wingdings" panose="05000000000000000000" charset="0"/>
              <a:buChar char="Ø"/>
            </a:pPr>
            <a:r>
              <a:rPr lang="en-GB" altLang="en-US" sz="2000">
                <a:sym typeface="+mn-ea"/>
              </a:rPr>
              <a:t>Some States shows dominant sales volumes, possibly due to larger market size or  stronger dealership presence while under performing states may represent untapped markets or areas need better market penetration.</a:t>
            </a:r>
            <a:endParaRPr lang="en-GB" altLang="en-US" sz="2000"/>
          </a:p>
          <a:p>
            <a:pPr algn="just">
              <a:buFont typeface="Wingdings" panose="05000000000000000000" charset="0"/>
              <a:buChar char="Ø"/>
            </a:pPr>
            <a:endParaRPr lang="en-GB" altLang="en-US"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8633" name="Title 1"/>
          <p:cNvSpPr>
            <a:spLocks noGrp="1"/>
          </p:cNvSpPr>
          <p:nvPr>
            <p:ph type="title"/>
          </p:nvPr>
        </p:nvSpPr>
        <p:spPr>
          <a:xfrm>
            <a:off x="457200" y="2498725"/>
            <a:ext cx="8229600" cy="1129030"/>
          </a:xfrm>
        </p:spPr>
        <p:txBody>
          <a:bodyPr>
            <a:noAutofit/>
          </a:bodyPr>
          <a:p>
            <a:r>
              <a:rPr lang="en-US">
                <a:solidFill>
                  <a:srgbClr val="02A5E3"/>
                </a:solidFill>
                <a:sym typeface="+mn-ea"/>
              </a:rPr>
              <a:t>Suggestions</a:t>
            </a:r>
            <a:r>
              <a:rPr lang="en-GB" altLang="en-US">
                <a:solidFill>
                  <a:srgbClr val="02A5E3"/>
                </a:solidFill>
                <a:sym typeface="+mn-ea"/>
              </a:rPr>
              <a:t> </a:t>
            </a:r>
            <a:r>
              <a:rPr lang="en-US">
                <a:solidFill>
                  <a:srgbClr val="02A5E3"/>
                </a:solidFill>
                <a:sym typeface="+mn-ea"/>
              </a:rPr>
              <a:t>/ </a:t>
            </a:r>
            <a:r>
              <a:rPr>
                <a:solidFill>
                  <a:srgbClr val="02A5E3"/>
                </a:solidFill>
              </a:rPr>
              <a:t>Recommendations</a:t>
            </a:r>
            <a:r>
              <a:rPr lang="en-US">
                <a:solidFill>
                  <a:srgbClr val="02A5E3"/>
                </a:solidFill>
              </a:rPr>
              <a:t>  </a:t>
            </a:r>
            <a:endParaRPr lang="en-US">
              <a:solidFill>
                <a:srgbClr val="02A5E3"/>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10820" y="1174750"/>
            <a:ext cx="8475980" cy="5279390"/>
          </a:xfrm>
        </p:spPr>
        <p:txBody>
          <a:bodyPr/>
          <a:p>
            <a:pPr algn="just"/>
            <a:r>
              <a:rPr lang="en-GB" altLang="en-US" sz="2400"/>
              <a:t>Identify high sales months and plan promotions, inventor stocking and marketing ahead of those peaks. Also investigate months with low sales to uncover bottlenecks ( e.g., supply issues, pricing mismatch, demand drop, and so on).</a:t>
            </a:r>
            <a:endParaRPr lang="en-GB" altLang="en-US" sz="2400"/>
          </a:p>
          <a:p>
            <a:pPr marL="0" indent="0" algn="just">
              <a:buNone/>
            </a:pPr>
            <a:endParaRPr lang="en-GB" altLang="en-US" sz="2400"/>
          </a:p>
          <a:p>
            <a:pPr algn="just"/>
            <a:r>
              <a:rPr lang="en-GB" altLang="en-US" sz="2400"/>
              <a:t>Review pricing practices to ensure competitive yet profitable pricing, especially where you are consistently under MMR benchmark.</a:t>
            </a:r>
            <a:endParaRPr lang="en-GB" altLang="en-US" sz="2400"/>
          </a:p>
          <a:p>
            <a:pPr marL="0" indent="0" algn="just">
              <a:buNone/>
            </a:pPr>
            <a:endParaRPr lang="en-GB" altLang="en-US" sz="2400"/>
          </a:p>
          <a:p>
            <a:pPr algn="just"/>
            <a:r>
              <a:rPr lang="en-GB" altLang="en-US" sz="2400"/>
              <a:t>Focus on expansion, marketing, and dealership partnership in high performing states, and conduct deeper analysis on underperforming states and regions to understand barriers (such as low demand, competition, regulatory issues and so on). </a:t>
            </a:r>
            <a:endParaRPr lang="en-GB" altLang="en-US" sz="2400"/>
          </a:p>
          <a:p>
            <a:pPr algn="just"/>
            <a:endParaRPr lang="en-GB" altLang="en-US" sz="2400"/>
          </a:p>
        </p:txBody>
      </p:sp>
      <p:sp>
        <p:nvSpPr>
          <p:cNvPr id="4" name="Text Box 3"/>
          <p:cNvSpPr txBox="1"/>
          <p:nvPr/>
        </p:nvSpPr>
        <p:spPr>
          <a:xfrm>
            <a:off x="2813050" y="483235"/>
            <a:ext cx="3048000" cy="583565"/>
          </a:xfrm>
          <a:prstGeom prst="rect">
            <a:avLst/>
          </a:prstGeom>
          <a:noFill/>
        </p:spPr>
        <p:txBody>
          <a:bodyPr wrap="square" rtlCol="0">
            <a:spAutoFit/>
          </a:bodyPr>
          <a:p>
            <a:pPr algn="ctr"/>
            <a:r>
              <a:rPr lang="en-GB" altLang="en-US" sz="3200" b="1">
                <a:solidFill>
                  <a:schemeClr val="accent3"/>
                </a:solidFill>
              </a:rPr>
              <a:t>Suggestions</a:t>
            </a:r>
            <a:endParaRPr lang="en-GB" altLang="en-US" sz="3200" b="1">
              <a:solidFill>
                <a:schemeClr val="accent3"/>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08505" y="159385"/>
            <a:ext cx="4315460" cy="651510"/>
          </a:xfrm>
        </p:spPr>
        <p:txBody>
          <a:bodyPr>
            <a:normAutofit/>
          </a:bodyPr>
          <a:p>
            <a:r>
              <a:rPr lang="en-GB" altLang="en-US" sz="3200" b="1">
                <a:solidFill>
                  <a:schemeClr val="accent3"/>
                </a:solidFill>
              </a:rPr>
              <a:t>Recommendation</a:t>
            </a:r>
            <a:endParaRPr lang="en-GB" altLang="en-US" sz="3200" b="1">
              <a:solidFill>
                <a:schemeClr val="accent3"/>
              </a:solidFill>
            </a:endParaRPr>
          </a:p>
        </p:txBody>
      </p:sp>
      <p:sp>
        <p:nvSpPr>
          <p:cNvPr id="3" name="Content Placeholder 2"/>
          <p:cNvSpPr>
            <a:spLocks noGrp="1"/>
          </p:cNvSpPr>
          <p:nvPr>
            <p:ph idx="1"/>
          </p:nvPr>
        </p:nvSpPr>
        <p:spPr>
          <a:xfrm>
            <a:off x="457200" y="1138555"/>
            <a:ext cx="8288020" cy="5295265"/>
          </a:xfrm>
        </p:spPr>
        <p:txBody>
          <a:bodyPr>
            <a:normAutofit lnSpcReduction="20000"/>
          </a:bodyPr>
          <a:p>
            <a:pPr algn="just"/>
            <a:r>
              <a:rPr lang="en-GB" altLang="en-US" sz="2800" b="1"/>
              <a:t>Profit Optimization</a:t>
            </a:r>
            <a:r>
              <a:rPr lang="en-GB" altLang="en-US" sz="2800"/>
              <a:t>: Analyse which make/model gives the highest margins and prioritize them.</a:t>
            </a:r>
            <a:endParaRPr lang="en-GB" altLang="en-US" sz="2800"/>
          </a:p>
          <a:p>
            <a:pPr marL="0" indent="0" algn="just">
              <a:buNone/>
            </a:pPr>
            <a:endParaRPr lang="en-GB" altLang="en-US" sz="2800"/>
          </a:p>
          <a:p>
            <a:pPr algn="just"/>
            <a:r>
              <a:rPr lang="en-GB" altLang="en-US" sz="2800" b="1"/>
              <a:t>Inventory Management</a:t>
            </a:r>
            <a:r>
              <a:rPr lang="en-GB" altLang="en-US" sz="2800"/>
              <a:t>: Rotate slow-moving inventories aggressively to avoid holding cost.</a:t>
            </a:r>
            <a:endParaRPr lang="en-GB" altLang="en-US" sz="2800"/>
          </a:p>
          <a:p>
            <a:pPr marL="0" indent="0" algn="just">
              <a:buNone/>
            </a:pPr>
            <a:endParaRPr lang="en-GB" altLang="en-US" sz="2800"/>
          </a:p>
          <a:p>
            <a:pPr algn="just"/>
            <a:r>
              <a:rPr lang="en-GB" altLang="en-US" sz="2800" b="1"/>
              <a:t>Regional Strategy</a:t>
            </a:r>
            <a:r>
              <a:rPr lang="en-GB" altLang="en-US" sz="2800"/>
              <a:t>: Double down on top performing regions and plot promotional campaigns in weaker regions.</a:t>
            </a:r>
            <a:endParaRPr lang="en-GB" altLang="en-US" sz="2800"/>
          </a:p>
          <a:p>
            <a:pPr marL="0" indent="0" algn="just">
              <a:buNone/>
            </a:pPr>
            <a:endParaRPr lang="en-GB" altLang="en-US" sz="2800"/>
          </a:p>
          <a:p>
            <a:pPr algn="just"/>
            <a:r>
              <a:rPr lang="en-GB" altLang="en-US" sz="2800" b="1"/>
              <a:t>Data Driving Pricing</a:t>
            </a:r>
            <a:r>
              <a:rPr lang="en-GB" altLang="en-US" sz="2800"/>
              <a:t>: Set synamic pricing strategies and policies, leveraging MMR data, local demand, and historical sales trends.</a:t>
            </a:r>
            <a:endParaRPr lang="en-GB" altLang="en-US" sz="2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8633" name="Title 1"/>
          <p:cNvSpPr>
            <a:spLocks noGrp="1"/>
          </p:cNvSpPr>
          <p:nvPr>
            <p:ph type="title"/>
          </p:nvPr>
        </p:nvSpPr>
        <p:spPr>
          <a:xfrm>
            <a:off x="457200" y="2498725"/>
            <a:ext cx="8229600" cy="1129030"/>
          </a:xfrm>
        </p:spPr>
        <p:txBody>
          <a:bodyPr>
            <a:noAutofit/>
          </a:bodyPr>
          <a:p>
            <a:r>
              <a:rPr lang="en-GB" sz="7200">
                <a:solidFill>
                  <a:srgbClr val="02A5E3"/>
                </a:solidFill>
              </a:rPr>
              <a:t>Conclusion</a:t>
            </a:r>
            <a:endParaRPr lang="en-GB" sz="7200">
              <a:solidFill>
                <a:srgbClr val="02A5E3"/>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168275"/>
            <a:ext cx="9144000" cy="6457950"/>
          </a:xfrm>
          <a:prstGeom prst="rect">
            <a:avLst/>
          </a:prstGeom>
          <a:noFill/>
        </p:spPr>
        <p:txBody>
          <a:bodyPr wrap="square" rtlCol="0">
            <a:noAutofit/>
          </a:bodyPr>
          <a:p>
            <a:pPr algn="just"/>
            <a:r>
              <a:rPr lang="en-GB" altLang="en-US" sz="2350"/>
              <a:t>The analysis of 548400 vehicle sales transactions between 2024 and 2025 uncovered critical insights that needs urgent attention.</a:t>
            </a:r>
            <a:endParaRPr lang="en-GB" altLang="en-US" sz="2350"/>
          </a:p>
          <a:p>
            <a:pPr marL="285750" indent="-285750" algn="just">
              <a:buFont typeface="Arial" panose="020B0604020202020204" pitchFamily="34" charset="0"/>
              <a:buChar char="•"/>
            </a:pPr>
            <a:r>
              <a:rPr lang="en-GB" altLang="en-US" sz="2350"/>
              <a:t>from the sales trend, though seasonal peaks were observed (between December to April and May to July, it shows an overall weak upward trend indicating that growth is inconsistent and largely tied to seasonality.</a:t>
            </a:r>
            <a:endParaRPr lang="en-GB" altLang="en-US" sz="2350"/>
          </a:p>
          <a:p>
            <a:pPr marL="285750" indent="-285750" algn="just">
              <a:buFont typeface="Arial" panose="020B0604020202020204" pitchFamily="34" charset="0"/>
              <a:buChar char="•"/>
            </a:pPr>
            <a:r>
              <a:rPr lang="en-GB" altLang="en-US" sz="2350"/>
              <a:t>For the top performers, ford make leads sales (contributing about $1.4 billion), model F-150 and Altima are the best sellers (with over $200 Million sales), and automatic vehicles outperform manual ones in both sales and profitability.</a:t>
            </a:r>
            <a:endParaRPr lang="en-GB" altLang="en-US" sz="2350"/>
          </a:p>
          <a:p>
            <a:pPr marL="285750" indent="-285750" algn="just">
              <a:buFont typeface="Arial" panose="020B0604020202020204" pitchFamily="34" charset="0"/>
              <a:buChar char="•"/>
            </a:pPr>
            <a:r>
              <a:rPr lang="en-GB" altLang="en-US" sz="2350"/>
              <a:t>States like Florida (FL) and California (CA) dominates in unit sales and revenue, while regions like ON, TN, PA, CO, NV exhibit higher average selling price. These regional dynamics highlights where the business is strong, and where untapped opportunities or cost risks may exist.</a:t>
            </a:r>
            <a:endParaRPr lang="en-GB" altLang="en-US" sz="2350"/>
          </a:p>
          <a:p>
            <a:pPr marL="285750" indent="-285750" algn="just">
              <a:buFont typeface="Arial" panose="020B0604020202020204" pitchFamily="34" charset="0"/>
              <a:buChar char="•"/>
            </a:pPr>
            <a:r>
              <a:rPr lang="en-GB" altLang="en-US" sz="2350"/>
              <a:t>fluctuations between the selling price and the Manheim Market Report (MMR) benchmark reveils inconsistent pricing strategies. Brands like Hummer, 4Runner, and $ Series stand out for profitability, emphasizing the importance of focusing on margin (not just sales volumn).</a:t>
            </a:r>
            <a:endParaRPr lang="en-GB" altLang="en-US" sz="2350"/>
          </a:p>
          <a:p>
            <a:pPr indent="0" algn="just">
              <a:buFont typeface="Arial" panose="020B0604020202020204" pitchFamily="34" charset="0"/>
              <a:buNone/>
            </a:pPr>
            <a:endParaRPr lang="en-GB" altLang="en-US" sz="2350"/>
          </a:p>
          <a:p>
            <a:pPr indent="0" algn="just">
              <a:buFont typeface="Arial" panose="020B0604020202020204" pitchFamily="34" charset="0"/>
              <a:buNone/>
            </a:pPr>
            <a:endParaRPr lang="en-GB" altLang="en-US" sz="235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60350" y="381000"/>
            <a:ext cx="8657590" cy="5759450"/>
          </a:xfrm>
        </p:spPr>
        <p:txBody>
          <a:bodyPr>
            <a:noAutofit/>
          </a:bodyPr>
          <a:p>
            <a:pPr indent="0" algn="just">
              <a:buFont typeface="Arial" panose="020B0604020202020204" pitchFamily="34" charset="0"/>
              <a:buNone/>
            </a:pPr>
            <a:r>
              <a:rPr lang="en-GB" altLang="en-US" sz="2600">
                <a:sym typeface="+mn-ea"/>
              </a:rPr>
              <a:t>To turn these insights into action, the business must:</a:t>
            </a:r>
            <a:endParaRPr lang="en-GB" altLang="en-US" sz="2600"/>
          </a:p>
          <a:p>
            <a:pPr marL="285750" indent="-285750" algn="just">
              <a:buFont typeface="Arial" panose="020B0604020202020204" pitchFamily="34" charset="0"/>
              <a:buChar char="•"/>
            </a:pPr>
            <a:r>
              <a:rPr lang="en-GB" altLang="en-US" sz="2600">
                <a:sym typeface="+mn-ea"/>
              </a:rPr>
              <a:t>Optimize pricing and cost structure to reverse net losses.</a:t>
            </a:r>
            <a:endParaRPr lang="en-GB" altLang="en-US" sz="2600"/>
          </a:p>
          <a:p>
            <a:pPr marL="285750" indent="-285750" algn="just">
              <a:buFont typeface="Arial" panose="020B0604020202020204" pitchFamily="34" charset="0"/>
              <a:buChar char="•"/>
            </a:pPr>
            <a:r>
              <a:rPr lang="en-GB" altLang="en-US" sz="2600">
                <a:sym typeface="+mn-ea"/>
              </a:rPr>
              <a:t>Double down on top-performing products and regions.</a:t>
            </a:r>
            <a:endParaRPr lang="en-GB" altLang="en-US" sz="2600"/>
          </a:p>
          <a:p>
            <a:pPr marL="285750" indent="-285750" algn="just">
              <a:buFont typeface="Arial" panose="020B0604020202020204" pitchFamily="34" charset="0"/>
              <a:buChar char="•"/>
            </a:pPr>
            <a:r>
              <a:rPr lang="en-GB" altLang="en-US" sz="2600">
                <a:sym typeface="+mn-ea"/>
              </a:rPr>
              <a:t>Address underperformingareas with targeted strategies.</a:t>
            </a:r>
            <a:endParaRPr lang="en-GB" altLang="en-US" sz="2600"/>
          </a:p>
          <a:p>
            <a:pPr marL="285750" indent="-285750" algn="just">
              <a:buFont typeface="Arial" panose="020B0604020202020204" pitchFamily="34" charset="0"/>
              <a:buChar char="•"/>
            </a:pPr>
            <a:r>
              <a:rPr lang="en-GB" altLang="en-US" sz="2600">
                <a:sym typeface="+mn-ea"/>
              </a:rPr>
              <a:t>implement dynamic data-driven pricing to close MMR gaps.</a:t>
            </a:r>
            <a:endParaRPr lang="en-GB" altLang="en-US" sz="2600"/>
          </a:p>
          <a:p>
            <a:pPr marL="285750" indent="-285750" algn="just">
              <a:buFont typeface="Arial" panose="020B0604020202020204" pitchFamily="34" charset="0"/>
              <a:buChar char="•"/>
            </a:pPr>
            <a:r>
              <a:rPr lang="en-GB" altLang="en-US" sz="2600">
                <a:sym typeface="+mn-ea"/>
              </a:rPr>
              <a:t>Strengthen inventory management to reduce slow-moving stock risk. </a:t>
            </a:r>
            <a:endParaRPr lang="en-GB" altLang="en-US" sz="2600"/>
          </a:p>
          <a:p>
            <a:pPr marL="0" indent="0" algn="just">
              <a:buFont typeface="Arial" panose="020B0604020202020204" pitchFamily="34" charset="0"/>
              <a:buNone/>
            </a:pPr>
            <a:endParaRPr lang="en-GB" altLang="en-US" sz="2600">
              <a:sym typeface="+mn-ea"/>
            </a:endParaRPr>
          </a:p>
          <a:p>
            <a:pPr marL="0" indent="0" algn="just">
              <a:buFont typeface="Arial" panose="020B0604020202020204" pitchFamily="34" charset="0"/>
              <a:buNone/>
            </a:pPr>
            <a:r>
              <a:rPr lang="en-GB" altLang="en-US" sz="2600">
                <a:sym typeface="+mn-ea"/>
              </a:rPr>
              <a:t>With these focus strategies, the company can shift from reactive to proactive, improving profitability and driving sustainable growth.</a:t>
            </a:r>
            <a:endParaRPr lang="en-GB" altLang="en-US" sz="26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2"/>
          <p:cNvSpPr>
            <a:spLocks noGrp="1"/>
          </p:cNvSpPr>
          <p:nvPr/>
        </p:nvSpPr>
        <p:spPr>
          <a:xfrm>
            <a:off x="452755" y="586740"/>
            <a:ext cx="8229600" cy="503936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just"/>
            <a:r>
              <a:rPr lang="en-US" altLang="en-GB" sz="2800">
                <a:solidFill>
                  <a:schemeClr val="tx1"/>
                </a:solidFill>
              </a:rPr>
              <a:t>The "Vehicle Sales and Market Trends Dataset" provides a comprehensive collection of information pertaining to the sales transactions of various vehicles.</a:t>
            </a:r>
            <a:r>
              <a:rPr lang="en-GB" altLang="en-US" sz="2800">
                <a:solidFill>
                  <a:schemeClr val="tx1"/>
                </a:solidFill>
              </a:rPr>
              <a:t>This report will provide a concise overview of vehicle sales performance, hightlighting key trends, sales volume and top performing  vehicle models.</a:t>
            </a:r>
            <a:endParaRPr lang="en-GB" altLang="en-US" sz="2800">
              <a:solidFill>
                <a:schemeClr val="tx1"/>
              </a:solidFill>
            </a:endParaRPr>
          </a:p>
          <a:p>
            <a:pPr marL="0" indent="0" algn="just">
              <a:buNone/>
            </a:pPr>
            <a:endParaRPr lang="en-GB" altLang="en-US" sz="2800">
              <a:solidFill>
                <a:schemeClr val="tx1"/>
              </a:solidFill>
            </a:endParaRPr>
          </a:p>
          <a:p>
            <a:pPr algn="just"/>
            <a:r>
              <a:rPr lang="en-GB" altLang="en-US" sz="2800" b="1">
                <a:solidFill>
                  <a:schemeClr val="tx1"/>
                </a:solidFill>
              </a:rPr>
              <a:t>Purpose of the analysis:</a:t>
            </a:r>
            <a:r>
              <a:rPr lang="en-GB" altLang="en-US" sz="2800">
                <a:solidFill>
                  <a:schemeClr val="tx1"/>
                </a:solidFill>
              </a:rPr>
              <a:t>  Our goal is to deliver actionable insights that will support data-driven decisions, improve  sales strategies, and drive business growth.</a:t>
            </a:r>
            <a:endParaRPr lang="en-US" altLang="en-GB" sz="2800">
              <a:solidFill>
                <a:schemeClr val="tx1"/>
              </a:solidFill>
            </a:endParaRPr>
          </a:p>
          <a:p>
            <a:pPr marL="0" indent="0">
              <a:buNone/>
            </a:pPr>
            <a:endParaRPr lang="en-US" altLang="en-GB" sz="280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996950"/>
          </a:xfrm>
        </p:spPr>
        <p:txBody>
          <a:bodyPr/>
          <a:lstStyle/>
          <a:p>
            <a:r>
              <a:rPr sz="4000" b="1">
                <a:solidFill>
                  <a:schemeClr val="tx1"/>
                </a:solidFill>
              </a:rPr>
              <a:t>Dataset Overview</a:t>
            </a:r>
            <a:endParaRPr sz="4000" b="1">
              <a:solidFill>
                <a:schemeClr val="tx1"/>
              </a:solidFill>
            </a:endParaRPr>
          </a:p>
        </p:txBody>
      </p:sp>
      <p:sp>
        <p:nvSpPr>
          <p:cNvPr id="3" name="Content Placeholder 2"/>
          <p:cNvSpPr>
            <a:spLocks noGrp="1"/>
          </p:cNvSpPr>
          <p:nvPr>
            <p:ph idx="1"/>
          </p:nvPr>
        </p:nvSpPr>
        <p:spPr>
          <a:xfrm>
            <a:off x="457200" y="1304290"/>
            <a:ext cx="8229600" cy="4822190"/>
          </a:xfrm>
        </p:spPr>
        <p:txBody>
          <a:bodyPr/>
          <a:lstStyle/>
          <a:p>
            <a:pPr marL="0" indent="0" algn="just">
              <a:buNone/>
            </a:pPr>
            <a:r>
              <a:rPr lang="en-GB" altLang="en-US" sz="2700">
                <a:sym typeface="+mn-ea"/>
              </a:rPr>
              <a:t>The dataset contains a total record of 548,400 vehicle sales transactions w</a:t>
            </a:r>
            <a:r>
              <a:rPr lang="en-US" altLang="en-US" sz="2700">
                <a:sym typeface="+mn-ea"/>
              </a:rPr>
              <a:t>h</a:t>
            </a:r>
            <a:r>
              <a:rPr lang="en-GB" altLang="en-US" sz="2700">
                <a:sym typeface="+mn-ea"/>
              </a:rPr>
              <a:t>i</a:t>
            </a:r>
            <a:r>
              <a:rPr lang="en-US" altLang="en-US" sz="2700">
                <a:sym typeface="+mn-ea"/>
              </a:rPr>
              <a:t>ch</a:t>
            </a:r>
            <a:r>
              <a:rPr lang="en-GB" altLang="en-US" sz="2700">
                <a:sym typeface="+mn-ea"/>
              </a:rPr>
              <a:t> </a:t>
            </a:r>
            <a:r>
              <a:rPr lang="en-US" altLang="en-US" sz="2700">
                <a:sym typeface="+mn-ea"/>
              </a:rPr>
              <a:t>took place </a:t>
            </a:r>
            <a:r>
              <a:rPr lang="en-GB" altLang="en-US" sz="2700">
                <a:sym typeface="+mn-ea"/>
              </a:rPr>
              <a:t>within a period of  2024 to 2025.</a:t>
            </a:r>
            <a:endParaRPr lang="en-GB" altLang="en-US" sz="2700">
              <a:sym typeface="+mn-ea"/>
            </a:endParaRPr>
          </a:p>
          <a:p>
            <a:r>
              <a:rPr sz="2700"/>
              <a:t>Columns: Year, Make, Model, Trim, Body, Transmission, VIN, State, Condition, Odometer, Color, Interior, Seller, MMR, Selling Price, Sales Date, Time Zones.</a:t>
            </a:r>
            <a:endParaRPr sz="2700"/>
          </a:p>
          <a:p>
            <a:r>
              <a:rPr sz="2700"/>
              <a:t>Data Sourc</a:t>
            </a:r>
            <a:r>
              <a:rPr lang="en-GB" sz="2700"/>
              <a:t>e: www.Kaggle.com</a:t>
            </a:r>
            <a:endParaRPr lang="en-GB" sz="2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sz="4000" b="1"/>
              <a:t>Project Aims</a:t>
            </a:r>
            <a:endParaRPr sz="4000" b="1"/>
          </a:p>
        </p:txBody>
      </p:sp>
      <p:sp>
        <p:nvSpPr>
          <p:cNvPr id="3" name="Content Placeholder 2"/>
          <p:cNvSpPr>
            <a:spLocks noGrp="1"/>
          </p:cNvSpPr>
          <p:nvPr>
            <p:ph idx="1"/>
          </p:nvPr>
        </p:nvSpPr>
        <p:spPr/>
        <p:txBody>
          <a:bodyPr/>
          <a:lstStyle/>
          <a:p>
            <a:r>
              <a:rPr lang="en-GB"/>
              <a:t>Provide business insights across</a:t>
            </a:r>
            <a:r>
              <a:t> sales</a:t>
            </a:r>
            <a:r>
              <a:rPr lang="en-GB"/>
              <a:t>, and marketing</a:t>
            </a:r>
            <a:r>
              <a:t> performance across time, location, car types</a:t>
            </a:r>
            <a:r>
              <a:rPr lang="en-GB"/>
              <a:t> and operation</a:t>
            </a:r>
            <a:r>
              <a:t>.</a:t>
            </a:r>
          </a:p>
          <a:p>
            <a:r>
              <a:t>Track profitability using MMR vs. selling price.</a:t>
            </a:r>
          </a:p>
          <a:p>
            <a:r>
              <a:t>Identify top performers and market trends.</a:t>
            </a:r>
          </a:p>
          <a:p>
            <a:r>
              <a:t>Deliver an interactive</a:t>
            </a:r>
            <a:r>
              <a:rPr lang="en-GB"/>
              <a:t> and</a:t>
            </a:r>
            <a:r>
              <a:t> executive-friendly dashboard.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b="1"/>
              <a:t>Project Objectives</a:t>
            </a:r>
            <a:endParaRPr b="1"/>
          </a:p>
        </p:txBody>
      </p:sp>
      <p:sp>
        <p:nvSpPr>
          <p:cNvPr id="3" name="Content Placeholder 2"/>
          <p:cNvSpPr>
            <a:spLocks noGrp="1"/>
          </p:cNvSpPr>
          <p:nvPr>
            <p:ph idx="1"/>
          </p:nvPr>
        </p:nvSpPr>
        <p:spPr/>
        <p:txBody>
          <a:bodyPr/>
          <a:lstStyle/>
          <a:p>
            <a:r>
              <a:t>Sales </a:t>
            </a:r>
            <a:r>
              <a:rPr lang="en-GB"/>
              <a:t>and r</a:t>
            </a:r>
            <a:r>
              <a:t>evenue </a:t>
            </a:r>
            <a:r>
              <a:rPr lang="en-GB"/>
              <a:t>a</a:t>
            </a:r>
            <a:r>
              <a:t>nalysis</a:t>
            </a:r>
          </a:p>
          <a:p>
            <a:r>
              <a:t>Profitability </a:t>
            </a:r>
            <a:r>
              <a:rPr lang="en-GB"/>
              <a:t>a</a:t>
            </a:r>
            <a:r>
              <a:t>nalysis</a:t>
            </a:r>
          </a:p>
          <a:p>
            <a:r>
              <a:t>Inventory Performance Analysis</a:t>
            </a:r>
          </a:p>
          <a:p>
            <a:r>
              <a:t>Market </a:t>
            </a:r>
            <a:r>
              <a:rPr lang="en-GB"/>
              <a:t>and</a:t>
            </a:r>
            <a:r>
              <a:t> Seller Analysis</a:t>
            </a:r>
          </a:p>
          <a:p>
            <a:r>
              <a:rPr lang="en-GB"/>
              <a:t>Enhance </a:t>
            </a:r>
            <a:r>
              <a:t>Future Planning</a:t>
            </a:r>
            <a:r>
              <a:rPr lang="en-GB"/>
              <a:t> from the analysis</a:t>
            </a:r>
            <a:endParaRPr lang="en-GB"/>
          </a:p>
          <a:p>
            <a:r>
              <a:t>Interactive User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2516505"/>
            <a:ext cx="8229600" cy="1024890"/>
          </a:xfrm>
        </p:spPr>
        <p:txBody>
          <a:bodyPr/>
          <a:lstStyle/>
          <a:p>
            <a:pPr marL="0" indent="0" algn="ctr">
              <a:buNone/>
            </a:pPr>
            <a:r>
              <a:rPr sz="6000">
                <a:solidFill>
                  <a:srgbClr val="02A5E3"/>
                </a:solidFill>
                <a:sym typeface="+mn-ea"/>
              </a:rPr>
              <a:t>Ex</a:t>
            </a:r>
            <a:r>
              <a:rPr lang="en-GB" sz="6000">
                <a:solidFill>
                  <a:srgbClr val="02A5E3"/>
                </a:solidFill>
                <a:latin typeface="Calibri" panose="020F0502020204030204"/>
                <a:sym typeface="+mn-ea"/>
              </a:rPr>
              <a:t>ploratory Data Analysis</a:t>
            </a:r>
            <a:endParaRPr lang="en-GB" sz="6000">
              <a:solidFill>
                <a:srgbClr val="02A5E3"/>
              </a:solidFill>
              <a:latin typeface="Calibri" panose="020F0502020204030204"/>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9538</Words>
  <Application>WPS Slides</Application>
  <PresentationFormat>On-screen Show (4:3)</PresentationFormat>
  <Paragraphs>284</Paragraphs>
  <Slides>47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47</vt:i4>
      </vt:variant>
    </vt:vector>
  </HeadingPairs>
  <TitlesOfParts>
    <vt:vector size="57" baseType="lpstr">
      <vt:lpstr>Arial</vt:lpstr>
      <vt:lpstr>SimSun</vt:lpstr>
      <vt:lpstr>Wingdings</vt:lpstr>
      <vt:lpstr>Arial</vt:lpstr>
      <vt:lpstr>Calibri</vt:lpstr>
      <vt:lpstr>Microsoft YaHei</vt:lpstr>
      <vt:lpstr>Arial Unicode MS</vt:lpstr>
      <vt:lpstr>Wingdings</vt:lpstr>
      <vt:lpstr>Calibri</vt:lpstr>
      <vt:lpstr>Office Theme</vt:lpstr>
      <vt:lpstr>Car Sales Business Intelligence Dashboard</vt:lpstr>
      <vt:lpstr>Outline</vt:lpstr>
      <vt:lpstr>Executive Summary</vt:lpstr>
      <vt:lpstr>Introduction</vt:lpstr>
      <vt:lpstr>PowerPoint 演示文稿</vt:lpstr>
      <vt:lpstr>Dataset Overview</vt:lpstr>
      <vt:lpstr>Project Aims</vt:lpstr>
      <vt:lpstr>Project Objectives</vt:lpstr>
      <vt:lpstr>PowerPoint 演示文稿</vt:lpstr>
      <vt:lpstr>Key performance Indicators (KPI)</vt:lpstr>
      <vt:lpstr>Trend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Geographic Analysis</vt:lpstr>
      <vt:lpstr>PowerPoint 演示文稿</vt:lpstr>
      <vt:lpstr>PowerPoint 演示文稿</vt:lpstr>
      <vt:lpstr>Price Analysis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Suggestions / Recommendations  </vt:lpstr>
      <vt:lpstr>PowerPoint 演示文稿</vt:lpstr>
      <vt:lpstr>Recommendation</vt:lpstr>
      <vt:lpstr>Conclusion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USER</cp:lastModifiedBy>
  <cp:revision>49</cp:revision>
  <dcterms:created xsi:type="dcterms:W3CDTF">2013-01-27T09:14:00Z</dcterms:created>
  <dcterms:modified xsi:type="dcterms:W3CDTF">2025-05-28T15:43:45Z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A7B1D280817643F7AF84E07DDBEB6CB8_12</vt:lpwstr>
  </property>
  <property fmtid="{D5CDD505-2E9C-101B-9397-08002B2CF9AE}" pid="3" name="KSOProductBuildVer">
    <vt:lpwstr>2057-12.2.0.20796</vt:lpwstr>
  </property>
</Properties>
</file>