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4ECBB-81E3-072D-8A43-EAA674CA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5669C-3A89-E87D-23F0-5B865C9E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AAAA7E-D5D6-CD48-BE69-9C0E57C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3A60B-A5CC-A58F-DC63-AE297DFD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9E0A6-4A79-5FB2-E376-22DD1C5D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2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4D015-3E36-7A83-184F-FA7E6B13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F7E0E6-0B7D-0CBA-BEF0-304B5CBA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4C6E3-4914-BEC5-040C-E6DC26B0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15358-D0C1-E267-D087-EE194C59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D8C306-D633-08C4-C272-EEC9CA7D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1032DB-6CF7-76B5-2BCC-0ADF367F9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CA9425-8163-EDD2-5494-FF0016D0A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FE5C0-F0BD-B981-63C8-3DBACC5B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BD3C1-76AC-A690-A4F2-C6D5AC9B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87830-1F7B-942C-E21F-C47E2E16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14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EF7F6-C58C-4B12-79A7-9477B3E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017A9-3646-46B8-3C51-E42531E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9B52F-AFF8-414F-7E14-68FC1064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EF501-175C-A9CF-AA1B-6C345138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E6C16A-DE49-3C63-0297-9F61CA68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2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498D-9BE0-ABE4-7EB0-31944357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58F1D-104B-C54E-2C8C-5E425287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F9F7D-6895-20D8-0D9A-8D2FF185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05936-4DFD-8A80-CF61-61FB8B0B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D4095A-2341-381C-7733-18D6D5A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5F29-F605-E0CC-1DE6-FDF0658A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30013-70E1-19B4-6DDE-6BD7B44D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45C9F-5683-DEDA-C7D1-B62A15CA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EB1C0-8826-33F1-9191-72978374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9206D-EFB5-9723-DC63-ACFEEA4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9F57B4-2FDA-5F63-7092-42C8744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9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E2549-A79F-48E5-31B2-B2ED26EF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53EA4-1DDF-4131-F076-36679FDD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AEC462-FE35-BA81-71A5-E9486607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BF609D-299E-0A3F-5533-BB0400F31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85C686-CA71-20A2-ED1C-FB6C3317C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595597-EBEA-3211-44A3-25D33FC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DA9661-05CD-FF9A-B881-49145C3B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022714-110C-D656-D56D-2A9B1CA7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5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244A2-C431-7C5D-BB0C-657573F6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C7ABBA-C092-B09F-DB02-B94C7690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8E379-EDAE-E1D3-3AE7-BCEB6042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C92695-C698-BF1B-80E4-C9415546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0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3AED7F-A6F8-4859-1568-C460A7C1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8BD267-8A6F-5AF2-06F2-FBC0DC62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25139F-C5E4-DC85-9CD9-0F470F40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66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F563B-7810-CA8F-07B7-AF306C1D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BF68A-9D33-F1E5-E8B9-56A52446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EED54-2F0E-DAB3-3B6C-8DA785044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AB1CF6-EA81-8C41-D9E4-6F8C3B8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74C522-1BAB-3119-3D7E-DB9BC21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40F74-E80F-18B2-8BCE-F7F49E15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3334-CD7B-CBBD-D81E-6FD58302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2C0314-9A38-0902-EC5B-7C59E4FAC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CAEE0-3560-D468-D430-F4CF43BB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9EED22-72E5-FD21-02C4-C56C23E8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FCBEFF-51A4-0E5C-8DDB-0D0DDB09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91BAE-9E5D-E58D-9773-08302279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26000" t="54000" r="18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40DA92-1B47-D8D0-2521-37183249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E3770-2AC1-53F6-C406-58087017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69A70-2A38-82E5-0CAA-06D5D05CE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BF9D-3392-4FA9-AEFE-4B13FF8BA648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9E8CE-D87C-545A-1718-B0B8B102F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C9942-1BD9-E0FD-9563-CACD215A6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976A-9DDC-49F7-8C2E-73FFA608F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7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19756686/2s93m35PiQ#5e5db3ef-b017-4c75-8a41-0004953f30c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5041D906-A636-7B3F-8430-803C180C0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 r="-1" b="17888"/>
          <a:stretch/>
        </p:blipFill>
        <p:spPr>
          <a:xfrm>
            <a:off x="4842998" y="220669"/>
            <a:ext cx="7644062" cy="3681406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EE52C69-F859-8E81-C45F-ADDE3845928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0" r="688" b="-2"/>
          <a:stretch/>
        </p:blipFill>
        <p:spPr>
          <a:xfrm>
            <a:off x="5461843" y="4191919"/>
            <a:ext cx="6603319" cy="2016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75724-5FF5-1A3C-45B5-31283BA9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pt-BR" sz="50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Desafio FIAP </a:t>
            </a:r>
            <a:r>
              <a:rPr lang="pt-BR" sz="50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D100C-EE58-D2A1-EFBC-CC823E592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pt-BR" sz="5000" dirty="0" err="1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Idwall</a:t>
            </a:r>
            <a:r>
              <a:rPr lang="pt-BR" sz="50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pt-BR" sz="50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/&gt;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1DDA5-2FAB-E8A3-73B4-162F8157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Obrigado!</a:t>
            </a:r>
            <a:endParaRPr lang="pt-BR" sz="6000" dirty="0">
              <a:solidFill>
                <a:srgbClr val="ED1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25F5D-3575-F8A4-4BBB-71B39FE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90657-66F8-0BA1-BB46-4FF537F4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FBI</a:t>
            </a:r>
            <a:r>
              <a:rPr lang="pt-BR" sz="4000" dirty="0"/>
              <a:t> </a:t>
            </a:r>
            <a:r>
              <a:rPr lang="pt-BR" sz="4000" dirty="0">
                <a:solidFill>
                  <a:srgbClr val="7030A0"/>
                </a:solidFill>
              </a:rPr>
              <a:t>/&gt;</a:t>
            </a:r>
            <a:r>
              <a:rPr lang="pt-BR" sz="4000" dirty="0"/>
              <a:t> </a:t>
            </a:r>
            <a:r>
              <a:rPr lang="pt-BR" sz="4000" dirty="0">
                <a:solidFill>
                  <a:schemeClr val="bg1"/>
                </a:solidFill>
              </a:rPr>
              <a:t>INTERPOL</a:t>
            </a:r>
          </a:p>
          <a:p>
            <a:pPr marL="0" indent="0">
              <a:buNone/>
            </a:pPr>
            <a:endParaRPr lang="pt-BR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Criar um Sistema para </a:t>
            </a:r>
            <a:r>
              <a:rPr lang="pt-BR" sz="3200" dirty="0" err="1">
                <a:solidFill>
                  <a:schemeClr val="bg1"/>
                </a:solidFill>
              </a:rPr>
              <a:t>idwall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Que gerencie as pessoas mais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Procuradas do FBI e Interpol.</a:t>
            </a:r>
          </a:p>
        </p:txBody>
      </p:sp>
      <p:pic>
        <p:nvPicPr>
          <p:cNvPr id="5" name="Imagem 4" descr="Uma imagem contendo Logotipo">
            <a:extLst>
              <a:ext uri="{FF2B5EF4-FFF2-40B4-BE49-F238E27FC236}">
                <a16:creationId xmlns:a16="http://schemas.microsoft.com/office/drawing/2014/main" id="{91C53B72-33F3-FFE2-CC6D-F27C8FB7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16" y="1298258"/>
            <a:ext cx="4600000" cy="3200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0658F55-37AD-A94F-F725-9E53E60E9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00" y="4130039"/>
            <a:ext cx="3470039" cy="10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0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1268B-A56C-7690-7225-6EE40732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Definições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1185E-0B02-C8BD-F944-BDD8386A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58" y="1120411"/>
            <a:ext cx="4445000" cy="757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Tecnologias</a:t>
            </a:r>
            <a:r>
              <a:rPr lang="pt-BR" sz="2800" dirty="0">
                <a:solidFill>
                  <a:srgbClr val="FF0000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pt-BR" sz="28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Utilizadas: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FCDF38-2339-26A6-D404-2AA0FAF5B276}"/>
              </a:ext>
            </a:extLst>
          </p:cNvPr>
          <p:cNvSpPr txBox="1"/>
          <p:nvPr/>
        </p:nvSpPr>
        <p:spPr>
          <a:xfrm>
            <a:off x="3144158" y="1673176"/>
            <a:ext cx="8158841" cy="511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Linguagem de Programação: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Framework: Spring Boot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Modelagem de dados: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Sql</a:t>
            </a: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Developer</a:t>
            </a: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 Data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Modeler</a:t>
            </a:r>
            <a:endParaRPr lang="pt-BR" sz="2200" dirty="0">
              <a:solidFill>
                <a:schemeClr val="bg1"/>
              </a:solidFill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Banco de Dados: Oracle SQL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Developer</a:t>
            </a:r>
            <a:endParaRPr lang="pt-BR" sz="2200" dirty="0">
              <a:solidFill>
                <a:schemeClr val="bg1"/>
              </a:solidFill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Bibliotecas/Frameworks Adicionais: Spring Security, Spring Data JPA,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Hibernate</a:t>
            </a: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, Spring Doc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Gerenciador de Dependências: 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Maven</a:t>
            </a:r>
            <a:endParaRPr lang="pt-BR" sz="2200" dirty="0">
              <a:solidFill>
                <a:schemeClr val="bg1"/>
              </a:solidFill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Documentação: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Postman</a:t>
            </a:r>
            <a:endParaRPr lang="pt-BR" sz="2200" dirty="0">
              <a:solidFill>
                <a:schemeClr val="bg1"/>
              </a:solidFill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Protótipo Site: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Figma</a:t>
            </a:r>
            <a:endParaRPr lang="pt-BR" sz="2200" dirty="0">
              <a:solidFill>
                <a:schemeClr val="bg1"/>
              </a:solidFill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Testes: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Insomnia</a:t>
            </a: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 / </a:t>
            </a:r>
            <a:r>
              <a:rPr lang="pt-BR" sz="2200" dirty="0" err="1">
                <a:solidFill>
                  <a:schemeClr val="bg1"/>
                </a:solidFill>
                <a:latin typeface="Montserrat" pitchFamily="2" charset="0"/>
              </a:rPr>
              <a:t>Postman</a:t>
            </a:r>
            <a:r>
              <a:rPr lang="pt-BR" sz="2200" dirty="0">
                <a:solidFill>
                  <a:schemeClr val="bg1"/>
                </a:solidFill>
                <a:latin typeface="Montserrat" pitchFamily="2" charset="0"/>
              </a:rPr>
              <a:t> / Swagger</a:t>
            </a:r>
          </a:p>
        </p:txBody>
      </p:sp>
    </p:spTree>
    <p:extLst>
      <p:ext uri="{BB962C8B-B14F-4D97-AF65-F5344CB8AC3E}">
        <p14:creationId xmlns:p14="http://schemas.microsoft.com/office/powerpoint/2010/main" val="307467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3E76-A1F5-2913-A451-757D188C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990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4A842-36AC-4305-ADF7-985F2781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779"/>
            <a:ext cx="10845800" cy="53906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Autenticação: Os usuários devem ser capazes de autenticar-se na API usando suas credenciais.</a:t>
            </a:r>
          </a:p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Autorização: A API deve garantir que apenas usuários autorizados tenham acesso aos recursos protegidos.</a:t>
            </a:r>
          </a:p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Cadastro de Pessoas: Os usuários autorizados devem poder cadastrar novas pessoas mais procuradas, fornecendo informações como nome, foto, descrição, etc. </a:t>
            </a:r>
          </a:p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Consulta de Pessoas: Os usuários devem poder pesquisar e visualizar informações detalhadas sobre as pessoas mais procuradas.</a:t>
            </a:r>
          </a:p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Atualização de Pessoas: Os usuários autorizados devem poder atualizar as informações das pessoas mais procuradas.</a:t>
            </a:r>
            <a:endParaRPr lang="pt-BR" sz="1700" dirty="0">
              <a:solidFill>
                <a:schemeClr val="bg1"/>
              </a:solidFill>
              <a:latin typeface="Montserrat" pitchFamily="2" charset="0"/>
              <a:cs typeface="Gotham Medium" pitchFamily="50" charset="0"/>
            </a:endParaRPr>
          </a:p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Exclusão / Inativar Pessoas: Os usuários autorizados devem poder inativar pessoas mais procuradas da base de dados. </a:t>
            </a:r>
          </a:p>
          <a:p>
            <a:pPr>
              <a:lnSpc>
                <a:spcPct val="12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  <a:cs typeface="Gotham Medium" pitchFamily="50" charset="0"/>
              </a:rPr>
              <a:t>Paginação: A API deve suportar a paginação dos resultados para facilitar a navegação pelos registros.</a:t>
            </a:r>
          </a:p>
        </p:txBody>
      </p:sp>
    </p:spTree>
    <p:extLst>
      <p:ext uri="{BB962C8B-B14F-4D97-AF65-F5344CB8AC3E}">
        <p14:creationId xmlns:p14="http://schemas.microsoft.com/office/powerpoint/2010/main" val="26262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4E7-95E9-759D-5063-CE65E847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effectLst/>
                <a:latin typeface="Gotham Medium" pitchFamily="50" charset="0"/>
                <a:cs typeface="Gotham Medium" pitchFamily="50" charset="0"/>
              </a:rPr>
              <a:t>Requisitos Não Funcionais</a:t>
            </a:r>
            <a:endParaRPr lang="pt-BR" sz="3600" dirty="0">
              <a:solidFill>
                <a:srgbClr val="ED145B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7477C-F967-A6E6-E130-50D63A6F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891"/>
            <a:ext cx="10515600" cy="4575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Senhas Seguras: As senhas dos usuários devem ser armazenadas de forma segura usando o algoritmo de </a:t>
            </a:r>
            <a:r>
              <a:rPr lang="pt-BR" sz="1700" dirty="0" err="1">
                <a:solidFill>
                  <a:schemeClr val="bg1"/>
                </a:solidFill>
                <a:effectLst/>
                <a:latin typeface="Montserrat" pitchFamily="2" charset="0"/>
              </a:rPr>
              <a:t>hashing</a:t>
            </a: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  <a:r>
              <a:rPr lang="pt-BR" sz="1700" dirty="0" err="1">
                <a:solidFill>
                  <a:schemeClr val="bg1"/>
                </a:solidFill>
                <a:effectLst/>
                <a:latin typeface="Montserrat" pitchFamily="2" charset="0"/>
              </a:rPr>
              <a:t>Bcrypt</a:t>
            </a: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Metadados: Os cabeçalhos HTTP devem ser utilizados para fornecer metadados relevantes, como informações de autenticação e autorização.</a:t>
            </a:r>
            <a:endParaRPr lang="pt-BR" sz="17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Tratamento de Erros: A API deve fornecer respostas de erro significativas e adequadas em caso de falhas ou solicitações inválidas.</a:t>
            </a:r>
          </a:p>
          <a:p>
            <a:pPr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Performance: A API deve ser eficiente e ter um desempenho adequado para lidar com um grande volume de solicitações.</a:t>
            </a:r>
            <a:endParaRPr lang="pt-BR" sz="17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Documentação: A API deve ser adequadamente documentada, fornecendo informações claras sobre seus </a:t>
            </a:r>
            <a:r>
              <a:rPr lang="pt-BR" sz="1700" dirty="0" err="1">
                <a:solidFill>
                  <a:schemeClr val="bg1"/>
                </a:solidFill>
                <a:effectLst/>
                <a:latin typeface="Montserrat" pitchFamily="2" charset="0"/>
              </a:rPr>
              <a:t>endpoints</a:t>
            </a:r>
            <a:r>
              <a:rPr lang="pt-BR" sz="1700" dirty="0">
                <a:solidFill>
                  <a:schemeClr val="bg1"/>
                </a:solidFill>
                <a:effectLst/>
                <a:latin typeface="Montserrat" pitchFamily="2" charset="0"/>
              </a:rPr>
              <a:t>, parâmetros e respostas.</a:t>
            </a:r>
            <a:endParaRPr lang="pt-BR" sz="17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9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B649-B096-2CF9-9CFB-EDE3C99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Modelagem de Dados (MER)</a:t>
            </a:r>
            <a:endParaRPr lang="pt-BR" sz="36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1412DF5-754C-D944-EBBD-A19C638C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25" y="1690688"/>
            <a:ext cx="9437350" cy="50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7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0AC5-551D-9AF1-0171-C9591AEF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P</a:t>
            </a:r>
            <a:r>
              <a:rPr lang="pt-BR" sz="3600" b="0" i="0" dirty="0">
                <a:solidFill>
                  <a:srgbClr val="ED145B"/>
                </a:solidFill>
                <a:effectLst/>
                <a:latin typeface="Gotham Medium" pitchFamily="50" charset="0"/>
                <a:cs typeface="Gotham Medium" pitchFamily="50" charset="0"/>
              </a:rPr>
              <a:t>rotótipo API</a:t>
            </a:r>
            <a:endParaRPr lang="pt-BR" sz="3600" dirty="0">
              <a:solidFill>
                <a:srgbClr val="ED145B"/>
              </a:solidFill>
              <a:latin typeface="Gotham Medium" pitchFamily="50" charset="0"/>
              <a:cs typeface="Gotham Medium" pitchFamily="50" charset="0"/>
            </a:endParaRP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9C81FE-CFBE-A046-49B4-D6FAF8408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11" y="2197510"/>
            <a:ext cx="8058978" cy="42953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D2055A-D00C-8A2E-AEAC-680E9A85BAD5}"/>
              </a:ext>
            </a:extLst>
          </p:cNvPr>
          <p:cNvSpPr txBox="1"/>
          <p:nvPr/>
        </p:nvSpPr>
        <p:spPr>
          <a:xfrm>
            <a:off x="2066511" y="1367522"/>
            <a:ext cx="805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ED145B"/>
                </a:solidFill>
                <a:hlinkClick r:id="rId3"/>
              </a:rPr>
              <a:t>https</a:t>
            </a:r>
            <a:r>
              <a:rPr lang="pt-BR" dirty="0">
                <a:solidFill>
                  <a:srgbClr val="ED145B"/>
                </a:solidFill>
                <a:hlinkClick r:id="rId3"/>
              </a:rPr>
              <a:t>://documenter.getpostman.com/view/19756686/2s93m35PiQ#5e5db3ef-b017-4c75-8a41-0004953f30c3</a:t>
            </a:r>
            <a:endParaRPr lang="pt-BR" dirty="0">
              <a:solidFill>
                <a:srgbClr val="ED1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A46F-FA93-E0BA-E959-9F284D9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P</a:t>
            </a:r>
            <a:r>
              <a:rPr lang="pt-BR" sz="3600" b="0" i="0" dirty="0">
                <a:solidFill>
                  <a:srgbClr val="ED145B"/>
                </a:solidFill>
                <a:effectLst/>
                <a:latin typeface="Gotham Medium" pitchFamily="50" charset="0"/>
                <a:cs typeface="Gotham Medium" pitchFamily="50" charset="0"/>
              </a:rPr>
              <a:t>rotótipo Site</a:t>
            </a:r>
            <a:endParaRPr lang="pt-BR" sz="3600" dirty="0"/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4A7859E-6657-DCA7-2F24-D5C4B3F9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3" y="1534901"/>
            <a:ext cx="9699874" cy="51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2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BCBEA13-B9EA-FF79-9D53-BCE846C38502}"/>
              </a:ext>
            </a:extLst>
          </p:cNvPr>
          <p:cNvSpPr txBox="1"/>
          <p:nvPr/>
        </p:nvSpPr>
        <p:spPr>
          <a:xfrm>
            <a:off x="3226191" y="281354"/>
            <a:ext cx="573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ED145B"/>
                </a:solidFill>
                <a:latin typeface="Gotham Medium" pitchFamily="50" charset="0"/>
                <a:cs typeface="Gotham Medium" pitchFamily="50" charset="0"/>
              </a:rPr>
              <a:t>P</a:t>
            </a:r>
            <a:r>
              <a:rPr lang="pt-BR" sz="3600" b="0" i="0" dirty="0">
                <a:solidFill>
                  <a:srgbClr val="ED145B"/>
                </a:solidFill>
                <a:effectLst/>
                <a:latin typeface="Gotham Medium" pitchFamily="50" charset="0"/>
                <a:cs typeface="Gotham Medium" pitchFamily="50" charset="0"/>
              </a:rPr>
              <a:t>rotótipo Site</a:t>
            </a:r>
            <a:endParaRPr lang="pt-BR" sz="3600" dirty="0"/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6F01A0B-DE89-FADC-9203-A8F7C7C43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1195268"/>
            <a:ext cx="10374173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9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353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Gotham Medium</vt:lpstr>
      <vt:lpstr>Montserrat</vt:lpstr>
      <vt:lpstr>Tema do Office</vt:lpstr>
      <vt:lpstr>Desafio FIAP /&gt;</vt:lpstr>
      <vt:lpstr>Desafio</vt:lpstr>
      <vt:lpstr>Definições Técnicas</vt:lpstr>
      <vt:lpstr>Requisitos Funcionais</vt:lpstr>
      <vt:lpstr>Requisitos Não Funcionais</vt:lpstr>
      <vt:lpstr>Modelagem de Dados (MER)</vt:lpstr>
      <vt:lpstr>Protótipo API</vt:lpstr>
      <vt:lpstr>Protótipo Site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Definições Funcionais</dc:title>
  <dc:creator>Katy Pimentel</dc:creator>
  <cp:lastModifiedBy>Katy Pimentel</cp:lastModifiedBy>
  <cp:revision>9</cp:revision>
  <dcterms:created xsi:type="dcterms:W3CDTF">2023-05-19T04:09:48Z</dcterms:created>
  <dcterms:modified xsi:type="dcterms:W3CDTF">2023-05-23T07:47:21Z</dcterms:modified>
</cp:coreProperties>
</file>