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80" r:id="rId4"/>
    <p:sldId id="282" r:id="rId5"/>
    <p:sldId id="28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83" r:id="rId25"/>
    <p:sldId id="284" r:id="rId26"/>
    <p:sldId id="285" r:id="rId27"/>
    <p:sldId id="286" r:id="rId28"/>
    <p:sldId id="277" r:id="rId29"/>
    <p:sldId id="278" r:id="rId30"/>
    <p:sldId id="27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6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en, Eren" userId="1524803c-4e9d-4ade-801e-849580f16dd3" providerId="ADAL" clId="{BCE7A4E5-EE37-CC42-8BBE-821F12572579}"/>
    <pc:docChg chg="addSld modSld">
      <pc:chgData name="Bilen, Eren" userId="1524803c-4e9d-4ade-801e-849580f16dd3" providerId="ADAL" clId="{BCE7A4E5-EE37-CC42-8BBE-821F12572579}" dt="2022-10-03T22:37:44.353" v="51"/>
      <pc:docMkLst>
        <pc:docMk/>
      </pc:docMkLst>
      <pc:sldChg chg="addSp delSp modSp mod">
        <pc:chgData name="Bilen, Eren" userId="1524803c-4e9d-4ade-801e-849580f16dd3" providerId="ADAL" clId="{BCE7A4E5-EE37-CC42-8BBE-821F12572579}" dt="2022-10-03T22:35:22.866" v="50" actId="1076"/>
        <pc:sldMkLst>
          <pc:docMk/>
          <pc:sldMk cId="2173295856" sldId="257"/>
        </pc:sldMkLst>
        <pc:spChg chg="mod">
          <ac:chgData name="Bilen, Eren" userId="1524803c-4e9d-4ade-801e-849580f16dd3" providerId="ADAL" clId="{BCE7A4E5-EE37-CC42-8BBE-821F12572579}" dt="2022-10-03T22:32:49.813" v="28" actId="20577"/>
          <ac:spMkLst>
            <pc:docMk/>
            <pc:sldMk cId="2173295856" sldId="257"/>
            <ac:spMk id="3" creationId="{69E7E7AD-A05D-4C5B-BE6F-61347CED5B11}"/>
          </ac:spMkLst>
        </pc:spChg>
        <pc:picChg chg="add del mod">
          <ac:chgData name="Bilen, Eren" userId="1524803c-4e9d-4ade-801e-849580f16dd3" providerId="ADAL" clId="{BCE7A4E5-EE37-CC42-8BBE-821F12572579}" dt="2022-10-03T22:33:50.870" v="32" actId="478"/>
          <ac:picMkLst>
            <pc:docMk/>
            <pc:sldMk cId="2173295856" sldId="257"/>
            <ac:picMk id="1026" creationId="{92C03621-4C37-A156-DC2A-648282B76E5A}"/>
          </ac:picMkLst>
        </pc:picChg>
        <pc:picChg chg="add del mod">
          <ac:chgData name="Bilen, Eren" userId="1524803c-4e9d-4ade-801e-849580f16dd3" providerId="ADAL" clId="{BCE7A4E5-EE37-CC42-8BBE-821F12572579}" dt="2022-10-03T22:34:06.104" v="36" actId="478"/>
          <ac:picMkLst>
            <pc:docMk/>
            <pc:sldMk cId="2173295856" sldId="257"/>
            <ac:picMk id="1028" creationId="{BECE4431-C791-6499-51E0-33DD4A611B52}"/>
          </ac:picMkLst>
        </pc:picChg>
        <pc:picChg chg="add del">
          <ac:chgData name="Bilen, Eren" userId="1524803c-4e9d-4ade-801e-849580f16dd3" providerId="ADAL" clId="{BCE7A4E5-EE37-CC42-8BBE-821F12572579}" dt="2022-10-03T22:34:09.288" v="38"/>
          <ac:picMkLst>
            <pc:docMk/>
            <pc:sldMk cId="2173295856" sldId="257"/>
            <ac:picMk id="1030" creationId="{170D49D6-F176-7A14-3C1C-FF5D007552FD}"/>
          </ac:picMkLst>
        </pc:picChg>
        <pc:picChg chg="add del mod">
          <ac:chgData name="Bilen, Eren" userId="1524803c-4e9d-4ade-801e-849580f16dd3" providerId="ADAL" clId="{BCE7A4E5-EE37-CC42-8BBE-821F12572579}" dt="2022-10-03T22:35:06.263" v="44" actId="478"/>
          <ac:picMkLst>
            <pc:docMk/>
            <pc:sldMk cId="2173295856" sldId="257"/>
            <ac:picMk id="1032" creationId="{5374D08E-0CB6-EB32-8619-FEB38F4FEDFA}"/>
          </ac:picMkLst>
        </pc:picChg>
        <pc:picChg chg="add mod">
          <ac:chgData name="Bilen, Eren" userId="1524803c-4e9d-4ade-801e-849580f16dd3" providerId="ADAL" clId="{BCE7A4E5-EE37-CC42-8BBE-821F12572579}" dt="2022-10-03T22:35:22.866" v="50" actId="1076"/>
          <ac:picMkLst>
            <pc:docMk/>
            <pc:sldMk cId="2173295856" sldId="257"/>
            <ac:picMk id="1034" creationId="{96D2E6B1-F14C-C5DF-06CC-8C7885284416}"/>
          </ac:picMkLst>
        </pc:picChg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3007035477" sldId="267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3651533369" sldId="268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3673983514" sldId="270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2759919752" sldId="271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3793374823" sldId="272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3024273358" sldId="273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2187000738" sldId="274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104037617" sldId="275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2957665365" sldId="276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2897812530" sldId="277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1916473632" sldId="278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3386989380" sldId="279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339536123" sldId="283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3016934695" sldId="284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1549421585" sldId="285"/>
        </pc:sldMkLst>
      </pc:sldChg>
      <pc:sldChg chg="add">
        <pc:chgData name="Bilen, Eren" userId="1524803c-4e9d-4ade-801e-849580f16dd3" providerId="ADAL" clId="{BCE7A4E5-EE37-CC42-8BBE-821F12572579}" dt="2022-10-03T22:37:44.353" v="51"/>
        <pc:sldMkLst>
          <pc:docMk/>
          <pc:sldMk cId="1731902549" sldId="286"/>
        </pc:sldMkLst>
      </pc:sldChg>
    </pc:docChg>
  </pc:docChgLst>
  <pc:docChgLst>
    <pc:chgData name="Bilen, Eren" userId="1524803c-4e9d-4ade-801e-849580f16dd3" providerId="ADAL" clId="{92715A61-87C8-794C-AA08-530FF04D3742}"/>
    <pc:docChg chg="undo custSel addSld delSld modSld sldOrd">
      <pc:chgData name="Bilen, Eren" userId="1524803c-4e9d-4ade-801e-849580f16dd3" providerId="ADAL" clId="{92715A61-87C8-794C-AA08-530FF04D3742}" dt="2021-09-21T02:51:02.369" v="30" actId="20577"/>
      <pc:docMkLst>
        <pc:docMk/>
      </pc:docMkLst>
      <pc:sldChg chg="modSp mod">
        <pc:chgData name="Bilen, Eren" userId="1524803c-4e9d-4ade-801e-849580f16dd3" providerId="ADAL" clId="{92715A61-87C8-794C-AA08-530FF04D3742}" dt="2021-09-21T02:51:02.369" v="30" actId="20577"/>
        <pc:sldMkLst>
          <pc:docMk/>
          <pc:sldMk cId="2173295856" sldId="257"/>
        </pc:sldMkLst>
        <pc:spChg chg="mod">
          <ac:chgData name="Bilen, Eren" userId="1524803c-4e9d-4ade-801e-849580f16dd3" providerId="ADAL" clId="{92715A61-87C8-794C-AA08-530FF04D3742}" dt="2021-09-21T02:51:02.369" v="30" actId="20577"/>
          <ac:spMkLst>
            <pc:docMk/>
            <pc:sldMk cId="2173295856" sldId="257"/>
            <ac:spMk id="3" creationId="{69E7E7AD-A05D-4C5B-BE6F-61347CED5B11}"/>
          </ac:spMkLst>
        </pc:spChg>
      </pc:sldChg>
      <pc:sldChg chg="addSp modSp new ord">
        <pc:chgData name="Bilen, Eren" userId="1524803c-4e9d-4ade-801e-849580f16dd3" providerId="ADAL" clId="{92715A61-87C8-794C-AA08-530FF04D3742}" dt="2021-09-16T14:05:36.739" v="8" actId="20578"/>
        <pc:sldMkLst>
          <pc:docMk/>
          <pc:sldMk cId="1666574204" sldId="281"/>
        </pc:sldMkLst>
        <pc:picChg chg="add mod">
          <ac:chgData name="Bilen, Eren" userId="1524803c-4e9d-4ade-801e-849580f16dd3" providerId="ADAL" clId="{92715A61-87C8-794C-AA08-530FF04D3742}" dt="2021-09-16T14:05:25.902" v="5"/>
          <ac:picMkLst>
            <pc:docMk/>
            <pc:sldMk cId="1666574204" sldId="281"/>
            <ac:picMk id="3" creationId="{C7BBB1C9-C090-FF40-B29B-E40AC3B0EF91}"/>
          </ac:picMkLst>
        </pc:picChg>
      </pc:sldChg>
      <pc:sldChg chg="new del">
        <pc:chgData name="Bilen, Eren" userId="1524803c-4e9d-4ade-801e-849580f16dd3" providerId="ADAL" clId="{92715A61-87C8-794C-AA08-530FF04D3742}" dt="2021-09-16T14:05:07.879" v="1" actId="680"/>
        <pc:sldMkLst>
          <pc:docMk/>
          <pc:sldMk cId="2404267914" sldId="281"/>
        </pc:sldMkLst>
      </pc:sldChg>
      <pc:sldChg chg="addSp modSp add mod">
        <pc:chgData name="Bilen, Eren" userId="1524803c-4e9d-4ade-801e-849580f16dd3" providerId="ADAL" clId="{92715A61-87C8-794C-AA08-530FF04D3742}" dt="2021-09-16T14:05:39.823" v="9" actId="1076"/>
        <pc:sldMkLst>
          <pc:docMk/>
          <pc:sldMk cId="2581926838" sldId="282"/>
        </pc:sldMkLst>
        <pc:picChg chg="add mod">
          <ac:chgData name="Bilen, Eren" userId="1524803c-4e9d-4ade-801e-849580f16dd3" providerId="ADAL" clId="{92715A61-87C8-794C-AA08-530FF04D3742}" dt="2021-09-16T14:05:39.823" v="9" actId="1076"/>
          <ac:picMkLst>
            <pc:docMk/>
            <pc:sldMk cId="2581926838" sldId="282"/>
            <ac:picMk id="3" creationId="{77C4527F-EBEC-A74E-B693-DA9E15EDDEE0}"/>
          </ac:picMkLst>
        </pc:picChg>
      </pc:sldChg>
    </pc:docChg>
  </pc:docChgLst>
  <pc:docChgLst>
    <pc:chgData name="Forrester, Jeffrey" userId="6ba1022f-7673-4f6a-9d05-fd2c9f8497c3" providerId="ADAL" clId="{78DBFB4F-B25C-4D72-B503-4801C1CFDE67}"/>
    <pc:docChg chg="modSld">
      <pc:chgData name="Forrester, Jeffrey" userId="6ba1022f-7673-4f6a-9d05-fd2c9f8497c3" providerId="ADAL" clId="{78DBFB4F-B25C-4D72-B503-4801C1CFDE67}" dt="2021-07-21T20:10:08.813" v="31" actId="255"/>
      <pc:docMkLst>
        <pc:docMk/>
      </pc:docMkLst>
      <pc:sldChg chg="modSp mod">
        <pc:chgData name="Forrester, Jeffrey" userId="6ba1022f-7673-4f6a-9d05-fd2c9f8497c3" providerId="ADAL" clId="{78DBFB4F-B25C-4D72-B503-4801C1CFDE67}" dt="2021-07-21T20:07:30.548" v="15" actId="1036"/>
        <pc:sldMkLst>
          <pc:docMk/>
          <pc:sldMk cId="1930187451" sldId="258"/>
        </pc:sldMkLst>
        <pc:spChg chg="mod">
          <ac:chgData name="Forrester, Jeffrey" userId="6ba1022f-7673-4f6a-9d05-fd2c9f8497c3" providerId="ADAL" clId="{78DBFB4F-B25C-4D72-B503-4801C1CFDE67}" dt="2021-07-21T20:07:30.548" v="15" actId="1036"/>
          <ac:spMkLst>
            <pc:docMk/>
            <pc:sldMk cId="1930187451" sldId="258"/>
            <ac:spMk id="2" creationId="{70B4B7CC-B7B4-4F80-877C-63CFB3DDF46D}"/>
          </ac:spMkLst>
        </pc:spChg>
      </pc:sldChg>
      <pc:sldChg chg="modSp mod">
        <pc:chgData name="Forrester, Jeffrey" userId="6ba1022f-7673-4f6a-9d05-fd2c9f8497c3" providerId="ADAL" clId="{78DBFB4F-B25C-4D72-B503-4801C1CFDE67}" dt="2021-07-21T20:08:09.408" v="20" actId="2711"/>
        <pc:sldMkLst>
          <pc:docMk/>
          <pc:sldMk cId="869627949" sldId="259"/>
        </pc:sldMkLst>
        <pc:spChg chg="mod">
          <ac:chgData name="Forrester, Jeffrey" userId="6ba1022f-7673-4f6a-9d05-fd2c9f8497c3" providerId="ADAL" clId="{78DBFB4F-B25C-4D72-B503-4801C1CFDE67}" dt="2021-07-21T20:07:49.254" v="18" actId="1035"/>
          <ac:spMkLst>
            <pc:docMk/>
            <pc:sldMk cId="869627949" sldId="259"/>
            <ac:spMk id="11" creationId="{30CDA53B-80B0-45B2-AA64-3C5352920746}"/>
          </ac:spMkLst>
        </pc:spChg>
        <pc:spChg chg="mod">
          <ac:chgData name="Forrester, Jeffrey" userId="6ba1022f-7673-4f6a-9d05-fd2c9f8497c3" providerId="ADAL" clId="{78DBFB4F-B25C-4D72-B503-4801C1CFDE67}" dt="2021-07-21T20:08:09.408" v="20" actId="2711"/>
          <ac:spMkLst>
            <pc:docMk/>
            <pc:sldMk cId="869627949" sldId="259"/>
            <ac:spMk id="12" creationId="{50A9FD94-5DA6-4263-8CE1-204FE9CBD67C}"/>
          </ac:spMkLst>
        </pc:spChg>
      </pc:sldChg>
      <pc:sldChg chg="modSp mod">
        <pc:chgData name="Forrester, Jeffrey" userId="6ba1022f-7673-4f6a-9d05-fd2c9f8497c3" providerId="ADAL" clId="{78DBFB4F-B25C-4D72-B503-4801C1CFDE67}" dt="2021-07-21T20:08:56.222" v="28" actId="207"/>
        <pc:sldMkLst>
          <pc:docMk/>
          <pc:sldMk cId="3127441911" sldId="262"/>
        </pc:sldMkLst>
        <pc:spChg chg="mod">
          <ac:chgData name="Forrester, Jeffrey" userId="6ba1022f-7673-4f6a-9d05-fd2c9f8497c3" providerId="ADAL" clId="{78DBFB4F-B25C-4D72-B503-4801C1CFDE67}" dt="2021-07-21T20:08:56.222" v="28" actId="207"/>
          <ac:spMkLst>
            <pc:docMk/>
            <pc:sldMk cId="3127441911" sldId="262"/>
            <ac:spMk id="2" creationId="{6B4E4FB3-6581-4FF6-933D-49B3908809C0}"/>
          </ac:spMkLst>
        </pc:spChg>
        <pc:spChg chg="mod">
          <ac:chgData name="Forrester, Jeffrey" userId="6ba1022f-7673-4f6a-9d05-fd2c9f8497c3" providerId="ADAL" clId="{78DBFB4F-B25C-4D72-B503-4801C1CFDE67}" dt="2021-07-21T20:08:41.988" v="24" actId="1036"/>
          <ac:spMkLst>
            <pc:docMk/>
            <pc:sldMk cId="3127441911" sldId="262"/>
            <ac:spMk id="6" creationId="{AB542CBA-8835-441B-B0C9-F9B57FD04607}"/>
          </ac:spMkLst>
        </pc:spChg>
      </pc:sldChg>
      <pc:sldChg chg="modSp mod">
        <pc:chgData name="Forrester, Jeffrey" userId="6ba1022f-7673-4f6a-9d05-fd2c9f8497c3" providerId="ADAL" clId="{78DBFB4F-B25C-4D72-B503-4801C1CFDE67}" dt="2021-07-21T20:09:14.565" v="30" actId="1036"/>
        <pc:sldMkLst>
          <pc:docMk/>
          <pc:sldMk cId="2999185293" sldId="264"/>
        </pc:sldMkLst>
        <pc:spChg chg="mod">
          <ac:chgData name="Forrester, Jeffrey" userId="6ba1022f-7673-4f6a-9d05-fd2c9f8497c3" providerId="ADAL" clId="{78DBFB4F-B25C-4D72-B503-4801C1CFDE67}" dt="2021-07-21T20:09:14.565" v="30" actId="1036"/>
          <ac:spMkLst>
            <pc:docMk/>
            <pc:sldMk cId="2999185293" sldId="264"/>
            <ac:spMk id="2" creationId="{BFF1E86A-5BD0-4792-973D-74EF617C1CF2}"/>
          </ac:spMkLst>
        </pc:spChg>
        <pc:spChg chg="mod">
          <ac:chgData name="Forrester, Jeffrey" userId="6ba1022f-7673-4f6a-9d05-fd2c9f8497c3" providerId="ADAL" clId="{78DBFB4F-B25C-4D72-B503-4801C1CFDE67}" dt="2021-07-21T20:09:13.081" v="29" actId="1036"/>
          <ac:spMkLst>
            <pc:docMk/>
            <pc:sldMk cId="2999185293" sldId="264"/>
            <ac:spMk id="4" creationId="{7D45B2BE-7A6F-4598-AA28-7BAA931C59F4}"/>
          </ac:spMkLst>
        </pc:spChg>
        <pc:spChg chg="mod">
          <ac:chgData name="Forrester, Jeffrey" userId="6ba1022f-7673-4f6a-9d05-fd2c9f8497c3" providerId="ADAL" clId="{78DBFB4F-B25C-4D72-B503-4801C1CFDE67}" dt="2021-07-21T20:09:14.565" v="30" actId="1036"/>
          <ac:spMkLst>
            <pc:docMk/>
            <pc:sldMk cId="2999185293" sldId="264"/>
            <ac:spMk id="5" creationId="{172ABDC5-F937-4F70-A085-F94559A995E6}"/>
          </ac:spMkLst>
        </pc:spChg>
        <pc:spChg chg="mod">
          <ac:chgData name="Forrester, Jeffrey" userId="6ba1022f-7673-4f6a-9d05-fd2c9f8497c3" providerId="ADAL" clId="{78DBFB4F-B25C-4D72-B503-4801C1CFDE67}" dt="2021-07-21T20:09:14.565" v="30" actId="1036"/>
          <ac:spMkLst>
            <pc:docMk/>
            <pc:sldMk cId="2999185293" sldId="264"/>
            <ac:spMk id="7" creationId="{5CD67FB7-58F9-48CA-B214-C86F1DCDCA30}"/>
          </ac:spMkLst>
        </pc:spChg>
        <pc:spChg chg="mod">
          <ac:chgData name="Forrester, Jeffrey" userId="6ba1022f-7673-4f6a-9d05-fd2c9f8497c3" providerId="ADAL" clId="{78DBFB4F-B25C-4D72-B503-4801C1CFDE67}" dt="2021-07-21T20:09:14.565" v="30" actId="1036"/>
          <ac:spMkLst>
            <pc:docMk/>
            <pc:sldMk cId="2999185293" sldId="264"/>
            <ac:spMk id="8" creationId="{EA7FD1FD-2F64-4943-A5B7-F65324E03F40}"/>
          </ac:spMkLst>
        </pc:spChg>
      </pc:sldChg>
      <pc:sldChg chg="modSp mod">
        <pc:chgData name="Forrester, Jeffrey" userId="6ba1022f-7673-4f6a-9d05-fd2c9f8497c3" providerId="ADAL" clId="{78DBFB4F-B25C-4D72-B503-4801C1CFDE67}" dt="2021-07-21T20:10:08.813" v="31" actId="255"/>
        <pc:sldMkLst>
          <pc:docMk/>
          <pc:sldMk cId="3445186998" sldId="266"/>
        </pc:sldMkLst>
        <pc:spChg chg="mod">
          <ac:chgData name="Forrester, Jeffrey" userId="6ba1022f-7673-4f6a-9d05-fd2c9f8497c3" providerId="ADAL" clId="{78DBFB4F-B25C-4D72-B503-4801C1CFDE67}" dt="2021-07-21T20:10:08.813" v="31" actId="255"/>
          <ac:spMkLst>
            <pc:docMk/>
            <pc:sldMk cId="3445186998" sldId="266"/>
            <ac:spMk id="2" creationId="{BA53239B-7AF3-478E-8E15-19B665D5FC4B}"/>
          </ac:spMkLst>
        </pc:spChg>
      </pc:sldChg>
      <pc:sldChg chg="modSp mod">
        <pc:chgData name="Forrester, Jeffrey" userId="6ba1022f-7673-4f6a-9d05-fd2c9f8497c3" providerId="ADAL" clId="{78DBFB4F-B25C-4D72-B503-4801C1CFDE67}" dt="2021-07-21T20:07:25.149" v="10" actId="1036"/>
        <pc:sldMkLst>
          <pc:docMk/>
          <pc:sldMk cId="1112324428" sldId="280"/>
        </pc:sldMkLst>
        <pc:spChg chg="mod">
          <ac:chgData name="Forrester, Jeffrey" userId="6ba1022f-7673-4f6a-9d05-fd2c9f8497c3" providerId="ADAL" clId="{78DBFB4F-B25C-4D72-B503-4801C1CFDE67}" dt="2021-07-21T20:07:03.581" v="2" actId="404"/>
          <ac:spMkLst>
            <pc:docMk/>
            <pc:sldMk cId="1112324428" sldId="280"/>
            <ac:spMk id="3" creationId="{9D2D11F0-E6CC-4738-92B2-8B3529134A22}"/>
          </ac:spMkLst>
        </pc:spChg>
        <pc:spChg chg="mod">
          <ac:chgData name="Forrester, Jeffrey" userId="6ba1022f-7673-4f6a-9d05-fd2c9f8497c3" providerId="ADAL" clId="{78DBFB4F-B25C-4D72-B503-4801C1CFDE67}" dt="2021-07-21T20:07:12.057" v="3" actId="207"/>
          <ac:spMkLst>
            <pc:docMk/>
            <pc:sldMk cId="1112324428" sldId="280"/>
            <ac:spMk id="4" creationId="{287CA1CE-618D-4D12-8B96-8F721A353648}"/>
          </ac:spMkLst>
        </pc:spChg>
        <pc:spChg chg="mod">
          <ac:chgData name="Forrester, Jeffrey" userId="6ba1022f-7673-4f6a-9d05-fd2c9f8497c3" providerId="ADAL" clId="{78DBFB4F-B25C-4D72-B503-4801C1CFDE67}" dt="2021-07-21T20:07:25.149" v="10" actId="1036"/>
          <ac:spMkLst>
            <pc:docMk/>
            <pc:sldMk cId="1112324428" sldId="280"/>
            <ac:spMk id="9" creationId="{B215BD22-0763-4BEC-8FD2-AC85E4EBD570}"/>
          </ac:spMkLst>
        </pc:spChg>
        <pc:spChg chg="mod">
          <ac:chgData name="Forrester, Jeffrey" userId="6ba1022f-7673-4f6a-9d05-fd2c9f8497c3" providerId="ADAL" clId="{78DBFB4F-B25C-4D72-B503-4801C1CFDE67}" dt="2021-07-21T20:07:18.821" v="4" actId="20577"/>
          <ac:spMkLst>
            <pc:docMk/>
            <pc:sldMk cId="1112324428" sldId="280"/>
            <ac:spMk id="10" creationId="{B4C9DCCD-F208-4D02-B754-C975DC64648D}"/>
          </ac:spMkLst>
        </pc:spChg>
      </pc:sldChg>
    </pc:docChg>
  </pc:docChgLst>
  <pc:docChgLst>
    <pc:chgData name="Bilen, Eren" userId="1524803c-4e9d-4ade-801e-849580f16dd3" providerId="ADAL" clId="{C1C94B34-2783-405D-994C-55290EE6F398}"/>
    <pc:docChg chg="custSel modSld">
      <pc:chgData name="Bilen, Eren" userId="1524803c-4e9d-4ade-801e-849580f16dd3" providerId="ADAL" clId="{C1C94B34-2783-405D-994C-55290EE6F398}" dt="2022-08-16T00:43:18.735" v="353" actId="20577"/>
      <pc:docMkLst>
        <pc:docMk/>
      </pc:docMkLst>
      <pc:sldChg chg="modSp mod">
        <pc:chgData name="Bilen, Eren" userId="1524803c-4e9d-4ade-801e-849580f16dd3" providerId="ADAL" clId="{C1C94B34-2783-405D-994C-55290EE6F398}" dt="2022-08-16T00:42:27.652" v="247" actId="21"/>
        <pc:sldMkLst>
          <pc:docMk/>
          <pc:sldMk cId="2173295856" sldId="257"/>
        </pc:sldMkLst>
        <pc:spChg chg="mod">
          <ac:chgData name="Bilen, Eren" userId="1524803c-4e9d-4ade-801e-849580f16dd3" providerId="ADAL" clId="{C1C94B34-2783-405D-994C-55290EE6F398}" dt="2022-08-16T00:42:27.652" v="247" actId="21"/>
          <ac:spMkLst>
            <pc:docMk/>
            <pc:sldMk cId="2173295856" sldId="257"/>
            <ac:spMk id="3" creationId="{69E7E7AD-A05D-4C5B-BE6F-61347CED5B11}"/>
          </ac:spMkLst>
        </pc:spChg>
      </pc:sldChg>
      <pc:sldChg chg="modSp mod">
        <pc:chgData name="Bilen, Eren" userId="1524803c-4e9d-4ade-801e-849580f16dd3" providerId="ADAL" clId="{C1C94B34-2783-405D-994C-55290EE6F398}" dt="2022-08-16T00:43:18.735" v="353" actId="20577"/>
        <pc:sldMkLst>
          <pc:docMk/>
          <pc:sldMk cId="1930187451" sldId="258"/>
        </pc:sldMkLst>
        <pc:spChg chg="mod">
          <ac:chgData name="Bilen, Eren" userId="1524803c-4e9d-4ade-801e-849580f16dd3" providerId="ADAL" clId="{C1C94B34-2783-405D-994C-55290EE6F398}" dt="2022-08-16T00:43:18.735" v="353" actId="20577"/>
          <ac:spMkLst>
            <pc:docMk/>
            <pc:sldMk cId="1930187451" sldId="258"/>
            <ac:spMk id="2" creationId="{70B4B7CC-B7B4-4F80-877C-63CFB3DDF46D}"/>
          </ac:spMkLst>
        </pc:spChg>
      </pc:sldChg>
      <pc:sldChg chg="modSp mod">
        <pc:chgData name="Bilen, Eren" userId="1524803c-4e9d-4ade-801e-849580f16dd3" providerId="ADAL" clId="{C1C94B34-2783-405D-994C-55290EE6F398}" dt="2022-08-16T00:43:00.873" v="307" actId="20577"/>
        <pc:sldMkLst>
          <pc:docMk/>
          <pc:sldMk cId="1112324428" sldId="280"/>
        </pc:sldMkLst>
        <pc:spChg chg="mod">
          <ac:chgData name="Bilen, Eren" userId="1524803c-4e9d-4ade-801e-849580f16dd3" providerId="ADAL" clId="{C1C94B34-2783-405D-994C-55290EE6F398}" dt="2022-08-16T00:42:46.320" v="300" actId="1076"/>
          <ac:spMkLst>
            <pc:docMk/>
            <pc:sldMk cId="1112324428" sldId="280"/>
            <ac:spMk id="4" creationId="{287CA1CE-618D-4D12-8B96-8F721A353648}"/>
          </ac:spMkLst>
        </pc:spChg>
        <pc:spChg chg="mod">
          <ac:chgData name="Bilen, Eren" userId="1524803c-4e9d-4ade-801e-849580f16dd3" providerId="ADAL" clId="{C1C94B34-2783-405D-994C-55290EE6F398}" dt="2022-08-16T00:43:00.873" v="307" actId="20577"/>
          <ac:spMkLst>
            <pc:docMk/>
            <pc:sldMk cId="1112324428" sldId="280"/>
            <ac:spMk id="5" creationId="{69533671-E868-4A19-9ACB-43D171233B3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3F1B91-F7AA-4DCA-BBA9-FCBEC24370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FC2A-46EC-490B-A237-64C8F136A9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B08F9-A5B0-4D5C-9944-D8BEC76978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6427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FFA99-14F2-4942-AA80-8B9E3D68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0676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FFA99-14F2-4942-AA80-8B9E3D6849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6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4FAC-7F07-4A49-829E-9F4A3F445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89076-0870-43B7-AD1A-805878C2E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9D91-8300-4F06-8A16-78A64C07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20-D63A-4ECB-BB7D-5562DB56A66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202EB-65AA-4CA8-8C33-359A7AF8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BDA5-FD4B-4645-A0A0-C1FBE54D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244-96BC-437C-AE43-8ED9668A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6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5E29-2837-4734-9F53-D2B69E9E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3BE70-4FC4-41F2-B3DF-C6ADE1F33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73484-8D29-4C87-A639-79427E3A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20-D63A-4ECB-BB7D-5562DB56A66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BB1F-8DCE-447E-AC24-BE0C30B7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EB12-4618-4007-878B-153B3908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244-96BC-437C-AE43-8ED9668A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8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6A2B3-AC64-4475-B828-B0CCACA5B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EAC5A-4B2B-4E34-8230-10524642D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7F4A-B3F7-4D77-BFA8-D49475DF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20-D63A-4ECB-BB7D-5562DB56A66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49658-B006-4F5E-A4C1-7B6AD204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40763-3B95-4E57-A1C6-7CAC6075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244-96BC-437C-AE43-8ED9668A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7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AAF9-32EE-46B0-91AF-B143F2F7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AB27-ECE8-4994-AED9-5343C63E1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794B-5D7B-4C21-88C6-B2F62481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20-D63A-4ECB-BB7D-5562DB56A66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D8654-1FFA-4ED9-8C0B-FE1EEBEC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B4BC-E8F0-4D98-B7B7-B275CC8E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244-96BC-437C-AE43-8ED9668A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1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6879-D8C4-481A-9D56-D2CC79F4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28EED-69AB-4B08-8615-45AB0F9A2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DA2A2-BF16-4451-9A90-26636C69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20-D63A-4ECB-BB7D-5562DB56A66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14156-C604-443A-88F1-1C80AB1E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0C94B-4D28-4C27-96EF-A05093D6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244-96BC-437C-AE43-8ED9668A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0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781F-1F0B-4447-9656-6D96A3DD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5DAC9-49E3-4445-B804-173DFE3A7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8776B-FC85-48A3-9BC8-48FD79F5E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7EDED-629A-4524-8747-55D4985E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20-D63A-4ECB-BB7D-5562DB56A66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021AF-04BA-4F12-919A-E4B73AD9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74E7E-ADD2-4DAA-8DC3-3E6C4E9B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244-96BC-437C-AE43-8ED9668A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C83B-967F-417F-B283-FBF44C76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75B61-7720-4041-8130-05AD8A884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E969E-4397-4375-945A-098297B7C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E75C7-1D2B-4063-B95F-2898D6DB2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88EEB-DCF6-40EA-A4BA-E08C55BD1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52DC3-03BE-4EC5-B26D-54F0058B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20-D63A-4ECB-BB7D-5562DB56A66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695BE-82BE-44A1-816B-8BA21AAE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01A61-D932-442F-92D3-80E8A040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244-96BC-437C-AE43-8ED9668A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514F-493A-488A-A6B9-062BBA0B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1CB5E-FF73-4667-AA85-222457B9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20-D63A-4ECB-BB7D-5562DB56A66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0EE41-20C5-4189-8E25-4FCB1A7E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1A019-C311-4428-98F8-4EBB6F49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244-96BC-437C-AE43-8ED9668A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F3A77-48D6-4BB4-A831-056A0F53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20-D63A-4ECB-BB7D-5562DB56A66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1058D-B0CB-4195-875E-79892B0F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C3625-7926-40C9-BCF8-F9776D55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244-96BC-437C-AE43-8ED9668A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1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7BBC-3842-491C-871D-C151325D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6754-3D95-4697-8048-0F54E2ED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681BD-B8C4-4A86-A747-9DD106F94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B8C7-D69A-440E-8D2C-9652F67B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20-D63A-4ECB-BB7D-5562DB56A66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93C2A-E8E4-49E5-A3F8-22E257AE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982B4-4859-4B5A-A2F6-F8B73B0F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244-96BC-437C-AE43-8ED9668A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7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1F41-A8C1-4BA5-9E5E-F3A53C38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64FCD-BC04-436D-B541-7AB54D94B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46977-2AC2-472E-B33D-D680E7216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96182-D604-48A0-B4A8-D08D79C0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C020-D63A-4ECB-BB7D-5562DB56A66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87424-F245-477E-8B01-4A4B0570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36EFF-44CB-4073-B0FA-1940B9B0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2244-96BC-437C-AE43-8ED9668A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6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36F0C-033F-4E5B-9D7B-839D7173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45D2E-C98C-4FB3-A270-6CBC24474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BF67D-86C7-4605-87F5-27B17B2C0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3C020-D63A-4ECB-BB7D-5562DB56A66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E66C3-FA80-44E9-8AE0-947C2D6FA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742D3-DB77-49F3-969B-2F52EB2C9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C2244-96BC-437C-AE43-8ED9668A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8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F98D-5E9D-40BA-983F-9905230D6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6399"/>
            <a:ext cx="9144000" cy="703263"/>
          </a:xfrm>
        </p:spPr>
        <p:txBody>
          <a:bodyPr>
            <a:normAutofit/>
          </a:bodyPr>
          <a:lstStyle/>
          <a:p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 Wrangling</a:t>
            </a:r>
          </a:p>
        </p:txBody>
      </p:sp>
    </p:spTree>
    <p:extLst>
      <p:ext uri="{BB962C8B-B14F-4D97-AF65-F5344CB8AC3E}">
        <p14:creationId xmlns:p14="http://schemas.microsoft.com/office/powerpoint/2010/main" val="16357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10"/>
    </mc:Choice>
    <mc:Fallback xmlns="">
      <p:transition spd="slow" advTm="181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C1796C-5AD8-466F-BF05-08A9E26F7CF8}"/>
              </a:ext>
            </a:extLst>
          </p:cNvPr>
          <p:cNvSpPr txBox="1">
            <a:spLocks/>
          </p:cNvSpPr>
          <p:nvPr/>
        </p:nvSpPr>
        <p:spPr>
          <a:xfrm>
            <a:off x="838200" y="285750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filter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542CBA-8835-441B-B0C9-F9B57FD04607}"/>
              </a:ext>
            </a:extLst>
          </p:cNvPr>
          <p:cNvSpPr txBox="1">
            <a:spLocks/>
          </p:cNvSpPr>
          <p:nvPr/>
        </p:nvSpPr>
        <p:spPr>
          <a:xfrm>
            <a:off x="336550" y="5893890"/>
            <a:ext cx="1169035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== is a test for equality and we need to enter the “Small” in quotations since we are filtering for rows where the Type variable is equal to “Small”.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4E4FB3-6581-4FF6-933D-49B3908809C0}"/>
              </a:ext>
            </a:extLst>
          </p:cNvPr>
          <p:cNvSpPr/>
          <p:nvPr/>
        </p:nvSpPr>
        <p:spPr>
          <a:xfrm>
            <a:off x="323850" y="978626"/>
            <a:ext cx="11498036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Cars93_Ex2&lt;-filter(Cars93, Type=="Small")</a:t>
            </a:r>
          </a:p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head(Cars93_Ex2)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Manufacturer   Model  Type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Min.Price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Price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Max.Price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MPG.city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AirBags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Cylinders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Acura Integra Small      12.9  15.9      18.8       25          31        None      Front         4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Dodge    Colt Small       7.9   9.2      10.6       29          33        None      Front         4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Dodge  Shadow Small       8.4  11.3      14.2       23          29 Driver only      Front         4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 Eagle  Summit Small       7.9  12.2      16.5       29          33        None      Front         4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  Ford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Festiva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       6.9   7.4       7.9       31          33        None      Front         4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    Ford  Escort Small       8.4  10.1      11.9       23          30        None      Front         4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Horsepower  RPM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Rev.per.mile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Man.trans.avail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Fuel.tank.capacity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Passengers Length Wheelbase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1.8        140 6300         2890             Yes               13.2          5    177       102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1.5         92 6000         3285             Yes               13.2          5    174        98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2.2         93 4800         2595             Yes               14.0          5    172        97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 1.5         92 6000         2505             Yes               13.2          5    174        98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 1.3         63 5000         3150             Yes               10.0          4    141        90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   1.8        127 6500         2410             Yes               13.2          5    171        98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Width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Turn.circle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Rear.seat.room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Luggage.room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Weight  Origin          Make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68          37           26.5           11   2705 non-USA Acura Integra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66          32           26.5           11   2270     USA    Dodge Colt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67          38           26.5           13   2670     USA  Dodge Shadow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66          36           26.5           11   2295     USA  Eagle Summit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63          33           26.0           12   1845     USA  Ford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Festiva</a:t>
            </a:r>
            <a:endParaRPr lang="en-US" sz="135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67          36           28.0           12   2530     USA   Ford Escort</a:t>
            </a:r>
          </a:p>
        </p:txBody>
      </p:sp>
    </p:spTree>
    <p:extLst>
      <p:ext uri="{BB962C8B-B14F-4D97-AF65-F5344CB8AC3E}">
        <p14:creationId xmlns:p14="http://schemas.microsoft.com/office/powerpoint/2010/main" val="312744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292"/>
    </mc:Choice>
    <mc:Fallback xmlns="">
      <p:transition spd="slow" advTm="15529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45B2BE-7A6F-4598-AA28-7BAA931C59F4}"/>
              </a:ext>
            </a:extLst>
          </p:cNvPr>
          <p:cNvSpPr txBox="1">
            <a:spLocks/>
          </p:cNvSpPr>
          <p:nvPr/>
        </p:nvSpPr>
        <p:spPr>
          <a:xfrm>
            <a:off x="774700" y="285750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filter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ABDC5-F937-4F70-A085-F94559A995E6}"/>
              </a:ext>
            </a:extLst>
          </p:cNvPr>
          <p:cNvSpPr/>
          <p:nvPr/>
        </p:nvSpPr>
        <p:spPr>
          <a:xfrm>
            <a:off x="292100" y="1096139"/>
            <a:ext cx="113411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Cars93_Ex3&lt;-select(filter(Cars93, Type=="Small"),</a:t>
            </a:r>
            <a:r>
              <a:rPr lang="en-US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Model,EngineSize,Horsepower,MPG.highway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head(Cars93_Ex3)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en-US" sz="15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Horsepower </a:t>
            </a:r>
            <a:r>
              <a:rPr lang="en-US" sz="15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</a:t>
            </a:r>
            <a:endParaRPr lang="en-US" sz="15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Integra        1.8        140          31</a:t>
            </a: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Colt        1.5         92          33</a:t>
            </a: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Shadow        2.2         93          29</a:t>
            </a: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Summit        1.5         92          33</a:t>
            </a: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sz="15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Festiva</a:t>
            </a:r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1.3         63          33</a:t>
            </a: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Escort        1.8        127          30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14D0A-47E1-4387-AFA7-A1744D15186C}"/>
              </a:ext>
            </a:extLst>
          </p:cNvPr>
          <p:cNvSpPr/>
          <p:nvPr/>
        </p:nvSpPr>
        <p:spPr>
          <a:xfrm>
            <a:off x="241300" y="3551178"/>
            <a:ext cx="116713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Cars93_Ex4&lt;-select(filter(Cars93, Horsepower&gt;150),</a:t>
            </a:r>
            <a:r>
              <a:rPr lang="en-US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Model,EngineSize,Horsepower,MPG.highway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head(Cars93_Ex4)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en-US" sz="15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Horsepower </a:t>
            </a:r>
            <a:r>
              <a:rPr lang="en-US" sz="15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</a:t>
            </a:r>
            <a:endParaRPr lang="en-US" sz="15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Legend        3.2        200          25</a:t>
            </a: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2         90        2.8        172          26</a:t>
            </a: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3        100        2.8        172          26</a:t>
            </a: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535i        3.5        208          30</a:t>
            </a: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</a:t>
            </a:r>
            <a:r>
              <a:rPr lang="en-US" sz="15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LeSabre</a:t>
            </a:r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3.8        170          28</a:t>
            </a: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Roadmaster        5.7        180          25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D67FB7-58F9-48CA-B214-C86F1DCDCA30}"/>
              </a:ext>
            </a:extLst>
          </p:cNvPr>
          <p:cNvSpPr txBox="1">
            <a:spLocks/>
          </p:cNvSpPr>
          <p:nvPr/>
        </p:nvSpPr>
        <p:spPr>
          <a:xfrm>
            <a:off x="336550" y="5867401"/>
            <a:ext cx="1169035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 the functions are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operations are completed from the inside out. We will see shortly another way to perform this nesting that is more readable.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F18B8A-E740-48F5-A01C-96B38BEFF8CB}"/>
              </a:ext>
            </a:extLst>
          </p:cNvPr>
          <p:cNvSpPr/>
          <p:nvPr/>
        </p:nvSpPr>
        <p:spPr>
          <a:xfrm>
            <a:off x="7834001" y="2436812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Horsepower&gt;=150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86669A-12FC-4883-B588-4666C57A0CCE}"/>
              </a:ext>
            </a:extLst>
          </p:cNvPr>
          <p:cNvCxnSpPr/>
          <p:nvPr/>
        </p:nvCxnSpPr>
        <p:spPr>
          <a:xfrm flipH="1">
            <a:off x="5795158" y="2683823"/>
            <a:ext cx="1947554" cy="86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122EE-6131-4712-9456-F960E963D4AE}"/>
              </a:ext>
            </a:extLst>
          </p:cNvPr>
          <p:cNvSpPr txBox="1"/>
          <p:nvPr/>
        </p:nvSpPr>
        <p:spPr>
          <a:xfrm>
            <a:off x="7885215" y="1769423"/>
            <a:ext cx="397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 wanted to include the value 150, I would use</a:t>
            </a:r>
          </a:p>
        </p:txBody>
      </p:sp>
    </p:spTree>
    <p:extLst>
      <p:ext uri="{BB962C8B-B14F-4D97-AF65-F5344CB8AC3E}">
        <p14:creationId xmlns:p14="http://schemas.microsoft.com/office/powerpoint/2010/main" val="106722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424"/>
    </mc:Choice>
    <mc:Fallback xmlns="">
      <p:transition spd="slow" advTm="31442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45B2BE-7A6F-4598-AA28-7BAA931C59F4}"/>
              </a:ext>
            </a:extLst>
          </p:cNvPr>
          <p:cNvSpPr txBox="1">
            <a:spLocks/>
          </p:cNvSpPr>
          <p:nvPr/>
        </p:nvSpPr>
        <p:spPr>
          <a:xfrm>
            <a:off x="774700" y="222613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filter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ABDC5-F937-4F70-A085-F94559A995E6}"/>
              </a:ext>
            </a:extLst>
          </p:cNvPr>
          <p:cNvSpPr/>
          <p:nvPr/>
        </p:nvSpPr>
        <p:spPr>
          <a:xfrm>
            <a:off x="292100" y="855202"/>
            <a:ext cx="113411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Cars93_Ex5&lt;-select(filter(Cars93, Horsepower&gt;120 &amp; Type=="Small"),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Model,EngineSize,Horsepower,MPG.highway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head(Cars93_Ex5)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en-US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Horsepower </a:t>
            </a:r>
            <a:r>
              <a:rPr lang="en-US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</a:t>
            </a:r>
            <a:endParaRPr lang="en-US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Integra        1.8        140          31</a:t>
            </a:r>
          </a:p>
          <a:p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Escort        1.8        127          30</a:t>
            </a:r>
          </a:p>
          <a:p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Elantra        1.8        124          29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D67FB7-58F9-48CA-B214-C86F1DCDCA30}"/>
              </a:ext>
            </a:extLst>
          </p:cNvPr>
          <p:cNvSpPr txBox="1">
            <a:spLocks/>
          </p:cNvSpPr>
          <p:nvPr/>
        </p:nvSpPr>
        <p:spPr>
          <a:xfrm>
            <a:off x="282575" y="2476525"/>
            <a:ext cx="11690350" cy="1168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used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which means we are filtering 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Small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cars that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more than 120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Horsepower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That is,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conditions must be satisfied to pass through the filter. We note that only 3 cars in the data set satisfy this requirement.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F1E86A-5BD0-4792-973D-74EF617C1CF2}"/>
              </a:ext>
            </a:extLst>
          </p:cNvPr>
          <p:cNvSpPr/>
          <p:nvPr/>
        </p:nvSpPr>
        <p:spPr>
          <a:xfrm>
            <a:off x="342900" y="3562703"/>
            <a:ext cx="104013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Cars93_Ex6&lt;-select(filter(Cars93, Type=="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Midsize"|Cylinders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==4),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Model,Type,EngineSize,Cylinders,Horsepower,MPG.highway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head(Cars93_Ex6)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   Type </a:t>
            </a:r>
            <a:r>
              <a:rPr lang="en-US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Cylinders Horsepower </a:t>
            </a:r>
            <a:r>
              <a:rPr lang="en-US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</a:t>
            </a:r>
            <a:endParaRPr lang="en-US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Integra   Small        1.8         4        140          31</a:t>
            </a:r>
          </a:p>
          <a:p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Legend Midsize        3.2         6        200          25</a:t>
            </a:r>
          </a:p>
          <a:p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100 Midsize        2.8         6        172          26</a:t>
            </a:r>
          </a:p>
          <a:p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535i Midsize        3.5         4        208          30</a:t>
            </a:r>
          </a:p>
          <a:p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Century Midsize        2.2         4        110          31</a:t>
            </a:r>
          </a:p>
          <a:p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Riviera Midsize        3.8         6        170          27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7FD1FD-2F64-4943-A5B7-F65324E03F40}"/>
              </a:ext>
            </a:extLst>
          </p:cNvPr>
          <p:cNvSpPr txBox="1">
            <a:spLocks/>
          </p:cNvSpPr>
          <p:nvPr/>
        </p:nvSpPr>
        <p:spPr>
          <a:xfrm>
            <a:off x="304800" y="5924659"/>
            <a:ext cx="11690350" cy="813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used the | operator which means we are filtering for cars that are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Midsize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have 4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Cylinders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is, if either (or both) conditions are met the row passes through the filter.</a:t>
            </a:r>
          </a:p>
        </p:txBody>
      </p:sp>
    </p:spTree>
    <p:extLst>
      <p:ext uri="{BB962C8B-B14F-4D97-AF65-F5344CB8AC3E}">
        <p14:creationId xmlns:p14="http://schemas.microsoft.com/office/powerpoint/2010/main" val="29991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316"/>
    </mc:Choice>
    <mc:Fallback xmlns="">
      <p:transition spd="slow" advTm="30131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239B-7AF3-478E-8E15-19B665D5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8032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500" b="1" dirty="0">
                <a:latin typeface="Courier New" panose="02070309020205020404" pitchFamily="49" charset="0"/>
                <a:cs typeface="Courier New" panose="02070309020205020404" pitchFamily="49" charset="0"/>
              </a:rPr>
              <a:t>%in%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15362E-AF3F-415F-8F9F-29989D3DE75A}"/>
              </a:ext>
            </a:extLst>
          </p:cNvPr>
          <p:cNvSpPr/>
          <p:nvPr/>
        </p:nvSpPr>
        <p:spPr>
          <a:xfrm>
            <a:off x="355600" y="2247900"/>
            <a:ext cx="11455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Cars93_Ex7&lt;-select(filter(Cars93, Type %in% c("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Sporty","Compact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&amp; Horsepower &gt;=120),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Model,Type,EngineSize,Cylinders,Horsepower,MPG.highway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head(Cars93_Ex7)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   Type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Cylinders Horsepower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90 Compact        2.8         6        172          26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Camaro  Sporty        3.4         6        160          28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Corvette  Sporty        5.7         8        300          25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LeBaron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Compact        3.0         4        141          28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Stealth  Sporty        3.0         6        300          24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Prelude  Sporty        2.3         4        160          31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15B703-B02D-4073-A9EC-21533FC9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2525"/>
            <a:ext cx="11404600" cy="803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long list of criteria can be cumbersome to type. We can use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%in%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to check whether a value is in a list of possible values.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1ABD0F-E77F-49A3-A3D5-1398106CF965}"/>
              </a:ext>
            </a:extLst>
          </p:cNvPr>
          <p:cNvSpPr txBox="1">
            <a:spLocks/>
          </p:cNvSpPr>
          <p:nvPr/>
        </p:nvSpPr>
        <p:spPr>
          <a:xfrm>
            <a:off x="457200" y="5200858"/>
            <a:ext cx="11404600" cy="803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the cars are returned that have 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either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Sporty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Compact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have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Horsepower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greater than 120.</a:t>
            </a:r>
          </a:p>
        </p:txBody>
      </p:sp>
    </p:spTree>
    <p:extLst>
      <p:ext uri="{BB962C8B-B14F-4D97-AF65-F5344CB8AC3E}">
        <p14:creationId xmlns:p14="http://schemas.microsoft.com/office/powerpoint/2010/main" val="274130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329"/>
    </mc:Choice>
    <mc:Fallback xmlns="">
      <p:transition spd="slow" advTm="17832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239B-7AF3-478E-8E15-19B665D5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8032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  <a:r>
              <a:rPr lang="en-US" sz="3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15B703-B02D-4073-A9EC-21533FC9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152525"/>
            <a:ext cx="11595100" cy="803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have several operations to complete that need to be nested, using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 operator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result in more readable code. That is, pipe-forwarding is an alternative to nesting.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1ABD0F-E77F-49A3-A3D5-1398106CF965}"/>
              </a:ext>
            </a:extLst>
          </p:cNvPr>
          <p:cNvSpPr txBox="1">
            <a:spLocks/>
          </p:cNvSpPr>
          <p:nvPr/>
        </p:nvSpPr>
        <p:spPr>
          <a:xfrm>
            <a:off x="425450" y="5125532"/>
            <a:ext cx="11404600" cy="803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above accomplishes the same set of operations as the code from the last slide.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2EF6B0-7D3B-4A85-911E-ED78BE368FC3}"/>
              </a:ext>
            </a:extLst>
          </p:cNvPr>
          <p:cNvSpPr/>
          <p:nvPr/>
        </p:nvSpPr>
        <p:spPr>
          <a:xfrm>
            <a:off x="469900" y="2083465"/>
            <a:ext cx="8483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Cars93_Ex8&lt;-Cars93 %&gt;%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filter(Type %in% c("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Sporty","Compact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&amp; Horsepower &gt;=120) %&gt;%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select(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Model,Type,EngineSize,Cylinders,Horsepower,MPG.highway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head(Cars93_Ex8)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   Type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Cylinders Horsepower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90 Compact        2.8         6        172          26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Camaro  Sporty        3.4         6        160          28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Corvette  Sporty        5.7         8        300          25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LeBaron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Compact        3.0         4        141          28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Stealth  Sporty        3.0         6        300          24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Prelude  Sporty        2.3         4        160          31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B12550-600A-49C6-8FD3-E010E920DA3B}"/>
              </a:ext>
            </a:extLst>
          </p:cNvPr>
          <p:cNvSpPr/>
          <p:nvPr/>
        </p:nvSpPr>
        <p:spPr>
          <a:xfrm>
            <a:off x="457200" y="5697934"/>
            <a:ext cx="114363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Cars93_Ex7&lt;-select(filter(Cars93, Type %in% c("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Sporty","Compact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&amp; Horsepower &gt;=120),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Model,Type,EngineSize,Cylinders,Horsepower,MPG.highway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51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251"/>
    </mc:Choice>
    <mc:Fallback xmlns="">
      <p:transition spd="slow" advTm="33825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B7CC-B7B4-4F80-877C-63CFB3DD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612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CDA53B-80B0-45B2-AA64-3C535292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3562"/>
            <a:ext cx="1140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allows you to create a new data frame consisting of the original data frame with a column appended on the right end.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A9FD94-5DA6-4263-8CE1-204FE9CBD67C}"/>
              </a:ext>
            </a:extLst>
          </p:cNvPr>
          <p:cNvSpPr txBox="1">
            <a:spLocks/>
          </p:cNvSpPr>
          <p:nvPr/>
        </p:nvSpPr>
        <p:spPr>
          <a:xfrm>
            <a:off x="546100" y="5341348"/>
            <a:ext cx="11137900" cy="108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syntax is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mutate(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data_frame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function(…))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column will have the name given in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 computed from the function provided.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E36CA0E-3A89-4D4D-A527-3F61FD791306}"/>
              </a:ext>
            </a:extLst>
          </p:cNvPr>
          <p:cNvSpPr/>
          <p:nvPr/>
        </p:nvSpPr>
        <p:spPr>
          <a:xfrm>
            <a:off x="5499100" y="3276600"/>
            <a:ext cx="978408" cy="48463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04A05E-ECDD-4BA1-B237-FCF67F6FBB7F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1859915"/>
          <a:ext cx="2463804" cy="3188970"/>
        </p:xfrm>
        <a:graphic>
          <a:graphicData uri="http://schemas.openxmlformats.org/drawingml/2006/table">
            <a:tbl>
              <a:tblPr/>
              <a:tblGrid>
                <a:gridCol w="351972">
                  <a:extLst>
                    <a:ext uri="{9D8B030D-6E8A-4147-A177-3AD203B41FA5}">
                      <a16:colId xmlns:a16="http://schemas.microsoft.com/office/drawing/2014/main" val="2830406422"/>
                    </a:ext>
                  </a:extLst>
                </a:gridCol>
                <a:gridCol w="351972">
                  <a:extLst>
                    <a:ext uri="{9D8B030D-6E8A-4147-A177-3AD203B41FA5}">
                      <a16:colId xmlns:a16="http://schemas.microsoft.com/office/drawing/2014/main" val="493322428"/>
                    </a:ext>
                  </a:extLst>
                </a:gridCol>
                <a:gridCol w="351972">
                  <a:extLst>
                    <a:ext uri="{9D8B030D-6E8A-4147-A177-3AD203B41FA5}">
                      <a16:colId xmlns:a16="http://schemas.microsoft.com/office/drawing/2014/main" val="2521875836"/>
                    </a:ext>
                  </a:extLst>
                </a:gridCol>
                <a:gridCol w="351972">
                  <a:extLst>
                    <a:ext uri="{9D8B030D-6E8A-4147-A177-3AD203B41FA5}">
                      <a16:colId xmlns:a16="http://schemas.microsoft.com/office/drawing/2014/main" val="2142868212"/>
                    </a:ext>
                  </a:extLst>
                </a:gridCol>
                <a:gridCol w="351972">
                  <a:extLst>
                    <a:ext uri="{9D8B030D-6E8A-4147-A177-3AD203B41FA5}">
                      <a16:colId xmlns:a16="http://schemas.microsoft.com/office/drawing/2014/main" val="1110244449"/>
                    </a:ext>
                  </a:extLst>
                </a:gridCol>
                <a:gridCol w="351972">
                  <a:extLst>
                    <a:ext uri="{9D8B030D-6E8A-4147-A177-3AD203B41FA5}">
                      <a16:colId xmlns:a16="http://schemas.microsoft.com/office/drawing/2014/main" val="3769512262"/>
                    </a:ext>
                  </a:extLst>
                </a:gridCol>
                <a:gridCol w="351972">
                  <a:extLst>
                    <a:ext uri="{9D8B030D-6E8A-4147-A177-3AD203B41FA5}">
                      <a16:colId xmlns:a16="http://schemas.microsoft.com/office/drawing/2014/main" val="4053112007"/>
                    </a:ext>
                  </a:extLst>
                </a:gridCol>
              </a:tblGrid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77630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756193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861562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0507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647809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088502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046731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131736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10748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24675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686152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661102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187633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283868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761864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778008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98811"/>
                  </a:ext>
                </a:extLst>
              </a:tr>
              <a:tr h="1605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5412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78F715-A286-4665-9065-403FF2A514D3}"/>
              </a:ext>
            </a:extLst>
          </p:cNvPr>
          <p:cNvGraphicFramePr>
            <a:graphicFrameLocks noGrp="1"/>
          </p:cNvGraphicFramePr>
          <p:nvPr/>
        </p:nvGraphicFramePr>
        <p:xfrm>
          <a:off x="7277100" y="1841024"/>
          <a:ext cx="2603504" cy="3188970"/>
        </p:xfrm>
        <a:graphic>
          <a:graphicData uri="http://schemas.openxmlformats.org/drawingml/2006/table">
            <a:tbl>
              <a:tblPr/>
              <a:tblGrid>
                <a:gridCol w="325438">
                  <a:extLst>
                    <a:ext uri="{9D8B030D-6E8A-4147-A177-3AD203B41FA5}">
                      <a16:colId xmlns:a16="http://schemas.microsoft.com/office/drawing/2014/main" val="284114530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1543610495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103286272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2561751092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944448819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248182785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1348794989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1766979609"/>
                    </a:ext>
                  </a:extLst>
                </a:gridCol>
              </a:tblGrid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793312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75928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005819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30316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225833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037772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59538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977722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12259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002278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285236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242437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939178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007788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15674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784376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96885"/>
                  </a:ext>
                </a:extLst>
              </a:tr>
              <a:tr h="150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69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03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523"/>
    </mc:Choice>
    <mc:Fallback xmlns="">
      <p:transition spd="slow" advTm="13852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B7CC-B7B4-4F80-877C-63CFB3DD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251"/>
            <a:ext cx="10515600" cy="612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CDA53B-80B0-45B2-AA64-3C535292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911225"/>
            <a:ext cx="1140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now add a column to the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containing the horsepower per liter of engine size. That is, we define the new variable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function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FAE11-48E3-440E-B258-D8F794811317}"/>
              </a:ext>
            </a:extLst>
          </p:cNvPr>
          <p:cNvSpPr/>
          <p:nvPr/>
        </p:nvSpPr>
        <p:spPr>
          <a:xfrm>
            <a:off x="533400" y="2723227"/>
            <a:ext cx="108585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Cars93_Ex9&lt;-select(mutate(Cars93,HPpLiter=Horsepower/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Model,Type,EngineSize,Cylinders,Horsepower,MPG.highway,HPpLiter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head(Cars93_Ex9)</a:t>
            </a: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Model    Type </a:t>
            </a:r>
            <a:r>
              <a:rPr lang="en-US" sz="15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Cylinders Horsepower </a:t>
            </a:r>
            <a:r>
              <a:rPr lang="en-US" sz="15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</a:t>
            </a:r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endParaRPr lang="en-US" sz="15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Integra   Small        1.8         4        140          31 77.77778</a:t>
            </a: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Legend Midsize        3.2         6        200          25 62.50000</a:t>
            </a: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90 Compact        2.8         6        172          26 61.42857</a:t>
            </a: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100 Midsize        2.8         6        172          26 61.42857</a:t>
            </a: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535i Midsize        3.5         4        208          30 59.42857</a:t>
            </a:r>
          </a:p>
          <a:p>
            <a:r>
              <a:rPr lang="en-US" sz="15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Century Midsize        2.2         4        110          31 50.00000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1CB38E97-6ECC-4D7F-8361-B65971669F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1793875"/>
          <a:ext cx="3106737" cy="847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419040" progId="Equation.DSMT4">
                  <p:embed/>
                </p:oleObj>
              </mc:Choice>
              <mc:Fallback>
                <p:oleObj name="Equation" r:id="rId2" imgW="1536480" imgH="419040" progId="Equation.DSMT4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1CB38E97-6ECC-4D7F-8361-B65971669F1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793875"/>
                        <a:ext cx="3106737" cy="847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38FAA4E-A823-4F22-A899-DF6F80FC3D55}"/>
              </a:ext>
            </a:extLst>
          </p:cNvPr>
          <p:cNvSpPr/>
          <p:nvPr/>
        </p:nvSpPr>
        <p:spPr>
          <a:xfrm>
            <a:off x="546100" y="5802610"/>
            <a:ext cx="10617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Cars93_Ex9&lt;-Cars93 %&gt;%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mutate(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=Horsepower/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select(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Model,Type,EngineSize,Cylinders,Horsepower,MPG.highway,HPpLiter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14CAD0-0B8E-457F-AF4C-92563F50FDB1}"/>
              </a:ext>
            </a:extLst>
          </p:cNvPr>
          <p:cNvSpPr txBox="1">
            <a:spLocks/>
          </p:cNvSpPr>
          <p:nvPr/>
        </p:nvSpPr>
        <p:spPr>
          <a:xfrm>
            <a:off x="342900" y="5287101"/>
            <a:ext cx="11404600" cy="89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have also written this using the equivalent pipeline </a:t>
            </a:r>
          </a:p>
        </p:txBody>
      </p:sp>
    </p:spTree>
    <p:extLst>
      <p:ext uri="{BB962C8B-B14F-4D97-AF65-F5344CB8AC3E}">
        <p14:creationId xmlns:p14="http://schemas.microsoft.com/office/powerpoint/2010/main" val="365153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744"/>
    </mc:Choice>
    <mc:Fallback xmlns="">
      <p:transition spd="slow" advTm="32174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B7CC-B7B4-4F80-877C-63CFB3DD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612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CDA53B-80B0-45B2-AA64-3C535292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5825"/>
            <a:ext cx="1140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arrange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allows you to sort a data frame by variable producing a new data frame ordered by that variable.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A9FD94-5DA6-4263-8CE1-204FE9CBD67C}"/>
              </a:ext>
            </a:extLst>
          </p:cNvPr>
          <p:cNvSpPr txBox="1">
            <a:spLocks/>
          </p:cNvSpPr>
          <p:nvPr/>
        </p:nvSpPr>
        <p:spPr>
          <a:xfrm>
            <a:off x="482600" y="5150848"/>
            <a:ext cx="11404600" cy="1643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syntax is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arrange(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data_frame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Var_Name1, Var_Name2, …).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rows are sorted by the variables selected in the order they are entered. That is, on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Var_Name1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with ties broken by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Var_Name2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 The default is ascending order, and descending order can be selected by using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desc(Var_Name1)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passing in the variable name.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E36CA0E-3A89-4D4D-A527-3F61FD791306}"/>
              </a:ext>
            </a:extLst>
          </p:cNvPr>
          <p:cNvSpPr/>
          <p:nvPr/>
        </p:nvSpPr>
        <p:spPr>
          <a:xfrm>
            <a:off x="5499100" y="3302000"/>
            <a:ext cx="978408" cy="48463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7D9943-4026-4A6C-888B-E6CC78CF0AEC}"/>
              </a:ext>
            </a:extLst>
          </p:cNvPr>
          <p:cNvGraphicFramePr>
            <a:graphicFrameLocks noGrp="1"/>
          </p:cNvGraphicFramePr>
          <p:nvPr/>
        </p:nvGraphicFramePr>
        <p:xfrm>
          <a:off x="2171700" y="1764824"/>
          <a:ext cx="2298702" cy="3188970"/>
        </p:xfrm>
        <a:graphic>
          <a:graphicData uri="http://schemas.openxmlformats.org/drawingml/2006/table">
            <a:tbl>
              <a:tblPr/>
              <a:tblGrid>
                <a:gridCol w="328386">
                  <a:extLst>
                    <a:ext uri="{9D8B030D-6E8A-4147-A177-3AD203B41FA5}">
                      <a16:colId xmlns:a16="http://schemas.microsoft.com/office/drawing/2014/main" val="1092101646"/>
                    </a:ext>
                  </a:extLst>
                </a:gridCol>
                <a:gridCol w="328386">
                  <a:extLst>
                    <a:ext uri="{9D8B030D-6E8A-4147-A177-3AD203B41FA5}">
                      <a16:colId xmlns:a16="http://schemas.microsoft.com/office/drawing/2014/main" val="2042905755"/>
                    </a:ext>
                  </a:extLst>
                </a:gridCol>
                <a:gridCol w="328386">
                  <a:extLst>
                    <a:ext uri="{9D8B030D-6E8A-4147-A177-3AD203B41FA5}">
                      <a16:colId xmlns:a16="http://schemas.microsoft.com/office/drawing/2014/main" val="307023421"/>
                    </a:ext>
                  </a:extLst>
                </a:gridCol>
                <a:gridCol w="328386">
                  <a:extLst>
                    <a:ext uri="{9D8B030D-6E8A-4147-A177-3AD203B41FA5}">
                      <a16:colId xmlns:a16="http://schemas.microsoft.com/office/drawing/2014/main" val="3030759818"/>
                    </a:ext>
                  </a:extLst>
                </a:gridCol>
                <a:gridCol w="328386">
                  <a:extLst>
                    <a:ext uri="{9D8B030D-6E8A-4147-A177-3AD203B41FA5}">
                      <a16:colId xmlns:a16="http://schemas.microsoft.com/office/drawing/2014/main" val="3370947358"/>
                    </a:ext>
                  </a:extLst>
                </a:gridCol>
                <a:gridCol w="328386">
                  <a:extLst>
                    <a:ext uri="{9D8B030D-6E8A-4147-A177-3AD203B41FA5}">
                      <a16:colId xmlns:a16="http://schemas.microsoft.com/office/drawing/2014/main" val="3261138962"/>
                    </a:ext>
                  </a:extLst>
                </a:gridCol>
                <a:gridCol w="328386">
                  <a:extLst>
                    <a:ext uri="{9D8B030D-6E8A-4147-A177-3AD203B41FA5}">
                      <a16:colId xmlns:a16="http://schemas.microsoft.com/office/drawing/2014/main" val="3357834853"/>
                    </a:ext>
                  </a:extLst>
                </a:gridCol>
              </a:tblGrid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41803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890401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221092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95272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815840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129640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162305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660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833887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008046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275792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189419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554428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010913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431497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219181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630982"/>
                  </a:ext>
                </a:extLst>
              </a:tr>
              <a:tr h="17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7621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4CE875-487B-45C3-9379-B2B72282038D}"/>
              </a:ext>
            </a:extLst>
          </p:cNvPr>
          <p:cNvGraphicFramePr>
            <a:graphicFrameLocks noGrp="1"/>
          </p:cNvGraphicFramePr>
          <p:nvPr/>
        </p:nvGraphicFramePr>
        <p:xfrm>
          <a:off x="7416800" y="1758315"/>
          <a:ext cx="1968498" cy="3188970"/>
        </p:xfrm>
        <a:graphic>
          <a:graphicData uri="http://schemas.openxmlformats.org/drawingml/2006/table">
            <a:tbl>
              <a:tblPr/>
              <a:tblGrid>
                <a:gridCol w="281214">
                  <a:extLst>
                    <a:ext uri="{9D8B030D-6E8A-4147-A177-3AD203B41FA5}">
                      <a16:colId xmlns:a16="http://schemas.microsoft.com/office/drawing/2014/main" val="374343023"/>
                    </a:ext>
                  </a:extLst>
                </a:gridCol>
                <a:gridCol w="281214">
                  <a:extLst>
                    <a:ext uri="{9D8B030D-6E8A-4147-A177-3AD203B41FA5}">
                      <a16:colId xmlns:a16="http://schemas.microsoft.com/office/drawing/2014/main" val="1368437071"/>
                    </a:ext>
                  </a:extLst>
                </a:gridCol>
                <a:gridCol w="281214">
                  <a:extLst>
                    <a:ext uri="{9D8B030D-6E8A-4147-A177-3AD203B41FA5}">
                      <a16:colId xmlns:a16="http://schemas.microsoft.com/office/drawing/2014/main" val="1127566480"/>
                    </a:ext>
                  </a:extLst>
                </a:gridCol>
                <a:gridCol w="281214">
                  <a:extLst>
                    <a:ext uri="{9D8B030D-6E8A-4147-A177-3AD203B41FA5}">
                      <a16:colId xmlns:a16="http://schemas.microsoft.com/office/drawing/2014/main" val="608908115"/>
                    </a:ext>
                  </a:extLst>
                </a:gridCol>
                <a:gridCol w="281214">
                  <a:extLst>
                    <a:ext uri="{9D8B030D-6E8A-4147-A177-3AD203B41FA5}">
                      <a16:colId xmlns:a16="http://schemas.microsoft.com/office/drawing/2014/main" val="541810766"/>
                    </a:ext>
                  </a:extLst>
                </a:gridCol>
                <a:gridCol w="281214">
                  <a:extLst>
                    <a:ext uri="{9D8B030D-6E8A-4147-A177-3AD203B41FA5}">
                      <a16:colId xmlns:a16="http://schemas.microsoft.com/office/drawing/2014/main" val="607172127"/>
                    </a:ext>
                  </a:extLst>
                </a:gridCol>
                <a:gridCol w="281214">
                  <a:extLst>
                    <a:ext uri="{9D8B030D-6E8A-4147-A177-3AD203B41FA5}">
                      <a16:colId xmlns:a16="http://schemas.microsoft.com/office/drawing/2014/main" val="12554125"/>
                    </a:ext>
                  </a:extLst>
                </a:gridCol>
              </a:tblGrid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13211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167221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383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022627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086196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975027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524082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38858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088862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434663"/>
                  </a:ext>
                </a:extLst>
              </a:tr>
              <a:tr h="69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779149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366841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539447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963932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630196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868436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705462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058910"/>
                  </a:ext>
                </a:extLst>
              </a:tr>
              <a:tr h="157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756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91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244"/>
    </mc:Choice>
    <mc:Fallback xmlns="">
      <p:transition spd="slow" advTm="10524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B7CC-B7B4-4F80-877C-63CFB3DD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612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CDA53B-80B0-45B2-AA64-3C535292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885825"/>
            <a:ext cx="11353800" cy="1322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previous example we used the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add a column to 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containing the horsepower per liter. We now sort this new data frame first by the number of cylinders and then by the engine's horsepower.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14CAD0-0B8E-457F-AF4C-92563F50FDB1}"/>
              </a:ext>
            </a:extLst>
          </p:cNvPr>
          <p:cNvSpPr txBox="1">
            <a:spLocks/>
          </p:cNvSpPr>
          <p:nvPr/>
        </p:nvSpPr>
        <p:spPr>
          <a:xfrm>
            <a:off x="330200" y="6188075"/>
            <a:ext cx="11252200" cy="390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 that we used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desc(Horsepower)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sort on this variable from highest to lowest.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8CCE55-B43A-4ADA-89BC-D6033B67B34B}"/>
              </a:ext>
            </a:extLst>
          </p:cNvPr>
          <p:cNvSpPr/>
          <p:nvPr/>
        </p:nvSpPr>
        <p:spPr>
          <a:xfrm>
            <a:off x="546100" y="1997055"/>
            <a:ext cx="11315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Cars93_Ex10&lt;-arrange(Cars93_Ex9,Cylinders,desc(Horsepower))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head(Cars93_Ex10)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   Type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Cylinders Horsepower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Small        1.2         3         73          37 60.83333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Swift   Small        1.3         3         70          43 53.84615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Metro   Small        1.0         3         55          50 55.00000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535i Midsize        3.5         4        208          30 59.42857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626 Compact        2.5         4        164          34 65.60000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Prelude  Sporty        2.3         4        160          31 69.56522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AE3D30-5846-4E40-B734-1D617191E323}"/>
              </a:ext>
            </a:extLst>
          </p:cNvPr>
          <p:cNvSpPr/>
          <p:nvPr/>
        </p:nvSpPr>
        <p:spPr>
          <a:xfrm>
            <a:off x="647700" y="4992955"/>
            <a:ext cx="104013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Cars93_Ex10&lt;-Cars93 %&gt;%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mutate(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=Horsepower/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select(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Model,Type,EngineSize,Cylinders,Horsepower,MPG.highway,HPpLiter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arrange(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Cylinders,desc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(Horsepower))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0F31A42-852B-4147-9E19-7B6880747BAC}"/>
              </a:ext>
            </a:extLst>
          </p:cNvPr>
          <p:cNvSpPr txBox="1">
            <a:spLocks/>
          </p:cNvSpPr>
          <p:nvPr/>
        </p:nvSpPr>
        <p:spPr>
          <a:xfrm>
            <a:off x="330200" y="4486275"/>
            <a:ext cx="10655300" cy="390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could have been accomplished without the previous work using the pipeline</a:t>
            </a:r>
          </a:p>
        </p:txBody>
      </p:sp>
    </p:spTree>
    <p:extLst>
      <p:ext uri="{BB962C8B-B14F-4D97-AF65-F5344CB8AC3E}">
        <p14:creationId xmlns:p14="http://schemas.microsoft.com/office/powerpoint/2010/main" val="36739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981"/>
    </mc:Choice>
    <mc:Fallback xmlns="">
      <p:transition spd="slow" advTm="20398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B7CC-B7B4-4F80-877C-63CFB3DD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612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rename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CDA53B-80B0-45B2-AA64-3C535292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965299"/>
            <a:ext cx="11709400" cy="1870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rename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allows you to rename columns in a data frame.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A9FD94-5DA6-4263-8CE1-204FE9CBD67C}"/>
              </a:ext>
            </a:extLst>
          </p:cNvPr>
          <p:cNvSpPr txBox="1">
            <a:spLocks/>
          </p:cNvSpPr>
          <p:nvPr/>
        </p:nvSpPr>
        <p:spPr>
          <a:xfrm>
            <a:off x="393700" y="1548116"/>
            <a:ext cx="11430000" cy="1169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is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rename(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New_Name1=Old_Name1,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New_Name2=Old_Name2 …)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named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renamed with the value entered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output data frame. Rows are not affected, and the column order remains unchanged.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0BD888-B578-4968-B11A-AA77AC51BA7F}"/>
              </a:ext>
            </a:extLst>
          </p:cNvPr>
          <p:cNvSpPr/>
          <p:nvPr/>
        </p:nvSpPr>
        <p:spPr>
          <a:xfrm>
            <a:off x="457200" y="3857526"/>
            <a:ext cx="9994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Cars93_Ex11&lt;-rename(Cars93_Ex10,HP=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Horsepower,MPG_Highway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head(Cars93_Ex11)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   Type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Cylinders  HP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MPG_Highway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Small        1.2         3  73          37 60.83333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Swift   Small        1.3         3  70          43 53.84615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Metro   Small        1.0         3  55          50 55.00000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535i Midsize        3.5         4 208          30 59.42857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626 Compact        2.5         4 164          34 65.60000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Prelude  Sporty        2.3         4 160          31 69.56522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FFEAEF-32F7-4E21-A85B-B278627E42B2}"/>
              </a:ext>
            </a:extLst>
          </p:cNvPr>
          <p:cNvSpPr txBox="1">
            <a:spLocks/>
          </p:cNvSpPr>
          <p:nvPr/>
        </p:nvSpPr>
        <p:spPr>
          <a:xfrm>
            <a:off x="374650" y="2896294"/>
            <a:ext cx="11449050" cy="187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 can rename two of the columns in the data frame from the previous example using the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rename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as follows:</a:t>
            </a:r>
          </a:p>
        </p:txBody>
      </p:sp>
    </p:spTree>
    <p:extLst>
      <p:ext uri="{BB962C8B-B14F-4D97-AF65-F5344CB8AC3E}">
        <p14:creationId xmlns:p14="http://schemas.microsoft.com/office/powerpoint/2010/main" val="379337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629"/>
    </mc:Choice>
    <mc:Fallback xmlns="">
      <p:transition spd="slow" advTm="13762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2873-3132-4381-827D-BA47B021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739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7E7AD-A05D-4C5B-BE6F-61347CED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203325"/>
            <a:ext cx="10858500" cy="5327650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data is NOT clean!!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process it. More efficiency, better time use.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comes in: aka A Grammar of Data Manipulation. </a:t>
            </a:r>
          </a:p>
          <a:p>
            <a:pPr marL="34290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Hadley Wickham, 2014</a:t>
            </a:r>
          </a:p>
        </p:txBody>
      </p:sp>
      <p:pic>
        <p:nvPicPr>
          <p:cNvPr id="1034" name="Picture 10" descr="10 Must-Know Tidyverse Features! | R-bloggers">
            <a:extLst>
              <a:ext uri="{FF2B5EF4-FFF2-40B4-BE49-F238E27FC236}">
                <a16:creationId xmlns:a16="http://schemas.microsoft.com/office/drawing/2014/main" id="{96D2E6B1-F14C-C5DF-06CC-8C7885284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001" y="3040223"/>
            <a:ext cx="4671798" cy="362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2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74"/>
    </mc:Choice>
    <mc:Fallback xmlns="">
      <p:transition spd="slow" advTm="8007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B7CC-B7B4-4F80-877C-63CFB3DD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612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Examples with 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CDA53B-80B0-45B2-AA64-3C535292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949325"/>
            <a:ext cx="11557401" cy="2928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are interested in the engines of the various cars. We previously used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add a column containing the horsepower per liter of engine size.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14CAD0-0B8E-457F-AF4C-92563F50FDB1}"/>
              </a:ext>
            </a:extLst>
          </p:cNvPr>
          <p:cNvSpPr txBox="1">
            <a:spLocks/>
          </p:cNvSpPr>
          <p:nvPr/>
        </p:nvSpPr>
        <p:spPr>
          <a:xfrm>
            <a:off x="431800" y="5712595"/>
            <a:ext cx="11404600" cy="89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 that we have entered a variable name that is already in the data frame. How does the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process this request?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2289D6-EAF9-4C12-A94B-AD3DECDA7137}"/>
              </a:ext>
            </a:extLst>
          </p:cNvPr>
          <p:cNvSpPr txBox="1">
            <a:spLocks/>
          </p:cNvSpPr>
          <p:nvPr/>
        </p:nvSpPr>
        <p:spPr>
          <a:xfrm>
            <a:off x="381000" y="4024978"/>
            <a:ext cx="11176000" cy="1164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wanted the data in the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to be rounded to the nearest tenth? (Note that we could have done this when we first added the column, but we forgot). We can 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accomplish this as well.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D9F27A-6A89-492B-835E-B1B89C3FCF7E}"/>
              </a:ext>
            </a:extLst>
          </p:cNvPr>
          <p:cNvSpPr/>
          <p:nvPr/>
        </p:nvSpPr>
        <p:spPr>
          <a:xfrm>
            <a:off x="584200" y="1781909"/>
            <a:ext cx="99949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head(Cars93_Ex11)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   Type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Cylinders  HP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MPG_Highway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Small        1.2         3  73          37 60.83333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Swift   Small        1.3         3  70          43 53.84615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Metro   Small        1.0         3  55          50 55.00000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535i Midsize        3.5         4 208          30 59.42857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626 Compact        2.5         4 164          34 65.60000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Prelude  Sporty        2.3         4 160          31 69.56522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BDCB61-4387-4C5E-99E3-541249076C47}"/>
              </a:ext>
            </a:extLst>
          </p:cNvPr>
          <p:cNvSpPr/>
          <p:nvPr/>
        </p:nvSpPr>
        <p:spPr>
          <a:xfrm>
            <a:off x="635000" y="5205673"/>
            <a:ext cx="830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Cars93_Ex12&lt;-mutate(Cars93_Ex11,HPpLiter=round(HPpLiter,1))</a:t>
            </a:r>
          </a:p>
        </p:txBody>
      </p:sp>
    </p:spTree>
    <p:extLst>
      <p:ext uri="{BB962C8B-B14F-4D97-AF65-F5344CB8AC3E}">
        <p14:creationId xmlns:p14="http://schemas.microsoft.com/office/powerpoint/2010/main" val="302427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177"/>
    </mc:Choice>
    <mc:Fallback xmlns="">
      <p:transition spd="slow" advTm="12017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B7CC-B7B4-4F80-877C-63CFB3DD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612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Examples with 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CDA53B-80B0-45B2-AA64-3C535292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076326"/>
            <a:ext cx="11404600" cy="2550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the function output produces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14CAD0-0B8E-457F-AF4C-92563F50FDB1}"/>
              </a:ext>
            </a:extLst>
          </p:cNvPr>
          <p:cNvSpPr txBox="1">
            <a:spLocks/>
          </p:cNvSpPr>
          <p:nvPr/>
        </p:nvSpPr>
        <p:spPr>
          <a:xfrm>
            <a:off x="419100" y="5088167"/>
            <a:ext cx="11531600" cy="1164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engines producing 65 horsepower or more per liter of displacement can be considered high-performance while those producing less than this value are regular performance. How can we add a column indicating this to our data frame?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2289D6-EAF9-4C12-A94B-AD3DECDA7137}"/>
              </a:ext>
            </a:extLst>
          </p:cNvPr>
          <p:cNvSpPr txBox="1">
            <a:spLocks/>
          </p:cNvSpPr>
          <p:nvPr/>
        </p:nvSpPr>
        <p:spPr>
          <a:xfrm>
            <a:off x="381000" y="4050378"/>
            <a:ext cx="11391900" cy="1164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did not append a new column on the end of the data frame, but rather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existing column with the matching name with the updated information.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A335DF-9B29-4666-93D1-C08241384E84}"/>
              </a:ext>
            </a:extLst>
          </p:cNvPr>
          <p:cNvSpPr/>
          <p:nvPr/>
        </p:nvSpPr>
        <p:spPr>
          <a:xfrm>
            <a:off x="698500" y="1691818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head(Cars93_Ex12)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Model    Type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Cylinders  HP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MPG_Highway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Small        1.2         3  73          37     60.8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Swift   Small        1.3         3  70          43     53.8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Metro   Small        1.0         3  55          50     55.0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535i Midsize        3.5         4 208          30     59.4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626 Compact        2.5         4 164          34     65.6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Prelude  Sporty        2.3         4 160          31     69.6</a:t>
            </a:r>
          </a:p>
        </p:txBody>
      </p:sp>
    </p:spTree>
    <p:extLst>
      <p:ext uri="{BB962C8B-B14F-4D97-AF65-F5344CB8AC3E}">
        <p14:creationId xmlns:p14="http://schemas.microsoft.com/office/powerpoint/2010/main" val="218700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22"/>
    </mc:Choice>
    <mc:Fallback xmlns="">
      <p:transition spd="slow" advTm="7202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B7CC-B7B4-4F80-877C-63CFB3DD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088"/>
            <a:ext cx="10515600" cy="612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Examples with 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CDA53B-80B0-45B2-AA64-3C535292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063626"/>
            <a:ext cx="11404600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combine the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with the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obtain this result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2289D6-EAF9-4C12-A94B-AD3DECDA7137}"/>
              </a:ext>
            </a:extLst>
          </p:cNvPr>
          <p:cNvSpPr txBox="1">
            <a:spLocks/>
          </p:cNvSpPr>
          <p:nvPr/>
        </p:nvSpPr>
        <p:spPr>
          <a:xfrm>
            <a:off x="381000" y="4139278"/>
            <a:ext cx="11391900" cy="1164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appends the result of the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on the right side of the data frame. Note that the format of the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is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(condition, what if true, what if false)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obtain further information using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A41BFC-3EBD-42D2-ACE3-2CF74A45AEF9}"/>
              </a:ext>
            </a:extLst>
          </p:cNvPr>
          <p:cNvSpPr/>
          <p:nvPr/>
        </p:nvSpPr>
        <p:spPr>
          <a:xfrm>
            <a:off x="533400" y="1629260"/>
            <a:ext cx="1056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Cars93_Ex13&lt;-mutate(Cars93_Ex12,Performance=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&gt;=65,"High","Regular"))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head(Cars93_Ex13)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   Type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Cylinders  HP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MPG_Highway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Performance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Small        1.2         3  73          37     60.8     Regular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Swift   Small        1.3         3  70          43     53.8     Regular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Metro   Small        1.0         3  55          50     55.0     Regular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535i Midsize        3.5         4 208          30     59.4     Regular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626 Compact        2.5         4 164          34     65.6        High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Prelude  Sporty        2.3         4 160          31     69.6        High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AC6BD-FC3A-4C04-846D-CD6FE882734A}"/>
              </a:ext>
            </a:extLst>
          </p:cNvPr>
          <p:cNvSpPr/>
          <p:nvPr/>
        </p:nvSpPr>
        <p:spPr>
          <a:xfrm>
            <a:off x="533400" y="5412284"/>
            <a:ext cx="868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table(Cars93_Ex13$Performance)</a:t>
            </a:r>
          </a:p>
          <a:p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 Regular 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16      77 </a:t>
            </a:r>
          </a:p>
        </p:txBody>
      </p:sp>
    </p:spTree>
    <p:extLst>
      <p:ext uri="{BB962C8B-B14F-4D97-AF65-F5344CB8AC3E}">
        <p14:creationId xmlns:p14="http://schemas.microsoft.com/office/powerpoint/2010/main" val="10403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442"/>
    </mc:Choice>
    <mc:Fallback xmlns="">
      <p:transition spd="slow" advTm="16144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B7CC-B7B4-4F80-877C-63CFB3DD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612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Examples with 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CDA53B-80B0-45B2-AA64-3C535292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063626"/>
            <a:ext cx="11404600" cy="1044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statements can also be nested. As an example, suppose we have three classifications for the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Performance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2289D6-EAF9-4C12-A94B-AD3DECDA7137}"/>
              </a:ext>
            </a:extLst>
          </p:cNvPr>
          <p:cNvSpPr txBox="1">
            <a:spLocks/>
          </p:cNvSpPr>
          <p:nvPr/>
        </p:nvSpPr>
        <p:spPr>
          <a:xfrm>
            <a:off x="330200" y="4609178"/>
            <a:ext cx="11582400" cy="11644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existing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Performance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with the updated values which has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engines with 65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more,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Regular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those satisfying   55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65 and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for engines with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55. We can get counts using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96934A-9707-448E-B81E-F7DC006208FE}"/>
              </a:ext>
            </a:extLst>
          </p:cNvPr>
          <p:cNvSpPr/>
          <p:nvPr/>
        </p:nvSpPr>
        <p:spPr>
          <a:xfrm>
            <a:off x="469900" y="5710201"/>
            <a:ext cx="85725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table(Cars93_Ex14$Performance)</a:t>
            </a:r>
          </a:p>
          <a:p>
            <a:endParaRPr lang="en-US" sz="105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High     Low Regular </a:t>
            </a:r>
          </a:p>
          <a:p>
            <a:r>
              <a:rPr lang="en-US" sz="17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16      48      29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836980-B53E-48F2-9D44-9403041BCD11}"/>
              </a:ext>
            </a:extLst>
          </p:cNvPr>
          <p:cNvSpPr/>
          <p:nvPr/>
        </p:nvSpPr>
        <p:spPr>
          <a:xfrm>
            <a:off x="495300" y="1935320"/>
            <a:ext cx="111633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Cars93_Ex14&lt;-Cars93_Ex13 %&gt;%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mutate(Performance=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&gt;=65,"High",ifelse(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&gt;=55,"Regular","Low")))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head(Cars93_Ex14)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Model    Type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Cylinders  HP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MPG_Highway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Performance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Small        1.2         3  73          37     60.8     Regular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Swift   Small        1.3         3  70          43     53.8         Low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Metro   Small        1.0         3  55          50     55.0     Regular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535i Midsize        3.5         4 208          30     59.4     Regular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626 Compact        2.5         4 164          34     65.6        High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Prelude  Sporty        2.3         4 160          31     69.6        High</a:t>
            </a:r>
          </a:p>
        </p:txBody>
      </p:sp>
    </p:spTree>
    <p:extLst>
      <p:ext uri="{BB962C8B-B14F-4D97-AF65-F5344CB8AC3E}">
        <p14:creationId xmlns:p14="http://schemas.microsoft.com/office/powerpoint/2010/main" val="295766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994"/>
    </mc:Choice>
    <mc:Fallback xmlns="">
      <p:transition spd="slow" advTm="20599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F467-54FD-4D94-A377-5E05812C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7270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Tibbles, Row Names, and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BE17-4EA2-4BAB-9544-CB24D018D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064351"/>
            <a:ext cx="11010900" cy="347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package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part of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collection of packages “designed to work together to make common data science operations more user friendly.”</a:t>
            </a:r>
          </a:p>
          <a:p>
            <a:pPr marL="0" indent="0">
              <a:buNone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differences between how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views data objects and how traditional R views them. Two important distinctions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frame has been replaced by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basic data object.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names have been deprecated.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42BEE5-3625-4FA4-87B7-0DF4D86397C4}"/>
              </a:ext>
            </a:extLst>
          </p:cNvPr>
          <p:cNvSpPr/>
          <p:nvPr/>
        </p:nvSpPr>
        <p:spPr>
          <a:xfrm>
            <a:off x="545011" y="4699385"/>
            <a:ext cx="111252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latin typeface="Open Sans"/>
              </a:rPr>
              <a:t>NOTE</a:t>
            </a:r>
            <a:r>
              <a:rPr lang="en-US" sz="2600" dirty="0">
                <a:latin typeface="Open Sans"/>
              </a:rPr>
              <a:t>: A large number of </a:t>
            </a:r>
            <a:r>
              <a:rPr lang="en-US" sz="2600" dirty="0" err="1">
                <a:latin typeface="Open Sans"/>
              </a:rPr>
              <a:t>tidyverse</a:t>
            </a:r>
            <a:r>
              <a:rPr lang="en-US" sz="2600" dirty="0">
                <a:latin typeface="Open Sans"/>
              </a:rPr>
              <a:t> functions will work with both </a:t>
            </a:r>
            <a:r>
              <a:rPr lang="en-US" sz="2600" dirty="0" err="1">
                <a:latin typeface="Open Sans"/>
              </a:rPr>
              <a:t>tibbles</a:t>
            </a:r>
            <a:r>
              <a:rPr lang="en-US" sz="2600" dirty="0">
                <a:latin typeface="Open Sans"/>
              </a:rPr>
              <a:t> and </a:t>
            </a:r>
            <a:r>
              <a:rPr lang="en-US" sz="2600" dirty="0" err="1">
                <a:latin typeface="Open Sans"/>
              </a:rPr>
              <a:t>dataframes</a:t>
            </a:r>
            <a:r>
              <a:rPr lang="en-US" sz="2600" dirty="0">
                <a:latin typeface="Open Sans"/>
              </a:rPr>
              <a:t>, and the data structure of the output will be identical to the input. However, there are some functions that will return a </a:t>
            </a:r>
            <a:r>
              <a:rPr lang="en-US" sz="2600" dirty="0" err="1">
                <a:latin typeface="Open Sans"/>
              </a:rPr>
              <a:t>tibble</a:t>
            </a:r>
            <a:r>
              <a:rPr lang="en-US" sz="2600" dirty="0">
                <a:latin typeface="Open Sans"/>
              </a:rPr>
              <a:t> (without row names), whether or not a </a:t>
            </a:r>
            <a:r>
              <a:rPr lang="en-US" sz="2600" dirty="0" err="1">
                <a:latin typeface="Open Sans"/>
              </a:rPr>
              <a:t>tibble</a:t>
            </a:r>
            <a:r>
              <a:rPr lang="en-US" sz="2600" dirty="0">
                <a:latin typeface="Open Sans"/>
              </a:rPr>
              <a:t> or </a:t>
            </a:r>
            <a:r>
              <a:rPr lang="en-US" sz="2600" dirty="0" err="1">
                <a:latin typeface="Open Sans"/>
              </a:rPr>
              <a:t>dataframe</a:t>
            </a:r>
            <a:r>
              <a:rPr lang="en-US" sz="2600" dirty="0">
                <a:latin typeface="Open Sans"/>
              </a:rPr>
              <a:t> is provided.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9536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0E89E1-ABC2-4321-80F6-69395829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165099"/>
            <a:ext cx="10515600" cy="8286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Tibbles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FF1F8C-E220-44D1-AAC1-4349D2705AA7}"/>
              </a:ext>
            </a:extLst>
          </p:cNvPr>
          <p:cNvSpPr/>
          <p:nvPr/>
        </p:nvSpPr>
        <p:spPr>
          <a:xfrm>
            <a:off x="406400" y="863574"/>
            <a:ext cx="11430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A core component of the </a:t>
            </a:r>
            <a:r>
              <a:rPr lang="en-US" sz="2500" dirty="0" err="1"/>
              <a:t>tidyverse</a:t>
            </a:r>
            <a:r>
              <a:rPr lang="en-US" sz="2500" dirty="0"/>
              <a:t> is the </a:t>
            </a:r>
            <a:r>
              <a:rPr lang="en-US" sz="2500" dirty="0" err="1"/>
              <a:t>tibble</a:t>
            </a:r>
            <a:r>
              <a:rPr lang="en-US" sz="2500" dirty="0"/>
              <a:t>. Tibbles are a modern rework of the standard </a:t>
            </a:r>
            <a:r>
              <a:rPr lang="en-US" sz="2500" dirty="0" err="1"/>
              <a:t>data.frame</a:t>
            </a:r>
            <a:r>
              <a:rPr lang="en-US" sz="2500" dirty="0"/>
              <a:t>, with some internal improvements to make code more reliable. They are similar to data frames, but do not follow all of the same rules. For example, </a:t>
            </a:r>
            <a:r>
              <a:rPr lang="en-US" sz="2500" dirty="0" err="1"/>
              <a:t>tibbles</a:t>
            </a:r>
            <a:r>
              <a:rPr lang="en-US" sz="2500" dirty="0"/>
              <a:t> can have numbers/symbols for column names, which is not allowed in base R.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19859BE-BB2D-431C-8EF8-EB68D144D3A4}"/>
              </a:ext>
            </a:extLst>
          </p:cNvPr>
          <p:cNvSpPr txBox="1">
            <a:spLocks/>
          </p:cNvSpPr>
          <p:nvPr/>
        </p:nvSpPr>
        <p:spPr>
          <a:xfrm>
            <a:off x="393700" y="2569706"/>
            <a:ext cx="11557000" cy="1278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use a function from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that returns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output, you can convert it to a data frame using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 For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6E6A18-26D1-4639-91DD-854C847B257F}"/>
              </a:ext>
            </a:extLst>
          </p:cNvPr>
          <p:cNvSpPr/>
          <p:nvPr/>
        </p:nvSpPr>
        <p:spPr>
          <a:xfrm>
            <a:off x="469900" y="3342561"/>
            <a:ext cx="94488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 x 4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Mean_HP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Mean_mpg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1     4    11    82.6     26.7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2     6     7   122.      19.7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3     8    14   209.      15.1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Result&lt;-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 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Mean_HP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Mean_mpg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1   4 11  82.63636 26.66364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2   6  7 122.28571 19.74286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3   8 14 209.21429 15.10000</a:t>
            </a:r>
          </a:p>
        </p:txBody>
      </p:sp>
    </p:spTree>
    <p:extLst>
      <p:ext uri="{BB962C8B-B14F-4D97-AF65-F5344CB8AC3E}">
        <p14:creationId xmlns:p14="http://schemas.microsoft.com/office/powerpoint/2010/main" val="3016934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D459F3D-26FF-432E-9F18-A84E36020CD8}"/>
              </a:ext>
            </a:extLst>
          </p:cNvPr>
          <p:cNvSpPr txBox="1">
            <a:spLocks/>
          </p:cNvSpPr>
          <p:nvPr/>
        </p:nvSpPr>
        <p:spPr>
          <a:xfrm>
            <a:off x="838200" y="276225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8A691-9BE3-48F6-BE64-27DAC75F066E}"/>
              </a:ext>
            </a:extLst>
          </p:cNvPr>
          <p:cNvSpPr/>
          <p:nvPr/>
        </p:nvSpPr>
        <p:spPr>
          <a:xfrm>
            <a:off x="355600" y="992070"/>
            <a:ext cx="11442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Important</a:t>
            </a:r>
            <a:r>
              <a:rPr lang="en-US" sz="2400" dirty="0"/>
              <a:t>: </a:t>
            </a:r>
            <a:r>
              <a:rPr lang="en-US" sz="2400" dirty="0" err="1"/>
              <a:t>tidyverse</a:t>
            </a:r>
            <a:r>
              <a:rPr lang="en-US" sz="2400" dirty="0"/>
              <a:t> is very opinionated about row names. These packages insist that all column data (e.g. </a:t>
            </a:r>
            <a:r>
              <a:rPr lang="en-US" sz="2400" dirty="0" err="1"/>
              <a:t>data.frame</a:t>
            </a:r>
            <a:r>
              <a:rPr lang="en-US" sz="2400" dirty="0"/>
              <a:t>) be treated equally, and that special designation of a column as </a:t>
            </a:r>
            <a:r>
              <a:rPr lang="en-US" sz="2400" dirty="0" err="1"/>
              <a:t>rownames</a:t>
            </a:r>
            <a:r>
              <a:rPr lang="en-US" sz="2400" dirty="0"/>
              <a:t> should be deprecated. Package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400" dirty="0"/>
              <a:t> provides simple utility functions to handle </a:t>
            </a:r>
            <a:r>
              <a:rPr lang="en-US" sz="2400" dirty="0" err="1"/>
              <a:t>rownames</a:t>
            </a:r>
            <a:r>
              <a:rPr lang="en-US" sz="2400" dirty="0"/>
              <a:t>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rownames_to_column</a:t>
            </a:r>
            <a:r>
              <a:rPr lang="en-US" sz="2400" dirty="0"/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column_to_rownames</a:t>
            </a:r>
            <a:r>
              <a:rPr lang="en-US" sz="2400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B2D1FC-D3CD-493D-B92D-784CDE536F65}"/>
              </a:ext>
            </a:extLst>
          </p:cNvPr>
          <p:cNvSpPr/>
          <p:nvPr/>
        </p:nvSpPr>
        <p:spPr>
          <a:xfrm>
            <a:off x="368300" y="2698808"/>
            <a:ext cx="54483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head(mammals)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body brain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Arctic fox        3.385  44.5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 monkey        0.480  15.5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Mountain beaver   1.350   8.1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Cow             465.000 423.0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 wolf        36.330 119.5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Goat             27.660 115.0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has_rownames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(mammals)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75FD2B-0DBF-4A72-915F-E5F4485B773A}"/>
              </a:ext>
            </a:extLst>
          </p:cNvPr>
          <p:cNvSpPr/>
          <p:nvPr/>
        </p:nvSpPr>
        <p:spPr>
          <a:xfrm>
            <a:off x="393700" y="5371543"/>
            <a:ext cx="6692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mammals_rn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rownames_to_column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(mammals, "Mammal")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has_rownames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mammals_rn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FALSE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F92243-029E-40F5-801B-04552823322F}"/>
              </a:ext>
            </a:extLst>
          </p:cNvPr>
          <p:cNvSpPr/>
          <p:nvPr/>
        </p:nvSpPr>
        <p:spPr>
          <a:xfrm>
            <a:off x="7860833" y="2852696"/>
            <a:ext cx="41593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mammals_rn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Mammal    body brain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Arctic fox   3.385  44.5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Owl monkey   0.480  15.5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Mountain beaver   1.350   8.1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      Cow 465.000 423.0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Grey wolf  36.330 119.5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       Goat  27.660 115.0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D912BA-03C4-41E6-886C-6B62C6C472F2}"/>
              </a:ext>
            </a:extLst>
          </p:cNvPr>
          <p:cNvCxnSpPr>
            <a:cxnSpLocks/>
          </p:cNvCxnSpPr>
          <p:nvPr/>
        </p:nvCxnSpPr>
        <p:spPr>
          <a:xfrm flipV="1">
            <a:off x="6096000" y="3898901"/>
            <a:ext cx="1675935" cy="107745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42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7125E9-E069-4E76-B71E-EC085F9534BE}"/>
              </a:ext>
            </a:extLst>
          </p:cNvPr>
          <p:cNvSpPr txBox="1">
            <a:spLocks/>
          </p:cNvSpPr>
          <p:nvPr/>
        </p:nvSpPr>
        <p:spPr>
          <a:xfrm>
            <a:off x="838200" y="174625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B01442-36B9-48BA-9CD8-A03E6128AE07}"/>
              </a:ext>
            </a:extLst>
          </p:cNvPr>
          <p:cNvSpPr/>
          <p:nvPr/>
        </p:nvSpPr>
        <p:spPr>
          <a:xfrm>
            <a:off x="583733" y="2296752"/>
            <a:ext cx="41593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mammals_rn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Mammal    body brain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Arctic fox   3.385  44.5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Owl monkey   0.480  15.5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Mountain beaver   1.350   8.1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      Cow 465.000 423.0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Grey wolf  36.330 119.5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A9C1DC-CADA-4139-A3CC-63F314393D77}"/>
              </a:ext>
            </a:extLst>
          </p:cNvPr>
          <p:cNvSpPr txBox="1">
            <a:spLocks/>
          </p:cNvSpPr>
          <p:nvPr/>
        </p:nvSpPr>
        <p:spPr>
          <a:xfrm>
            <a:off x="292100" y="918706"/>
            <a:ext cx="11379200" cy="83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you want the row names to function as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rownames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For example, what if you have an R function that uses the row names of an object to perform some kind of task?  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B94E03-A5A5-429D-854C-6A0FDE8E6AD7}"/>
              </a:ext>
            </a:extLst>
          </p:cNvPr>
          <p:cNvSpPr txBox="1">
            <a:spLocks/>
          </p:cNvSpPr>
          <p:nvPr/>
        </p:nvSpPr>
        <p:spPr>
          <a:xfrm>
            <a:off x="292100" y="1859595"/>
            <a:ext cx="11379200" cy="83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There are two ways to handle this: 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233423-A66B-4E46-81BB-D3838D4B2CF5}"/>
              </a:ext>
            </a:extLst>
          </p:cNvPr>
          <p:cNvSpPr txBox="1">
            <a:spLocks/>
          </p:cNvSpPr>
          <p:nvPr/>
        </p:nvSpPr>
        <p:spPr>
          <a:xfrm>
            <a:off x="4991100" y="1859595"/>
            <a:ext cx="6896100" cy="83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1.  Make a new data frame with the row names.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C9C385-445F-4C5C-AFDD-307F7B011A29}"/>
              </a:ext>
            </a:extLst>
          </p:cNvPr>
          <p:cNvSpPr/>
          <p:nvPr/>
        </p:nvSpPr>
        <p:spPr>
          <a:xfrm>
            <a:off x="5283200" y="2294471"/>
            <a:ext cx="667973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mammals_2&lt;-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column_to_rownames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(mammals_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,"Mammal")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head(mammals_2, 5)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body brain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Arctic fox        3.385  44.5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Owl monkey        0.480  15.5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Mountain beaver   1.350   8.1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Cow             465.000 423.0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 wolf        36.330 119.5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09ABBAA-68B5-48F6-8C2F-5B4AC6A6F724}"/>
              </a:ext>
            </a:extLst>
          </p:cNvPr>
          <p:cNvSpPr txBox="1">
            <a:spLocks/>
          </p:cNvSpPr>
          <p:nvPr/>
        </p:nvSpPr>
        <p:spPr>
          <a:xfrm>
            <a:off x="368299" y="4532055"/>
            <a:ext cx="10985501" cy="1312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None/>
            </a:pPr>
            <a:r>
              <a:rPr lang="en-US" sz="2400" dirty="0"/>
              <a:t>2.  Pass in the argument to the function by first applying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column_to_rownames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function on the data frame.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EDB790-35C8-4951-BF93-28DE7B2A5432}"/>
              </a:ext>
            </a:extLst>
          </p:cNvPr>
          <p:cNvSpPr/>
          <p:nvPr/>
        </p:nvSpPr>
        <p:spPr>
          <a:xfrm>
            <a:off x="698032" y="5899120"/>
            <a:ext cx="98302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function(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column_to_rownames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(mammals_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,"Mammal"), optional arg1, ... )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A74A20-7621-41D2-A67E-019F2ED4667C}"/>
              </a:ext>
            </a:extLst>
          </p:cNvPr>
          <p:cNvSpPr/>
          <p:nvPr/>
        </p:nvSpPr>
        <p:spPr>
          <a:xfrm>
            <a:off x="698033" y="5454620"/>
            <a:ext cx="645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function(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mammals_rn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optional arg1,... )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9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166FD-89E4-4E5F-B227-053BB42BF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113631"/>
            <a:ext cx="11163300" cy="4351338"/>
          </a:xfrm>
        </p:spPr>
        <p:txBody>
          <a:bodyPr>
            <a:normAutofit/>
          </a:bodyPr>
          <a:lstStyle/>
          <a:p>
            <a:r>
              <a:rPr lang="en-US" sz="2500" dirty="0"/>
              <a:t>The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en-US" sz="2500" dirty="0"/>
              <a:t> function allows you to produce a data frame with user chosen statistics calculated from the columns of the input data frame.</a:t>
            </a:r>
          </a:p>
          <a:p>
            <a:r>
              <a:rPr lang="en-US" sz="2500" dirty="0"/>
              <a:t>Often used with the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/>
              <a:t>function which allows the statistics to be computed for particular groups in the input data frame.</a:t>
            </a:r>
          </a:p>
          <a:p>
            <a:pPr marL="0" indent="0">
              <a:buNone/>
            </a:pPr>
            <a:endParaRPr lang="en-US" sz="100" u="sng" dirty="0"/>
          </a:p>
          <a:p>
            <a:pPr marL="0" indent="0">
              <a:buNone/>
            </a:pPr>
            <a:r>
              <a:rPr lang="en-US" sz="2500" u="sng" dirty="0"/>
              <a:t>Example</a:t>
            </a:r>
            <a:r>
              <a:rPr lang="en-US" sz="2500" dirty="0"/>
              <a:t>: We have the data on the engines in the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Cars93_Ex14</a:t>
            </a:r>
            <a:r>
              <a:rPr lang="en-US" sz="2500" dirty="0"/>
              <a:t> data frame.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FCBF97-C344-442C-A416-1F144908FBFD}"/>
              </a:ext>
            </a:extLst>
          </p:cNvPr>
          <p:cNvSpPr txBox="1">
            <a:spLocks/>
          </p:cNvSpPr>
          <p:nvPr/>
        </p:nvSpPr>
        <p:spPr>
          <a:xfrm>
            <a:off x="838200" y="352425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5FD8CE-1E48-4EC2-9F58-FAD512EF506E}"/>
              </a:ext>
            </a:extLst>
          </p:cNvPr>
          <p:cNvSpPr/>
          <p:nvPr/>
        </p:nvSpPr>
        <p:spPr>
          <a:xfrm>
            <a:off x="838200" y="3429000"/>
            <a:ext cx="111633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head(Cars93_Ex14)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   Type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Cylinders  HP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MPG_Highway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HPpLiter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Performance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Small        1.2         3  73          37     60.8     Regular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Swift   Small        1.3         3  70          43     53.8         Low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Metro   Small        1.0         3  55          50     55.0     Regular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535i Midsize        3.5         4 208          30     59.4     Regular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626 Compact        2.5         4 164          34     65.6        High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Prelude  Sporty        2.3         4 160          31     69.6        High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CECE69-7C09-4B9F-9DC6-678F59D7A4AD}"/>
              </a:ext>
            </a:extLst>
          </p:cNvPr>
          <p:cNvSpPr txBox="1">
            <a:spLocks/>
          </p:cNvSpPr>
          <p:nvPr/>
        </p:nvSpPr>
        <p:spPr>
          <a:xfrm>
            <a:off x="660400" y="5727700"/>
            <a:ext cx="11049000" cy="84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/>
              <a:t>We can use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en-US" sz="2500" dirty="0"/>
              <a:t> function to obtain information about the engines grouped by, for example, the car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500" dirty="0"/>
              <a:t> or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Cylinders</a:t>
            </a:r>
            <a:r>
              <a:rPr lang="en-US" sz="2500" dirty="0"/>
              <a:t> variable.</a:t>
            </a:r>
          </a:p>
        </p:txBody>
      </p:sp>
    </p:spTree>
    <p:extLst>
      <p:ext uri="{BB962C8B-B14F-4D97-AF65-F5344CB8AC3E}">
        <p14:creationId xmlns:p14="http://schemas.microsoft.com/office/powerpoint/2010/main" val="289781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667"/>
    </mc:Choice>
    <mc:Fallback xmlns="">
      <p:transition spd="slow" advTm="129667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17F721-5D07-4B61-88DF-ED9025B04957}"/>
              </a:ext>
            </a:extLst>
          </p:cNvPr>
          <p:cNvSpPr txBox="1">
            <a:spLocks/>
          </p:cNvSpPr>
          <p:nvPr/>
        </p:nvSpPr>
        <p:spPr>
          <a:xfrm>
            <a:off x="838200" y="314325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8216F-2D29-4C67-A86E-3830E8676C25}"/>
              </a:ext>
            </a:extLst>
          </p:cNvPr>
          <p:cNvSpPr/>
          <p:nvPr/>
        </p:nvSpPr>
        <p:spPr>
          <a:xfrm>
            <a:off x="698500" y="1477288"/>
            <a:ext cx="109347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Engine_Summary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&lt;-Cars93_Ex14 %&gt;%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(Type) %&gt;%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(Num=n(),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Min_Size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=min(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Max_Size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=max(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Ave_HP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=mean(HP),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Median_MPG_HWY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=median(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MPG_Highway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Num_High_Performance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=sum(Performance=="High"))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()` ungrouping output (override with `.groups` argument)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Engine_Summary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Engine_Summary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Engine_Summary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Num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Ave_HP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Median_MPG_HWY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Num_High_Performance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Compact  16      2.0      3.0 131.0000           30.0                    4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Large  11      3.3      5.7 179.4545           26.0                    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Midsize  22      2.0      4.6 173.0909           26.5                    4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Small  21      1.0      2.2  91.0000           33.0                    5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Sporty  14      1.3      5.7 160.1429           28.5                    3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Van   9      2.4      4.3 149.4444           22.0                    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9DC2CE-611D-4D40-8801-375315E0AB19}"/>
              </a:ext>
            </a:extLst>
          </p:cNvPr>
          <p:cNvSpPr txBox="1">
            <a:spLocks/>
          </p:cNvSpPr>
          <p:nvPr/>
        </p:nvSpPr>
        <p:spPr>
          <a:xfrm>
            <a:off x="420188" y="5173932"/>
            <a:ext cx="11453949" cy="150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/>
              <a:t>The code above creates five new variables of interest and calculates them for the groups determined by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200" dirty="0"/>
              <a:t> </a:t>
            </a:r>
            <a:r>
              <a:rPr lang="en-US" sz="2500" dirty="0"/>
              <a:t>function.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n()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/>
              <a:t>function gives the number of units in the group. The output of the function is a </a:t>
            </a:r>
            <a:r>
              <a:rPr lang="en-US" sz="2500" dirty="0" err="1"/>
              <a:t>tibble</a:t>
            </a:r>
            <a:r>
              <a:rPr lang="en-US" sz="2500" dirty="0"/>
              <a:t> we convert to a data frame using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/>
              <a:t>function.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39BC2C-87C6-4122-AC86-0BFE0CEB5B02}"/>
              </a:ext>
            </a:extLst>
          </p:cNvPr>
          <p:cNvSpPr txBox="1">
            <a:spLocks/>
          </p:cNvSpPr>
          <p:nvPr/>
        </p:nvSpPr>
        <p:spPr>
          <a:xfrm>
            <a:off x="381000" y="969506"/>
            <a:ext cx="11582400" cy="150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/>
              <a:t>An example of the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en-US" sz="2500" dirty="0"/>
              <a:t> function is provided in the following pipeline:  </a:t>
            </a:r>
          </a:p>
        </p:txBody>
      </p:sp>
    </p:spTree>
    <p:extLst>
      <p:ext uri="{BB962C8B-B14F-4D97-AF65-F5344CB8AC3E}">
        <p14:creationId xmlns:p14="http://schemas.microsoft.com/office/powerpoint/2010/main" val="19164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286"/>
    </mc:Choice>
    <mc:Fallback xmlns="">
      <p:transition spd="slow" advTm="33228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57CE-2455-4910-B573-FD2B0BDB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371"/>
            <a:ext cx="10515600" cy="7514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Package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D11F0-E6CC-4738-92B2-8B3529134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36" y="1007475"/>
            <a:ext cx="10515600" cy="484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to install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7CA1CE-618D-4D12-8B96-8F721A353648}"/>
              </a:ext>
            </a:extLst>
          </p:cNvPr>
          <p:cNvSpPr/>
          <p:nvPr/>
        </p:nvSpPr>
        <p:spPr>
          <a:xfrm>
            <a:off x="266436" y="3236186"/>
            <a:ext cx="709301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Attaching package: ‘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following object is masked from ‘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package:MASS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’:</a:t>
            </a:r>
          </a:p>
          <a:p>
            <a:endParaRPr lang="en-US" sz="7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endParaRPr lang="en-US" sz="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following objects are masked from ‘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package:stats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’:</a:t>
            </a:r>
          </a:p>
          <a:p>
            <a:endParaRPr lang="en-US" sz="9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filter, lag</a:t>
            </a:r>
          </a:p>
          <a:p>
            <a:endParaRPr lang="en-US" sz="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following objects are masked from ‘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package:base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’:</a:t>
            </a:r>
          </a:p>
          <a:p>
            <a:endParaRPr lang="en-US" sz="9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intersect,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setdiff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setequal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union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533671-E868-4A19-9ACB-43D171233B36}"/>
              </a:ext>
            </a:extLst>
          </p:cNvPr>
          <p:cNvSpPr txBox="1">
            <a:spLocks/>
          </p:cNvSpPr>
          <p:nvPr/>
        </p:nvSpPr>
        <p:spPr>
          <a:xfrm>
            <a:off x="259079" y="1471547"/>
            <a:ext cx="11382461" cy="1625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installing the package, you can load it into the workspace using the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command. Note that while you only need to install a package once, you need to load it into the workspace whenever you want to access it.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gets loaded automatically once you call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package, so you can skip this step.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6C25EA8-53E5-4541-A575-23DCD7ABC125}"/>
              </a:ext>
            </a:extLst>
          </p:cNvPr>
          <p:cNvSpPr/>
          <p:nvPr/>
        </p:nvSpPr>
        <p:spPr>
          <a:xfrm>
            <a:off x="7093820" y="3538223"/>
            <a:ext cx="288758" cy="247369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255DE4-7738-4206-9A92-9CDF87E3DF71}"/>
              </a:ext>
            </a:extLst>
          </p:cNvPr>
          <p:cNvSpPr txBox="1">
            <a:spLocks/>
          </p:cNvSpPr>
          <p:nvPr/>
        </p:nvSpPr>
        <p:spPr>
          <a:xfrm>
            <a:off x="7705296" y="3475948"/>
            <a:ext cx="3482250" cy="48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this telling us?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5BD22-0763-4BEC-8FD2-AC85E4EBD570}"/>
              </a:ext>
            </a:extLst>
          </p:cNvPr>
          <p:cNvSpPr/>
          <p:nvPr/>
        </p:nvSpPr>
        <p:spPr>
          <a:xfrm>
            <a:off x="7765594" y="572527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MASS::select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C9DCCD-F208-4D02-B754-C975DC64648D}"/>
              </a:ext>
            </a:extLst>
          </p:cNvPr>
          <p:cNvSpPr txBox="1">
            <a:spLocks/>
          </p:cNvSpPr>
          <p:nvPr/>
        </p:nvSpPr>
        <p:spPr>
          <a:xfrm>
            <a:off x="7779928" y="3967685"/>
            <a:ext cx="4258265" cy="162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just type the object name, we get the object in the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package loaded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i.e., order matters. What is we want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package?</a:t>
            </a:r>
          </a:p>
        </p:txBody>
      </p:sp>
    </p:spTree>
    <p:extLst>
      <p:ext uri="{BB962C8B-B14F-4D97-AF65-F5344CB8AC3E}">
        <p14:creationId xmlns:p14="http://schemas.microsoft.com/office/powerpoint/2010/main" val="111232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438"/>
    </mc:Choice>
    <mc:Fallback xmlns="">
      <p:transition spd="slow" advTm="27843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51CF49-84E3-4556-BC03-9276A7DDE8E1}"/>
              </a:ext>
            </a:extLst>
          </p:cNvPr>
          <p:cNvSpPr/>
          <p:nvPr/>
        </p:nvSpPr>
        <p:spPr>
          <a:xfrm>
            <a:off x="698500" y="1550988"/>
            <a:ext cx="111633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Engine_Summary_2&lt;-Cars93_Ex14 %&gt;%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(Cylinders) %&gt;%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(Num=n(),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Min_Size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=min(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Max_Size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=max(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Ave_HP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=mean(HP),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Median_MPG_HWY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=median(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MPG_Highway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Num_High_Performance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=sum(Performance=="High"))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()` ungrouping output (override with `.groups` argument)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Engine_Summary_2&lt;-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(Engine_Summary_2)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Engine_Summary_2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Cylinders Num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Max_Size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Ave_HP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Median_MPG_HWY</a:t>
            </a:r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Num_High_Performance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1         3   3      1.0      1.3  66.0000           43.0                    0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2         4  49      1.3      3.5 113.4694           31.0                   10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3         5   2      2.4      2.5 138.5000           24.5                    1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4         6  31      2.8      5.7 175.5806           26.0                    4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5         8   7      4.5      5.7 234.7143           25.0                    0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rotary   1      1.3      1.3 255.0000           25.0                   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840DAD-69C2-4A44-8D05-DD881BA5EA5E}"/>
              </a:ext>
            </a:extLst>
          </p:cNvPr>
          <p:cNvSpPr txBox="1">
            <a:spLocks/>
          </p:cNvSpPr>
          <p:nvPr/>
        </p:nvSpPr>
        <p:spPr>
          <a:xfrm>
            <a:off x="838200" y="314325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CEF79E-4E2D-475A-B3F7-2190EBD7B133}"/>
              </a:ext>
            </a:extLst>
          </p:cNvPr>
          <p:cNvSpPr txBox="1">
            <a:spLocks/>
          </p:cNvSpPr>
          <p:nvPr/>
        </p:nvSpPr>
        <p:spPr>
          <a:xfrm>
            <a:off x="419100" y="994906"/>
            <a:ext cx="11582400" cy="441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/>
              <a:t>A second example of the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en-US" sz="2500" dirty="0"/>
              <a:t> function is provided in the following pipeline: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A42FDB-4BF1-4C81-93B1-7AEC089340A3}"/>
              </a:ext>
            </a:extLst>
          </p:cNvPr>
          <p:cNvSpPr txBox="1">
            <a:spLocks/>
          </p:cNvSpPr>
          <p:nvPr/>
        </p:nvSpPr>
        <p:spPr>
          <a:xfrm>
            <a:off x="406400" y="5363706"/>
            <a:ext cx="11252200" cy="1278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/>
              <a:t>The same five new variables of interest are calculated but this time the engines are grouped by the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Cylinders</a:t>
            </a:r>
            <a:r>
              <a:rPr lang="en-US" sz="2500" dirty="0"/>
              <a:t> variable. Again, we which we convert the </a:t>
            </a:r>
            <a:r>
              <a:rPr lang="en-US" sz="2500" dirty="0" err="1"/>
              <a:t>tibble</a:t>
            </a:r>
            <a:r>
              <a:rPr lang="en-US" sz="2500" dirty="0"/>
              <a:t> output to a data frame using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/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338698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231"/>
    </mc:Choice>
    <mc:Fallback xmlns="">
      <p:transition spd="slow" advTm="21323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4527F-EBEC-A74E-B693-DA9E15EDD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346" y="364020"/>
            <a:ext cx="4553307" cy="637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2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BBB1C9-C090-FF40-B29B-E40AC3B0E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7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B7CC-B7B4-4F80-877C-63CFB3DD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540"/>
            <a:ext cx="10515600" cy="612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1</a:t>
            </a:r>
            <a:r>
              <a:rPr lang="en-US" sz="3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function!: 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CDA53B-80B0-45B2-AA64-3C535292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425"/>
            <a:ext cx="1140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allows you to create a new data frame that is a subset of an existing data frame by choosing a set of the columns of the original data frame.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A9FD94-5DA6-4263-8CE1-204FE9CBD67C}"/>
              </a:ext>
            </a:extLst>
          </p:cNvPr>
          <p:cNvSpPr txBox="1">
            <a:spLocks/>
          </p:cNvSpPr>
          <p:nvPr/>
        </p:nvSpPr>
        <p:spPr>
          <a:xfrm>
            <a:off x="533400" y="5684248"/>
            <a:ext cx="10947400" cy="7481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syntax is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data_frame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Var_name_1, Var_name_2,…).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entire column is transferred to the new data frame by the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73D3BAA-132F-4BED-9E5F-6AC3F00F3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581095"/>
              </p:ext>
            </p:extLst>
          </p:nvPr>
        </p:nvGraphicFramePr>
        <p:xfrm>
          <a:off x="2863850" y="2062571"/>
          <a:ext cx="2559051" cy="3188970"/>
        </p:xfrm>
        <a:graphic>
          <a:graphicData uri="http://schemas.openxmlformats.org/drawingml/2006/table">
            <a:tbl>
              <a:tblPr/>
              <a:tblGrid>
                <a:gridCol w="232641">
                  <a:extLst>
                    <a:ext uri="{9D8B030D-6E8A-4147-A177-3AD203B41FA5}">
                      <a16:colId xmlns:a16="http://schemas.microsoft.com/office/drawing/2014/main" val="67461130"/>
                    </a:ext>
                  </a:extLst>
                </a:gridCol>
                <a:gridCol w="232641">
                  <a:extLst>
                    <a:ext uri="{9D8B030D-6E8A-4147-A177-3AD203B41FA5}">
                      <a16:colId xmlns:a16="http://schemas.microsoft.com/office/drawing/2014/main" val="1809410419"/>
                    </a:ext>
                  </a:extLst>
                </a:gridCol>
                <a:gridCol w="232641">
                  <a:extLst>
                    <a:ext uri="{9D8B030D-6E8A-4147-A177-3AD203B41FA5}">
                      <a16:colId xmlns:a16="http://schemas.microsoft.com/office/drawing/2014/main" val="3141569095"/>
                    </a:ext>
                  </a:extLst>
                </a:gridCol>
                <a:gridCol w="232641">
                  <a:extLst>
                    <a:ext uri="{9D8B030D-6E8A-4147-A177-3AD203B41FA5}">
                      <a16:colId xmlns:a16="http://schemas.microsoft.com/office/drawing/2014/main" val="3100266195"/>
                    </a:ext>
                  </a:extLst>
                </a:gridCol>
                <a:gridCol w="232641">
                  <a:extLst>
                    <a:ext uri="{9D8B030D-6E8A-4147-A177-3AD203B41FA5}">
                      <a16:colId xmlns:a16="http://schemas.microsoft.com/office/drawing/2014/main" val="2119670815"/>
                    </a:ext>
                  </a:extLst>
                </a:gridCol>
                <a:gridCol w="232641">
                  <a:extLst>
                    <a:ext uri="{9D8B030D-6E8A-4147-A177-3AD203B41FA5}">
                      <a16:colId xmlns:a16="http://schemas.microsoft.com/office/drawing/2014/main" val="662095078"/>
                    </a:ext>
                  </a:extLst>
                </a:gridCol>
                <a:gridCol w="232641">
                  <a:extLst>
                    <a:ext uri="{9D8B030D-6E8A-4147-A177-3AD203B41FA5}">
                      <a16:colId xmlns:a16="http://schemas.microsoft.com/office/drawing/2014/main" val="1822527368"/>
                    </a:ext>
                  </a:extLst>
                </a:gridCol>
                <a:gridCol w="232641">
                  <a:extLst>
                    <a:ext uri="{9D8B030D-6E8A-4147-A177-3AD203B41FA5}">
                      <a16:colId xmlns:a16="http://schemas.microsoft.com/office/drawing/2014/main" val="3781245237"/>
                    </a:ext>
                  </a:extLst>
                </a:gridCol>
                <a:gridCol w="232641">
                  <a:extLst>
                    <a:ext uri="{9D8B030D-6E8A-4147-A177-3AD203B41FA5}">
                      <a16:colId xmlns:a16="http://schemas.microsoft.com/office/drawing/2014/main" val="3074978756"/>
                    </a:ext>
                  </a:extLst>
                </a:gridCol>
                <a:gridCol w="232641">
                  <a:extLst>
                    <a:ext uri="{9D8B030D-6E8A-4147-A177-3AD203B41FA5}">
                      <a16:colId xmlns:a16="http://schemas.microsoft.com/office/drawing/2014/main" val="18800942"/>
                    </a:ext>
                  </a:extLst>
                </a:gridCol>
                <a:gridCol w="232641">
                  <a:extLst>
                    <a:ext uri="{9D8B030D-6E8A-4147-A177-3AD203B41FA5}">
                      <a16:colId xmlns:a16="http://schemas.microsoft.com/office/drawing/2014/main" val="1902631652"/>
                    </a:ext>
                  </a:extLst>
                </a:gridCol>
              </a:tblGrid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30345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806479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05840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933791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427262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24322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118416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804855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495190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650854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686899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671280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818660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324910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218959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67523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551351"/>
                  </a:ext>
                </a:extLst>
              </a:tr>
              <a:tr h="1422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87644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F2075EF-E555-4321-A224-E07FE7501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329299"/>
              </p:ext>
            </p:extLst>
          </p:nvPr>
        </p:nvGraphicFramePr>
        <p:xfrm>
          <a:off x="7569200" y="2063909"/>
          <a:ext cx="1143000" cy="318897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120827002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42648307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2059758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685630378"/>
                    </a:ext>
                  </a:extLst>
                </a:gridCol>
              </a:tblGrid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132923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26108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21545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764343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55391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324395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823300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376512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759389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204003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82308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419233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055258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257681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671280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281498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57880"/>
                  </a:ext>
                </a:extLst>
              </a:tr>
              <a:tr h="169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760634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6E36CA0E-3A89-4D4D-A527-3F61FD791306}"/>
              </a:ext>
            </a:extLst>
          </p:cNvPr>
          <p:cNvSpPr/>
          <p:nvPr/>
        </p:nvSpPr>
        <p:spPr>
          <a:xfrm>
            <a:off x="6083300" y="3276600"/>
            <a:ext cx="978408" cy="48463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18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027"/>
    </mc:Choice>
    <mc:Fallback xmlns="">
      <p:transition spd="slow" advTm="7402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B7CC-B7B4-4F80-877C-63CFB3DD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612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CDA53B-80B0-45B2-AA64-3C535292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9111"/>
            <a:ext cx="11404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allows you to create a new data frame that is a subset of an existing data frame by choosing a set of the rows of the original data frame based on a collection of specified conditions.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A9FD94-5DA6-4263-8CE1-204FE9CBD67C}"/>
              </a:ext>
            </a:extLst>
          </p:cNvPr>
          <p:cNvSpPr txBox="1">
            <a:spLocks/>
          </p:cNvSpPr>
          <p:nvPr/>
        </p:nvSpPr>
        <p:spPr>
          <a:xfrm>
            <a:off x="511300" y="5531848"/>
            <a:ext cx="11328400" cy="108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syntax is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data_frame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Condition,…)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include logical operators for the row selection. Note that the entire row is transferred to the new data frame by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E36CA0E-3A89-4D4D-A527-3F61FD791306}"/>
              </a:ext>
            </a:extLst>
          </p:cNvPr>
          <p:cNvSpPr/>
          <p:nvPr/>
        </p:nvSpPr>
        <p:spPr>
          <a:xfrm>
            <a:off x="5702300" y="3276600"/>
            <a:ext cx="978408" cy="48463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1F5EB0-9AB8-4E76-ADD3-99E6432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39874"/>
              </p:ext>
            </p:extLst>
          </p:nvPr>
        </p:nvGraphicFramePr>
        <p:xfrm>
          <a:off x="958850" y="2115947"/>
          <a:ext cx="4000500" cy="318897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30987256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34357386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91412838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16193500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706541671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347467884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43775038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37078352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809184333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129765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997705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002998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782835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522057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112404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539104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21508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99016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28076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41415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572688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482527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718291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144823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75652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411225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2516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94A462-78ED-4025-8ED1-587C674A8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773829"/>
              </p:ext>
            </p:extLst>
          </p:nvPr>
        </p:nvGraphicFramePr>
        <p:xfrm>
          <a:off x="7315708" y="3076003"/>
          <a:ext cx="4000500" cy="885825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358937361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5599394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20972494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9204177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736515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90447335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511802561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3005563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254417905"/>
                    </a:ext>
                  </a:extLst>
                </a:gridCol>
              </a:tblGrid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D9D9D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707658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945099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820139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731216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C9C9C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56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62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77"/>
    </mc:Choice>
    <mc:Fallback xmlns="">
      <p:transition spd="slow" advTm="6377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341-5FC3-448D-9A30-AEE3809C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6"/>
            <a:ext cx="10515600" cy="80394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from 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6C233D-CDF8-48A5-B19D-2BB66B24C472}"/>
              </a:ext>
            </a:extLst>
          </p:cNvPr>
          <p:cNvSpPr/>
          <p:nvPr/>
        </p:nvSpPr>
        <p:spPr>
          <a:xfrm>
            <a:off x="469900" y="1897906"/>
            <a:ext cx="115316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head(Cars93)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Manufacturer   Model    Type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Min.Price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Price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Max.Price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MPG.city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MPG.highway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AirBags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endParaRPr lang="en-US" sz="135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Acura Integra   Small      12.9  15.9      18.8       25          31               None      Front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Acura  Legend Midsize      29.2  33.9      38.7       18          25 Driver &amp; Passenger      Front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 Audi      90 Compact      25.9  29.1      32.3       20          26        Driver only      Front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  Audi     100 Midsize      30.8  37.7      44.6       19          26 Driver &amp; Passenger      Front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   BMW    535i Midsize      23.7  30.0      36.2       22          30        Driver only       Rear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   Buick Century Midsize      14.2  15.7      17.3       22          31        Driver only      Front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Cylinders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Horsepower  RPM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Rev.per.mile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Man.trans.avail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Fuel.tank.capacity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Passengers Length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4        1.8        140 6300         2890             Yes               13.2          5    177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6        3.2        200 5500         2335             Yes               18.0          5    195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 6        2.8        172 5500         2280             Yes               16.9          5    180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  6        2.8        172 5500         2535             Yes               21.1          6    193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  4        3.5        208 5700         2545             Yes               21.1          4    186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    4        2.2        110 5200         2565              No               16.4          6    189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Wheelbase Width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Turn.circle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Rear.seat.room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Luggage.room</a:t>
            </a:r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Weight  Origin          Make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102    68          37           26.5           11   2705 non-USA Acura Integra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115    71          38           30.0           15   3560 non-USA  Acura Legend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102    67          37           28.0           14   3375 non-USA       Audi 90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106    70          37           31.0           17   3405 non-USA      Audi 100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109    69          39           27.0           13   3640 non-USA      BMW 535i</a:t>
            </a:r>
          </a:p>
          <a:p>
            <a:r>
              <a:rPr lang="en-US" sz="135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  105    69          41           28.0           16   2880     USA Buick Century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AAAEDC-C334-46A1-86C1-F467383E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4725"/>
            <a:ext cx="11404600" cy="803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frame contains data for 93 cars sold in the U.S. during the year 1993. The first six rows of the data frame can be viewed using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302350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54"/>
    </mc:Choice>
    <mc:Fallback xmlns="">
      <p:transition spd="slow" advTm="6485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C1796C-5AD8-466F-BF05-08A9E26F7CF8}"/>
              </a:ext>
            </a:extLst>
          </p:cNvPr>
          <p:cNvSpPr txBox="1">
            <a:spLocks/>
          </p:cNvSpPr>
          <p:nvPr/>
        </p:nvSpPr>
        <p:spPr>
          <a:xfrm>
            <a:off x="838200" y="339725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Function: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Cars93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D5337-DCFB-4327-A2A5-3D3F058D5218}"/>
              </a:ext>
            </a:extLst>
          </p:cNvPr>
          <p:cNvSpPr/>
          <p:nvPr/>
        </p:nvSpPr>
        <p:spPr>
          <a:xfrm>
            <a:off x="482600" y="1172339"/>
            <a:ext cx="98933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Cars93_Ex1&lt;-select(Cars93,Type,EngineSize,DriveTrain,MPG.city)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head(Cars93_Ex1)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EngineSize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DriveTrain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MPG.city</a:t>
            </a: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Small        1.8      Front       25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Midsize        3.2      Front       18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Compact        2.8      Front       20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Midsize        2.8      Front       19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Midsize        3.5       Rear       22</a:t>
            </a:r>
          </a:p>
          <a:p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Midsize        2.2      Front       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542CBA-8835-441B-B0C9-F9B57FD04607}"/>
              </a:ext>
            </a:extLst>
          </p:cNvPr>
          <p:cNvSpPr txBox="1">
            <a:spLocks/>
          </p:cNvSpPr>
          <p:nvPr/>
        </p:nvSpPr>
        <p:spPr>
          <a:xfrm>
            <a:off x="482600" y="4232508"/>
            <a:ext cx="11036300" cy="20793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arbitrary number of variable names can be passed into the function.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of the variables in the new data frame matches the order they are entered into the function.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names are not in quotations in the function input.</a:t>
            </a:r>
          </a:p>
        </p:txBody>
      </p:sp>
    </p:spTree>
    <p:extLst>
      <p:ext uri="{BB962C8B-B14F-4D97-AF65-F5344CB8AC3E}">
        <p14:creationId xmlns:p14="http://schemas.microsoft.com/office/powerpoint/2010/main" val="123007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929"/>
    </mc:Choice>
    <mc:Fallback xmlns="">
      <p:transition spd="slow" advTm="16692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8758</TotalTime>
  <Words>5726</Words>
  <Application>Microsoft Macintosh PowerPoint</Application>
  <PresentationFormat>Widescreen</PresentationFormat>
  <Paragraphs>1395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Open Sans</vt:lpstr>
      <vt:lpstr>Times New Roman</vt:lpstr>
      <vt:lpstr>Office Theme</vt:lpstr>
      <vt:lpstr>Equation</vt:lpstr>
      <vt:lpstr>Introduction to Data Wrangling</vt:lpstr>
      <vt:lpstr>Data Wrangling</vt:lpstr>
      <vt:lpstr>Installing Package dplyr</vt:lpstr>
      <vt:lpstr>PowerPoint Presentation</vt:lpstr>
      <vt:lpstr>PowerPoint Presentation</vt:lpstr>
      <vt:lpstr>Our 1st function!: The select Function</vt:lpstr>
      <vt:lpstr>The filter Function</vt:lpstr>
      <vt:lpstr>Examples from the Cars93 Data Frame</vt:lpstr>
      <vt:lpstr>PowerPoint Presentation</vt:lpstr>
      <vt:lpstr>PowerPoint Presentation</vt:lpstr>
      <vt:lpstr>PowerPoint Presentation</vt:lpstr>
      <vt:lpstr>PowerPoint Presentation</vt:lpstr>
      <vt:lpstr>The %in% Operator</vt:lpstr>
      <vt:lpstr>The %&gt;% Operator</vt:lpstr>
      <vt:lpstr>The mutate Function</vt:lpstr>
      <vt:lpstr>Example of the mutate Function</vt:lpstr>
      <vt:lpstr>The arrange Function</vt:lpstr>
      <vt:lpstr>Example of the arrange Function</vt:lpstr>
      <vt:lpstr>The rename Function</vt:lpstr>
      <vt:lpstr>More Examples with the mutate Function</vt:lpstr>
      <vt:lpstr>More Examples with the mutate Function</vt:lpstr>
      <vt:lpstr>More Examples with the mutate Function</vt:lpstr>
      <vt:lpstr>More Examples with the mutate Function</vt:lpstr>
      <vt:lpstr>Tibbles, Row Names, and dplyr</vt:lpstr>
      <vt:lpstr>Tibbles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Wrangling</dc:title>
  <dc:creator>Forrester, Jeffrey</dc:creator>
  <cp:lastModifiedBy>Bilen, Eren</cp:lastModifiedBy>
  <cp:revision>91</cp:revision>
  <cp:lastPrinted>2020-09-06T18:00:08Z</cp:lastPrinted>
  <dcterms:created xsi:type="dcterms:W3CDTF">2020-06-15T14:17:00Z</dcterms:created>
  <dcterms:modified xsi:type="dcterms:W3CDTF">2022-10-03T22:37:48Z</dcterms:modified>
</cp:coreProperties>
</file>