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7" r:id="rId2"/>
    <p:sldId id="294" r:id="rId3"/>
    <p:sldId id="295" r:id="rId4"/>
    <p:sldId id="296" r:id="rId5"/>
    <p:sldId id="297" r:id="rId6"/>
    <p:sldId id="298" r:id="rId7"/>
    <p:sldId id="29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108D-AB59-46F7-88BB-9E09461C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84" y="2190751"/>
            <a:ext cx="8322430" cy="76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4000" b="1" i="1" dirty="0"/>
              <a:t>QMBE 3730</a:t>
            </a:r>
            <a:br>
              <a:rPr lang="en-US" sz="4000" b="1" i="1" dirty="0"/>
            </a:br>
            <a:r>
              <a:rPr lang="en-US" sz="3200" b="1" i="1" dirty="0"/>
              <a:t>Advanced Business Analytics</a:t>
            </a:r>
            <a:endParaRPr lang="en-US" sz="40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6117F-561A-4AD4-9DCF-DB1800D1F26F}"/>
              </a:ext>
            </a:extLst>
          </p:cNvPr>
          <p:cNvSpPr/>
          <p:nvPr/>
        </p:nvSpPr>
        <p:spPr>
          <a:xfrm>
            <a:off x="65314" y="65314"/>
            <a:ext cx="9013371" cy="6735535"/>
          </a:xfrm>
          <a:prstGeom prst="roundRect">
            <a:avLst>
              <a:gd name="adj" fmla="val 425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D504FE5-840D-4D87-9225-F3047145F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Panel Data Models</a:t>
            </a:r>
          </a:p>
        </p:txBody>
      </p:sp>
    </p:spTree>
    <p:extLst>
      <p:ext uri="{BB962C8B-B14F-4D97-AF65-F5344CB8AC3E}">
        <p14:creationId xmlns:p14="http://schemas.microsoft.com/office/powerpoint/2010/main" val="15451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9181-4CF0-9D0D-65A9-293F2F9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9C6-E5A3-0D24-51B7-8EB0450C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Panel data, or longitudinal data, involves observations of multiple phenomena taken over several time periods. </a:t>
            </a:r>
          </a:p>
          <a:p>
            <a:pPr algn="just"/>
            <a:r>
              <a:rPr lang="en-US" dirty="0"/>
              <a:t>In contrast to pure cross-sectional data (observations at a single point in time) or time series data (observations of a single entity over multiple time periods), panel data offers a unique advantage by observing multiple entities over time, allowing us to control for variables that change over time and across entities.</a:t>
            </a:r>
          </a:p>
        </p:txBody>
      </p:sp>
    </p:spTree>
    <p:extLst>
      <p:ext uri="{BB962C8B-B14F-4D97-AF65-F5344CB8AC3E}">
        <p14:creationId xmlns:p14="http://schemas.microsoft.com/office/powerpoint/2010/main" val="37551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B50-38B4-E1F6-2BD0-8AB371B8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C8E3-E5A5-7000-1A8B-2B72DFE6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data: </a:t>
            </a:r>
            <a:r>
              <a:rPr lang="en-US" dirty="0">
                <a:solidFill>
                  <a:srgbClr val="92D050"/>
                </a:solidFill>
              </a:rPr>
              <a:t>GDP, unemployment rates, and inflation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rates</a:t>
            </a:r>
            <a:r>
              <a:rPr lang="en-US" dirty="0"/>
              <a:t> of different </a:t>
            </a:r>
            <a:r>
              <a:rPr lang="en-US" dirty="0">
                <a:solidFill>
                  <a:schemeClr val="accent1"/>
                </a:solidFill>
              </a:rPr>
              <a:t>countries</a:t>
            </a:r>
            <a:r>
              <a:rPr lang="en-US" dirty="0"/>
              <a:t> over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several years.</a:t>
            </a:r>
          </a:p>
          <a:p>
            <a:r>
              <a:rPr lang="en-US" dirty="0"/>
              <a:t>Medical data: </a:t>
            </a:r>
            <a:r>
              <a:rPr lang="en-US" dirty="0">
                <a:solidFill>
                  <a:schemeClr val="accent1"/>
                </a:solidFill>
              </a:rPr>
              <a:t>Patient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health metrics </a:t>
            </a:r>
            <a:r>
              <a:rPr lang="en-US" dirty="0"/>
              <a:t>observed </a:t>
            </a:r>
            <a:r>
              <a:rPr lang="en-US" dirty="0">
                <a:solidFill>
                  <a:schemeClr val="bg2"/>
                </a:solidFill>
              </a:rPr>
              <a:t>across multiple visits.</a:t>
            </a:r>
          </a:p>
          <a:p>
            <a:r>
              <a:rPr lang="en-US" dirty="0"/>
              <a:t>Social science data: </a:t>
            </a:r>
            <a:r>
              <a:rPr lang="en-US" dirty="0">
                <a:solidFill>
                  <a:srgbClr val="92D050"/>
                </a:solidFill>
              </a:rPr>
              <a:t>Surveys on social behavior or opinions</a:t>
            </a:r>
            <a:r>
              <a:rPr lang="en-US" dirty="0"/>
              <a:t> conducted over </a:t>
            </a:r>
            <a:r>
              <a:rPr lang="en-US" dirty="0">
                <a:solidFill>
                  <a:schemeClr val="bg2"/>
                </a:solidFill>
              </a:rPr>
              <a:t>years</a:t>
            </a:r>
            <a:r>
              <a:rPr lang="en-US" dirty="0"/>
              <a:t> across </a:t>
            </a:r>
            <a:r>
              <a:rPr lang="en-US" dirty="0">
                <a:solidFill>
                  <a:schemeClr val="accent1"/>
                </a:solidFill>
              </a:rPr>
              <a:t>different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00801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Fixed Effects Model</a:t>
            </a:r>
          </a:p>
          <a:p>
            <a:pPr algn="just"/>
            <a:r>
              <a:rPr lang="en-US" sz="2000" dirty="0"/>
              <a:t>The fixed effects model assumes that individual-specific effects are correlated with the independent variables. It effectively controls for all time-invariant differences between the individuals, allowing the analysis to focus on the predictors of interest.</a:t>
            </a:r>
          </a:p>
          <a:p>
            <a:pPr marL="0" indent="0">
              <a:buNone/>
            </a:pPr>
            <a:r>
              <a:rPr lang="en-US" b="1" dirty="0"/>
              <a:t>Random Effects Model</a:t>
            </a:r>
            <a:endParaRPr lang="en-US" dirty="0"/>
          </a:p>
          <a:p>
            <a:pPr algn="just"/>
            <a:r>
              <a:rPr lang="en-US" sz="2000" dirty="0"/>
              <a:t>The random effects model assumes that the individual-specific effects are uncorrelated with the independent variables. It is more efficient than the fixed effects model but requires a stronger assumption, which, if violated, can lead to biased estimates.</a:t>
            </a:r>
          </a:p>
        </p:txBody>
      </p:sp>
    </p:spTree>
    <p:extLst>
      <p:ext uri="{BB962C8B-B14F-4D97-AF65-F5344CB8AC3E}">
        <p14:creationId xmlns:p14="http://schemas.microsoft.com/office/powerpoint/2010/main" val="37419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CD3-0419-56FF-784E-52D4FA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Time Series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3D43-B812-980F-08C2-1B6FF643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Difference-in-Differences (</a:t>
            </a:r>
            <a:r>
              <a:rPr lang="en-US" sz="2000" b="1" dirty="0" err="1"/>
              <a:t>DiD</a:t>
            </a:r>
            <a:r>
              <a:rPr lang="en-US" sz="2000" b="1" dirty="0"/>
              <a:t>)</a:t>
            </a:r>
          </a:p>
          <a:p>
            <a:pPr marL="0" indent="0" algn="just">
              <a:buNone/>
            </a:pPr>
            <a:r>
              <a:rPr lang="en-US" sz="2000" dirty="0" err="1"/>
              <a:t>DiD</a:t>
            </a:r>
            <a:r>
              <a:rPr lang="en-US" sz="2000" dirty="0"/>
              <a:t> is a quasi-experimental design that compares the outcome changes over time between a group that is exposed to a treatment and a group that is not. It is particularly useful for evaluating the effects of policy changes or interventions.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Panel Data Models</a:t>
            </a:r>
          </a:p>
          <a:p>
            <a:pPr marL="0" indent="0" algn="just">
              <a:buNone/>
            </a:pPr>
            <a:r>
              <a:rPr lang="en-US" sz="2000" dirty="0"/>
              <a:t>These models incorporate lagged variables as regressors to capture dynamic effects, addressing issues like inertia or adjustment processes over time. The Arellano-Bond estimator is a popular method for estimating dynamic panel data models.</a:t>
            </a:r>
          </a:p>
        </p:txBody>
      </p:sp>
    </p:spTree>
    <p:extLst>
      <p:ext uri="{BB962C8B-B14F-4D97-AF65-F5344CB8AC3E}">
        <p14:creationId xmlns:p14="http://schemas.microsoft.com/office/powerpoint/2010/main" val="306040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678-1424-64C0-6342-6E94C9FD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B2C6-C00B-6B6F-564C-A1E13BCE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Pooled OLS</a:t>
            </a:r>
          </a:p>
          <a:p>
            <a:r>
              <a:rPr lang="en-US" dirty="0"/>
              <a:t>Simple but often inappropriate due to ignoring individual-specific effects and dynamic relationships.</a:t>
            </a:r>
          </a:p>
          <a:p>
            <a:pPr marL="0" indent="0">
              <a:buNone/>
            </a:pPr>
            <a:r>
              <a:rPr lang="en-US" b="1" dirty="0"/>
              <a:t>Generalized Method of Moments (GMM)</a:t>
            </a:r>
          </a:p>
          <a:p>
            <a:r>
              <a:rPr lang="en-US" dirty="0"/>
              <a:t>A flexible estimation technique that is particularly useful for dynamic panel data models, such as the Arellano-Bond estimator.</a:t>
            </a:r>
          </a:p>
          <a:p>
            <a:pPr marL="0" indent="0">
              <a:buNone/>
            </a:pPr>
            <a:r>
              <a:rPr lang="en-US" b="1" dirty="0"/>
              <a:t>Panel Corrected Standard Errors (PCSE)</a:t>
            </a:r>
          </a:p>
          <a:p>
            <a:r>
              <a:rPr lang="en-US" dirty="0"/>
              <a:t>An adjustment for standard errors in panel data to account for heteroskedasticity and autocorrelation across panels.</a:t>
            </a:r>
          </a:p>
        </p:txBody>
      </p:sp>
    </p:spTree>
    <p:extLst>
      <p:ext uri="{BB962C8B-B14F-4D97-AF65-F5344CB8AC3E}">
        <p14:creationId xmlns:p14="http://schemas.microsoft.com/office/powerpoint/2010/main" val="19989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45A-47E7-4BA2-5523-EC2BCC1E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Panel Data Analysis in R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F5BE-6EC4-D691-2A97-E1FD5541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R Packages</a:t>
            </a:r>
          </a:p>
          <a:p>
            <a:r>
              <a:rPr lang="en-US" b="1" dirty="0" err="1"/>
              <a:t>plm</a:t>
            </a:r>
            <a:r>
              <a:rPr lang="en-US" b="1" dirty="0"/>
              <a:t>: </a:t>
            </a:r>
            <a:r>
              <a:rPr lang="en-US" dirty="0"/>
              <a:t>Provides functions for estimating a wide variety of linear panel models.</a:t>
            </a:r>
          </a:p>
          <a:p>
            <a:r>
              <a:rPr lang="en-US" b="1" dirty="0" err="1"/>
              <a:t>dynlm</a:t>
            </a:r>
            <a:r>
              <a:rPr lang="en-US" b="1" dirty="0"/>
              <a:t>: </a:t>
            </a:r>
            <a:r>
              <a:rPr lang="en-US" dirty="0"/>
              <a:t>Useful for dynamic linear models, including panel data with time series.</a:t>
            </a:r>
          </a:p>
          <a:p>
            <a:pPr marL="0" indent="0">
              <a:buNone/>
            </a:pPr>
            <a:r>
              <a:rPr lang="en-US" dirty="0"/>
              <a:t>Python Libraries</a:t>
            </a:r>
          </a:p>
          <a:p>
            <a:r>
              <a:rPr lang="en-US" b="1" dirty="0" err="1"/>
              <a:t>statsmodels</a:t>
            </a:r>
            <a:r>
              <a:rPr lang="en-US" b="1" dirty="0"/>
              <a:t>: </a:t>
            </a:r>
            <a:r>
              <a:rPr lang="en-US" dirty="0"/>
              <a:t>Offers a variety of models and functions for time series and panel data analysis.</a:t>
            </a:r>
          </a:p>
          <a:p>
            <a:r>
              <a:rPr lang="en-US" b="1" dirty="0" err="1"/>
              <a:t>linearmodels</a:t>
            </a:r>
            <a:r>
              <a:rPr lang="en-US" b="1" dirty="0"/>
              <a:t>: </a:t>
            </a:r>
            <a:r>
              <a:rPr lang="en-US" dirty="0"/>
              <a:t>Specifically designed for panel data analysis, including advanced models like Panel OLS, First Difference estimator.</a:t>
            </a:r>
          </a:p>
        </p:txBody>
      </p:sp>
    </p:spTree>
    <p:extLst>
      <p:ext uri="{BB962C8B-B14F-4D97-AF65-F5344CB8AC3E}">
        <p14:creationId xmlns:p14="http://schemas.microsoft.com/office/powerpoint/2010/main" val="1007785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12774</TotalTime>
  <Words>461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Theme1</vt:lpstr>
      <vt:lpstr>QMBE 3730 Advanced Business Analytics</vt:lpstr>
      <vt:lpstr>Panel Data Models</vt:lpstr>
      <vt:lpstr>Examples</vt:lpstr>
      <vt:lpstr>Panel Time Series Models</vt:lpstr>
      <vt:lpstr>Panel Time Series Models</vt:lpstr>
      <vt:lpstr>Estimation Techniques</vt:lpstr>
      <vt:lpstr>Panel Data Analysis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130</cp:revision>
  <dcterms:created xsi:type="dcterms:W3CDTF">2018-08-28T20:47:00Z</dcterms:created>
  <dcterms:modified xsi:type="dcterms:W3CDTF">2024-04-09T14:40:13Z</dcterms:modified>
</cp:coreProperties>
</file>