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7" r:id="rId2"/>
    <p:sldId id="294" r:id="rId3"/>
    <p:sldId id="295" r:id="rId4"/>
    <p:sldId id="296" r:id="rId5"/>
    <p:sldId id="297" r:id="rId6"/>
    <p:sldId id="298" r:id="rId7"/>
    <p:sldId id="29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79CF88-963B-4CD7-90D0-63320DD21848}">
          <p14:sldIdLst>
            <p14:sldId id="28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JOIN" id="{26597E32-47EC-41A1-8657-5A964F561E8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A85"/>
    <a:srgbClr val="E63E4E"/>
    <a:srgbClr val="D41B2C"/>
    <a:srgbClr val="E9515F"/>
    <a:srgbClr val="466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0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0CF0F-AAC8-4054-8C7C-FA14E46F014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67D50-2820-450C-8789-93D70C4D0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-H_logo_2"/>
          <p:cNvPicPr>
            <a:picLocks noChangeAspect="1" noChangeArrowheads="1"/>
          </p:cNvPicPr>
          <p:nvPr/>
        </p:nvPicPr>
        <p:blipFill>
          <a:blip r:embed="rId2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/>
              <a:t>School of Business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412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51578" y="457200"/>
            <a:ext cx="20542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6" y="457200"/>
            <a:ext cx="6013451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3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7772400" cy="5105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57200"/>
            <a:ext cx="76295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534150"/>
            <a:ext cx="533400" cy="3238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1600" y="6686550"/>
            <a:ext cx="533400" cy="2476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8000" t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pp-H_logo_2"/>
          <p:cNvPicPr>
            <a:picLocks noChangeAspect="1" noChangeArrowheads="1"/>
          </p:cNvPicPr>
          <p:nvPr/>
        </p:nvPicPr>
        <p:blipFill>
          <a:blip r:embed="rId16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38175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hlink"/>
                </a:solidFill>
              </a:rPr>
              <a:t>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3814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108D-AB59-46F7-88BB-9E09461C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84" y="2190751"/>
            <a:ext cx="8322430" cy="762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4000" b="1" i="1" dirty="0"/>
              <a:t>QMBE 3730</a:t>
            </a:r>
            <a:br>
              <a:rPr lang="en-US" sz="4000" b="1" i="1" dirty="0"/>
            </a:br>
            <a:r>
              <a:rPr lang="en-US" sz="3200" b="1" i="1" dirty="0"/>
              <a:t>Advanced Business Analytics</a:t>
            </a:r>
            <a:endParaRPr lang="en-US" sz="4000" b="1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96117F-561A-4AD4-9DCF-DB1800D1F26F}"/>
              </a:ext>
            </a:extLst>
          </p:cNvPr>
          <p:cNvSpPr/>
          <p:nvPr/>
        </p:nvSpPr>
        <p:spPr>
          <a:xfrm>
            <a:off x="65314" y="65314"/>
            <a:ext cx="9013371" cy="6735535"/>
          </a:xfrm>
          <a:prstGeom prst="roundRect">
            <a:avLst>
              <a:gd name="adj" fmla="val 425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D504FE5-840D-4D87-9225-F3047145F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Panel Data Models</a:t>
            </a:r>
          </a:p>
        </p:txBody>
      </p:sp>
    </p:spTree>
    <p:extLst>
      <p:ext uri="{BB962C8B-B14F-4D97-AF65-F5344CB8AC3E}">
        <p14:creationId xmlns:p14="http://schemas.microsoft.com/office/powerpoint/2010/main" val="154517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9181-4CF0-9D0D-65A9-293F2F94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Panel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A9C6-E5A3-0D24-51B7-8EB0450CB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Panel data, or longitudinal data, involves observations of multiple phenomena taken over several time periods. </a:t>
            </a:r>
          </a:p>
          <a:p>
            <a:pPr algn="just"/>
            <a:r>
              <a:rPr lang="en-US" dirty="0"/>
              <a:t>In contrast to pure cross-sectional data (observations at a single point in time) or time series data (observations of a single entity over multiple time periods), panel data offers a unique advantage by observing multiple entities over time, allowing us to control for variables that change over time and across entities.</a:t>
            </a:r>
          </a:p>
        </p:txBody>
      </p:sp>
    </p:spTree>
    <p:extLst>
      <p:ext uri="{BB962C8B-B14F-4D97-AF65-F5344CB8AC3E}">
        <p14:creationId xmlns:p14="http://schemas.microsoft.com/office/powerpoint/2010/main" val="375513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6B50-38B4-E1F6-2BD0-8AB371B8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C8E3-E5A5-7000-1A8B-2B72DFE6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data: GDP, unemployment rates, and inflation rates of different countries over several years.</a:t>
            </a:r>
          </a:p>
          <a:p>
            <a:r>
              <a:rPr lang="en-US" dirty="0"/>
              <a:t>Medical data: Patient health metrics observed across multiple visits.</a:t>
            </a:r>
          </a:p>
          <a:p>
            <a:r>
              <a:rPr lang="en-US" dirty="0"/>
              <a:t>Social science data: Surveys on social behavior or opinions conducted over years across different demographic groups.</a:t>
            </a:r>
          </a:p>
        </p:txBody>
      </p:sp>
    </p:spTree>
    <p:extLst>
      <p:ext uri="{BB962C8B-B14F-4D97-AF65-F5344CB8AC3E}">
        <p14:creationId xmlns:p14="http://schemas.microsoft.com/office/powerpoint/2010/main" val="200801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ACD3-0419-56FF-784E-52D4FA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Panel Time Series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3D43-B812-980F-08C2-1B6FF643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Fixed Effects Model</a:t>
            </a:r>
          </a:p>
          <a:p>
            <a:pPr algn="just"/>
            <a:r>
              <a:rPr lang="en-US" sz="2000" dirty="0"/>
              <a:t>The fixed effects model assumes that individual-specific effects are correlated with the independent variables. It effectively controls for all time-invariant differences between the individuals, allowing the analysis to focus on the predictors of interest.</a:t>
            </a:r>
          </a:p>
          <a:p>
            <a:pPr marL="0" indent="0">
              <a:buNone/>
            </a:pPr>
            <a:r>
              <a:rPr lang="en-US" b="1" dirty="0"/>
              <a:t>Random Effects Model</a:t>
            </a:r>
            <a:endParaRPr lang="en-US" dirty="0"/>
          </a:p>
          <a:p>
            <a:pPr algn="just"/>
            <a:r>
              <a:rPr lang="en-US" sz="2000" dirty="0"/>
              <a:t>The random effects model assumes that the individual-specific effects are uncorrelated with the independent variables. It is more efficient than the fixed effects model but requires a stronger assumption, which, if violated, can lead to biased estimates.</a:t>
            </a:r>
          </a:p>
        </p:txBody>
      </p:sp>
    </p:spTree>
    <p:extLst>
      <p:ext uri="{BB962C8B-B14F-4D97-AF65-F5344CB8AC3E}">
        <p14:creationId xmlns:p14="http://schemas.microsoft.com/office/powerpoint/2010/main" val="374194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ACD3-0419-56FF-784E-52D4FA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Panel Time Series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3D43-B812-980F-08C2-1B6FF643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Difference-in-Differences (</a:t>
            </a:r>
            <a:r>
              <a:rPr lang="en-US" sz="2000" b="1" dirty="0" err="1"/>
              <a:t>DiD</a:t>
            </a:r>
            <a:r>
              <a:rPr lang="en-US" sz="2000" b="1" dirty="0"/>
              <a:t>)</a:t>
            </a:r>
          </a:p>
          <a:p>
            <a:pPr marL="0" indent="0" algn="just">
              <a:buNone/>
            </a:pPr>
            <a:r>
              <a:rPr lang="en-US" sz="2000" dirty="0" err="1"/>
              <a:t>DiD</a:t>
            </a:r>
            <a:r>
              <a:rPr lang="en-US" sz="2000" dirty="0"/>
              <a:t> is a quasi-experimental design that compares the outcome changes over time between a group that is exposed to a treatment and a group that is not. It is particularly useful for evaluating the effects of policy changes or interventions.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Dynamic Panel Data Models</a:t>
            </a:r>
          </a:p>
          <a:p>
            <a:pPr marL="0" indent="0" algn="just">
              <a:buNone/>
            </a:pPr>
            <a:r>
              <a:rPr lang="en-US" sz="2000" dirty="0"/>
              <a:t>These models incorporate lagged variables as regressors to capture dynamic effects, addressing issues like inertia or adjustment processes over time. The Arellano-Bond estimator is a popular method for estimating dynamic panel data models.</a:t>
            </a:r>
          </a:p>
        </p:txBody>
      </p:sp>
    </p:spTree>
    <p:extLst>
      <p:ext uri="{BB962C8B-B14F-4D97-AF65-F5344CB8AC3E}">
        <p14:creationId xmlns:p14="http://schemas.microsoft.com/office/powerpoint/2010/main" val="306040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3678-1424-64C0-6342-6E94C9FD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B2C6-C00B-6B6F-564C-A1E13BCE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Pooled OLS</a:t>
            </a:r>
          </a:p>
          <a:p>
            <a:r>
              <a:rPr lang="en-US" dirty="0"/>
              <a:t>Simple but often inappropriate due to ignoring individual-specific effects and dynamic relationships.</a:t>
            </a:r>
          </a:p>
          <a:p>
            <a:pPr marL="0" indent="0">
              <a:buNone/>
            </a:pPr>
            <a:r>
              <a:rPr lang="en-US" b="1" dirty="0"/>
              <a:t>Generalized Method of Moments (GMM)</a:t>
            </a:r>
          </a:p>
          <a:p>
            <a:r>
              <a:rPr lang="en-US" dirty="0"/>
              <a:t>A flexible estimation technique that is particularly useful for dynamic panel data models, such as the Arellano-Bond estimator.</a:t>
            </a:r>
          </a:p>
          <a:p>
            <a:pPr marL="0" indent="0">
              <a:buNone/>
            </a:pPr>
            <a:r>
              <a:rPr lang="en-US" b="1" dirty="0"/>
              <a:t>Panel Corrected Standard Errors (PCSE)</a:t>
            </a:r>
          </a:p>
          <a:p>
            <a:r>
              <a:rPr lang="en-US" dirty="0"/>
              <a:t>An adjustment for standard errors in panel data to account for heteroskedasticity and autocorrelation across panels.</a:t>
            </a:r>
          </a:p>
        </p:txBody>
      </p:sp>
    </p:spTree>
    <p:extLst>
      <p:ext uri="{BB962C8B-B14F-4D97-AF65-F5344CB8AC3E}">
        <p14:creationId xmlns:p14="http://schemas.microsoft.com/office/powerpoint/2010/main" val="199897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045A-47E7-4BA2-5523-EC2BCC1E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Panel Data Analysis in R and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F5BE-6EC4-D691-2A97-E1FD5541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R Packages</a:t>
            </a:r>
          </a:p>
          <a:p>
            <a:r>
              <a:rPr lang="en-US" b="1" dirty="0" err="1"/>
              <a:t>plm</a:t>
            </a:r>
            <a:r>
              <a:rPr lang="en-US" b="1" dirty="0"/>
              <a:t>: </a:t>
            </a:r>
            <a:r>
              <a:rPr lang="en-US" dirty="0"/>
              <a:t>Provides functions for estimating a wide variety of linear panel models.</a:t>
            </a:r>
          </a:p>
          <a:p>
            <a:r>
              <a:rPr lang="en-US" b="1" dirty="0" err="1"/>
              <a:t>dynlm</a:t>
            </a:r>
            <a:r>
              <a:rPr lang="en-US" b="1" dirty="0"/>
              <a:t>: </a:t>
            </a:r>
            <a:r>
              <a:rPr lang="en-US" dirty="0"/>
              <a:t>Useful for dynamic linear models, including panel data with time series.</a:t>
            </a:r>
          </a:p>
          <a:p>
            <a:pPr marL="0" indent="0">
              <a:buNone/>
            </a:pPr>
            <a:r>
              <a:rPr lang="en-US" dirty="0"/>
              <a:t>Python Libraries</a:t>
            </a:r>
          </a:p>
          <a:p>
            <a:r>
              <a:rPr lang="en-US" b="1" dirty="0" err="1"/>
              <a:t>statsmodels</a:t>
            </a:r>
            <a:r>
              <a:rPr lang="en-US" b="1" dirty="0"/>
              <a:t>: </a:t>
            </a:r>
            <a:r>
              <a:rPr lang="en-US" dirty="0"/>
              <a:t>Offers a variety of models and functions for time series and panel data analysis.</a:t>
            </a:r>
          </a:p>
          <a:p>
            <a:r>
              <a:rPr lang="en-US" b="1" dirty="0" err="1"/>
              <a:t>linearmodels</a:t>
            </a:r>
            <a:r>
              <a:rPr lang="en-US" b="1" dirty="0"/>
              <a:t>: </a:t>
            </a:r>
            <a:r>
              <a:rPr lang="en-US" dirty="0"/>
              <a:t>Specifically designed for panel data analysis, including advanced models like Panel OLS, First Difference estimator.</a:t>
            </a:r>
          </a:p>
        </p:txBody>
      </p:sp>
    </p:spTree>
    <p:extLst>
      <p:ext uri="{BB962C8B-B14F-4D97-AF65-F5344CB8AC3E}">
        <p14:creationId xmlns:p14="http://schemas.microsoft.com/office/powerpoint/2010/main" val="10077852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A6CA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B6D0E1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9E3F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E7CCAF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A6E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AAB9BA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B893EA1-0EB8-4F75-A169-C4C07E7C6C86}" vid="{CE5AD3AE-3AF2-45E2-B772-0941B7172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12725</TotalTime>
  <Words>461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Theme1</vt:lpstr>
      <vt:lpstr>QMBE 3730 Advanced Business Analytics</vt:lpstr>
      <vt:lpstr>Panel Data Models</vt:lpstr>
      <vt:lpstr>Examples</vt:lpstr>
      <vt:lpstr>Panel Time Series Models</vt:lpstr>
      <vt:lpstr>Panel Time Series Models</vt:lpstr>
      <vt:lpstr>Estimation Techniques</vt:lpstr>
      <vt:lpstr>Panel Data Analysis in R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amiller37</dc:creator>
  <cp:lastModifiedBy>Rodgers Odongo</cp:lastModifiedBy>
  <cp:revision>129</cp:revision>
  <dcterms:created xsi:type="dcterms:W3CDTF">2018-08-28T20:47:00Z</dcterms:created>
  <dcterms:modified xsi:type="dcterms:W3CDTF">2024-04-08T00:31:46Z</dcterms:modified>
</cp:coreProperties>
</file>