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65" r:id="rId3"/>
    <p:sldId id="257" r:id="rId4"/>
    <p:sldId id="266" r:id="rId5"/>
    <p:sldId id="268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9" r:id="rId18"/>
    <p:sldId id="300" r:id="rId19"/>
    <p:sldId id="310" r:id="rId20"/>
    <p:sldId id="298" r:id="rId21"/>
    <p:sldId id="269" r:id="rId22"/>
    <p:sldId id="270" r:id="rId23"/>
    <p:sldId id="271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3" r:id="rId32"/>
    <p:sldId id="282" r:id="rId33"/>
    <p:sldId id="285" r:id="rId34"/>
    <p:sldId id="284" r:id="rId35"/>
    <p:sldId id="301" r:id="rId36"/>
    <p:sldId id="302" r:id="rId37"/>
    <p:sldId id="303" r:id="rId38"/>
    <p:sldId id="304" r:id="rId39"/>
    <p:sldId id="306" r:id="rId40"/>
    <p:sldId id="305" r:id="rId41"/>
    <p:sldId id="307" r:id="rId42"/>
    <p:sldId id="313" r:id="rId43"/>
    <p:sldId id="311" r:id="rId44"/>
    <p:sldId id="312" r:id="rId45"/>
    <p:sldId id="314" r:id="rId46"/>
    <p:sldId id="308" r:id="rId47"/>
    <p:sldId id="316" r:id="rId48"/>
    <p:sldId id="315" r:id="rId49"/>
    <p:sldId id="31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/>
    <p:restoredTop sz="94649"/>
  </p:normalViewPr>
  <p:slideViewPr>
    <p:cSldViewPr snapToGrid="0">
      <p:cViewPr varScale="1">
        <p:scale>
          <a:sx n="105" d="100"/>
          <a:sy n="105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F1A4F-C00B-2342-96E2-B58F2629F47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49FE9-E154-2447-8376-2E3EE2FF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0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E718-F011-824F-9D23-A36354773D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11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E718-F011-824F-9D23-A36354773D9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86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E718-F011-824F-9D23-A36354773D9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3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36C5-7221-C21B-BE7D-BBEB2E6BA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444A9-4349-C9FC-1262-A493DC99F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7BC32-B309-2E72-F828-4B2A72BA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1F84-CA3C-CC44-AB14-4FE988C7BD0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8F607-D156-028F-1C00-1C6F6692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14825-C19B-DBE6-1510-0517CBBE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91B-B360-CE4B-8E64-D92A4030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8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D694-B51D-4E02-3CA3-8B5FF2ED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2E49D-FA9E-296B-0B76-23E6E3778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C2BC0-339C-58D8-77A2-CB95A419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1F84-CA3C-CC44-AB14-4FE988C7BD0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A34B2-AD2B-69AF-FBE7-26A12417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99E9C-4EE0-7E36-63A7-5F403A59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91B-B360-CE4B-8E64-D92A4030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1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E3880-0771-5F76-9A91-357ACAE4B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80C6E-0AB1-6FC1-76E1-84BC93D59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76A78-FF39-47D0-DABA-7D428701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1F84-CA3C-CC44-AB14-4FE988C7BD0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61FA8-C5F2-AC61-306E-3F0FCCBB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D460C-C1E3-C003-A524-E334822E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91B-B360-CE4B-8E64-D92A4030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FF6E-E4E9-9A89-0274-E5B076FD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1AC76-C9A0-FD04-2F20-2E390A0E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05655-407A-E7E1-9AD4-0A69A661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1F84-CA3C-CC44-AB14-4FE988C7BD0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8119C-38A5-B245-36BB-A4EEDB5B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50158-48FB-9E8E-93F3-C866B300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91B-B360-CE4B-8E64-D92A4030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3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4C86-FADA-3563-BD2C-810CEBB2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730C2-FBCB-AB3E-3C48-577992A57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B4E0C-2C66-CA2A-CA17-704F3E53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1F84-CA3C-CC44-AB14-4FE988C7BD0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22791-9AA9-AB57-77BC-CD9087D5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F1F2C-8DFE-7A62-9F33-A6099BAD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91B-B360-CE4B-8E64-D92A4030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9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A509-47AD-3828-C6CB-128C619E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FC0FF-A87B-3C9D-96CD-D42AB883C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3A05F-0E33-3823-CDBB-F3ABC4607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C8628-9DAE-F83D-05C8-332293A6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1F84-CA3C-CC44-AB14-4FE988C7BD0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E4C94-92A4-43A4-7225-7D677F03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C4E6A-8F89-2CCB-B328-600C5FB4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91B-B360-CE4B-8E64-D92A4030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5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FA81-E1F0-E251-9678-2B30508B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2802C-A9DE-4CFA-33F7-2E97C4896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727A-B23B-1540-3176-4D7911A35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9FAEE-DB03-A83A-7953-6E59D3342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51278-D658-4BDD-1FAD-4FCD35644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D67C7-1127-4149-FA8A-BA1F6BF1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1F84-CA3C-CC44-AB14-4FE988C7BD0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E31C5-2297-39CC-B5F7-1BB8D507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CD359-537B-73C9-AB2C-75BB725C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91B-B360-CE4B-8E64-D92A4030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B03D-0F1D-812C-3F60-98C96F1E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70F99-B645-796C-8973-E78916AB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1F84-CA3C-CC44-AB14-4FE988C7BD0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81AB2-4A73-57DF-997D-267443D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5C307-5956-8419-106C-57B7633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91B-B360-CE4B-8E64-D92A4030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4891A-4317-FB6C-A801-8E47320E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1F84-CA3C-CC44-AB14-4FE988C7BD0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59234-D34A-B737-2B1E-25AB81F8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96BAC-551F-367D-B381-41F20775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91B-B360-CE4B-8E64-D92A4030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1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E5C3-C61E-EC3E-4F60-A2343D0E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8B30C-D925-1BCC-FBBB-7E4259A7C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BA5CC-C055-0B51-7000-D1B3F25C6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4F900-D833-16D7-F92E-10462A96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1F84-CA3C-CC44-AB14-4FE988C7BD0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3EFDA-3DF2-E11A-40DA-51DB01BA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C4B60-F3CC-953C-6DD4-79805982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91B-B360-CE4B-8E64-D92A4030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5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5AEC-7932-5B79-89F8-9CE9520B8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A8F0D-2150-663E-B5D3-9D67E57E4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4D6FC-D714-BBC5-9442-9B65755A6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9FE78-238F-E4D9-34FC-34C61D42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1F84-CA3C-CC44-AB14-4FE988C7BD0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BA5CB-FF79-56CC-4B53-41820A8E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8D069-294D-B368-7884-318EE53A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91B-B360-CE4B-8E64-D92A4030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3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73704-68C7-366C-082B-765DD9B8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83394-E39A-D228-AC17-B62E3EBF7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4A72E-5C69-F515-BE4E-900A74F59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11F84-CA3C-CC44-AB14-4FE988C7BD0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9F2AE-6761-EC51-1951-409926313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6F9BB-7592-6AA1-CDB9-A5E54F778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B191B-B360-CE4B-8E64-D92A4030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en.wikipedia.org/wiki/Chinese_whisper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en.wikipedia.org/wiki/Chinese_whisp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en.wikipedia.org/wiki/Chinese_whisp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1622-B69B-4CEF-0583-61FFBDDF5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300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72CF8-6E47-7EE7-2849-FD88F04F9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4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1651-A444-670B-1870-64D35F60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predictable pattern based on the plot?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8678-A3F2-A10C-81B8-02CA698C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 2 b): </a:t>
            </a:r>
            <a:r>
              <a:rPr lang="en-US" dirty="0"/>
              <a:t>If a process is non-stationary (has a predictable trend),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stationary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first.</a:t>
            </a:r>
            <a:endParaRPr lang="en-US" dirty="0"/>
          </a:p>
          <a:p>
            <a:pPr lvl="1"/>
            <a:r>
              <a:rPr lang="en-US" dirty="0"/>
              <a:t>Time series models are to investigate if there is any other pattern beyond trend/seasonality. In official words, we make it stationary so we can stabilize the variance.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2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1651-A444-670B-1870-64D35F60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predictable pattern based on the plot?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8678-A3F2-A10C-81B8-02CA698C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 2 b): </a:t>
            </a:r>
            <a:r>
              <a:rPr lang="en-US" dirty="0"/>
              <a:t>If a process is non-stationary (has a predictable trend),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stationary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first.</a:t>
            </a:r>
            <a:endParaRPr lang="en-US" dirty="0"/>
          </a:p>
          <a:p>
            <a:pPr lvl="1"/>
            <a:r>
              <a:rPr lang="en-US" dirty="0"/>
              <a:t>Time series models are to investigate if there is any other pattern beyond trend/seasonality. In official words, we make it stationary so we can stabilize the variance.</a:t>
            </a:r>
          </a:p>
          <a:p>
            <a:pPr lvl="1"/>
            <a:r>
              <a:rPr lang="en-US" dirty="0"/>
              <a:t>Differencing is often used to make a process stationary: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While you can take the difference as many times as needed, in practice, you almost never need to take differencing more than two times (</a:t>
            </a:r>
            <a:r>
              <a:rPr lang="en-US" i="1" dirty="0"/>
              <a:t>second-order differencing)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EAEBDFA-F5E1-7E9D-0772-81FF82F9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838" y="4058446"/>
            <a:ext cx="1803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8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367B-9981-79BD-C95E-0E3B4575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google stock price </a:t>
            </a:r>
            <a:r>
              <a:rPr lang="en-US" i="1" dirty="0"/>
              <a:t>versus</a:t>
            </a:r>
            <a:r>
              <a:rPr lang="en-US" dirty="0"/>
              <a:t> first-order differencing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7ECDD88-C3D3-FF55-86E0-8E708473E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236" y="2215357"/>
            <a:ext cx="8163311" cy="2928144"/>
          </a:xfrm>
        </p:spPr>
      </p:pic>
    </p:spTree>
    <p:extLst>
      <p:ext uri="{BB962C8B-B14F-4D97-AF65-F5344CB8AC3E}">
        <p14:creationId xmlns:p14="http://schemas.microsoft.com/office/powerpoint/2010/main" val="3361950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1651-A444-670B-1870-64D35F60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predictable pattern based on the plot?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8678-A3F2-A10C-81B8-02CA698C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Step 2 b): </a:t>
            </a:r>
            <a:r>
              <a:rPr lang="en-US" dirty="0"/>
              <a:t>If a process is non-stationary (has a predictable trend),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stationary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first.</a:t>
            </a:r>
            <a:endParaRPr lang="en-US" dirty="0"/>
          </a:p>
          <a:p>
            <a:pPr lvl="1"/>
            <a:r>
              <a:rPr lang="en-US" dirty="0"/>
              <a:t>Time series models are to investigate if there is any other pattern beyond trend/seasonality. In official words, we make it stationary so we can stabilize the variance.</a:t>
            </a:r>
          </a:p>
          <a:p>
            <a:pPr lvl="1"/>
            <a:r>
              <a:rPr lang="en-US" dirty="0"/>
              <a:t>Differencing is often used to make a process stationary: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While you can take the difference as many times as needed, in practice, you almost never need to take differencing more than two times (</a:t>
            </a:r>
            <a:r>
              <a:rPr lang="en-US" i="1" dirty="0"/>
              <a:t>second-order differencing)</a:t>
            </a:r>
            <a:endParaRPr lang="en-US" dirty="0"/>
          </a:p>
          <a:p>
            <a:pPr lvl="1"/>
            <a:r>
              <a:rPr lang="en-US" dirty="0"/>
              <a:t>Not sure if the process is stationary? Use a </a:t>
            </a:r>
            <a:r>
              <a:rPr lang="en-US" b="1" dirty="0"/>
              <a:t>unit root test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EAEBDFA-F5E1-7E9D-0772-81FF82F9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838" y="4058446"/>
            <a:ext cx="1803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44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5999-10BE-77E3-1FC4-D7F5FAEF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root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81D2E-0184-532C-F63A-6F238DA8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the data is stationary.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: the data is NOT stationary </a:t>
            </a:r>
            <a:r>
              <a:rPr lang="en-US" i="1" dirty="0"/>
              <a:t>(there is a unit root</a:t>
            </a:r>
            <a:r>
              <a:rPr lang="en-US" dirty="0"/>
              <a:t>)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*For the purpose of time series analysis, you actually want H</a:t>
            </a:r>
            <a:r>
              <a:rPr lang="en-US" i="1" baseline="-25000" dirty="0"/>
              <a:t>0 </a:t>
            </a:r>
            <a:r>
              <a:rPr lang="en-US" i="1" dirty="0"/>
              <a:t>to be true so you can move forward.</a:t>
            </a:r>
          </a:p>
        </p:txBody>
      </p:sp>
    </p:spTree>
    <p:extLst>
      <p:ext uri="{BB962C8B-B14F-4D97-AF65-F5344CB8AC3E}">
        <p14:creationId xmlns:p14="http://schemas.microsoft.com/office/powerpoint/2010/main" val="889334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5999-10BE-77E3-1FC4-D7F5FAEF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root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81D2E-0184-532C-F63A-6F238DA8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the data is stationary.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: the data is NOT stationary </a:t>
            </a:r>
            <a:r>
              <a:rPr lang="en-US" i="1" dirty="0"/>
              <a:t>(there is a unit root</a:t>
            </a:r>
            <a:r>
              <a:rPr lang="en-US" dirty="0"/>
              <a:t>)</a:t>
            </a:r>
            <a:r>
              <a:rPr lang="en-US" i="1" dirty="0"/>
              <a:t>.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03FDD637-DA82-D3F8-D193-C187BEBAC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52275"/>
            <a:ext cx="4989513" cy="3905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798BDF-6119-739F-7C69-12899758CF38}"/>
              </a:ext>
            </a:extLst>
          </p:cNvPr>
          <p:cNvSpPr txBox="1"/>
          <p:nvPr/>
        </p:nvSpPr>
        <p:spPr>
          <a:xfrm>
            <a:off x="6096000" y="2957513"/>
            <a:ext cx="544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statistic (10.72) way higher than critical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Reject H</a:t>
            </a:r>
            <a:r>
              <a:rPr lang="en-US" baseline="-25000" dirty="0"/>
              <a:t>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Take first-order differencing, and test again.</a:t>
            </a:r>
          </a:p>
        </p:txBody>
      </p:sp>
    </p:spTree>
    <p:extLst>
      <p:ext uri="{BB962C8B-B14F-4D97-AF65-F5344CB8AC3E}">
        <p14:creationId xmlns:p14="http://schemas.microsoft.com/office/powerpoint/2010/main" val="3500575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5999-10BE-77E3-1FC4-D7F5FAEF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root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81D2E-0184-532C-F63A-6F238DA8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the data is stationary.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: the data is NOT stationary </a:t>
            </a:r>
            <a:r>
              <a:rPr lang="en-US" i="1" dirty="0"/>
              <a:t>(there is a unit root</a:t>
            </a:r>
            <a:r>
              <a:rPr lang="en-US" dirty="0"/>
              <a:t>)</a:t>
            </a:r>
            <a:r>
              <a:rPr lang="en-US" i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98BDF-6119-739F-7C69-12899758CF38}"/>
              </a:ext>
            </a:extLst>
          </p:cNvPr>
          <p:cNvSpPr txBox="1"/>
          <p:nvPr/>
        </p:nvSpPr>
        <p:spPr>
          <a:xfrm>
            <a:off x="6743700" y="2971800"/>
            <a:ext cx="5448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statistic (0.0324) smaller than critical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enough evidence to reject H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differenced series is stationary and is good enough to perform time series.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4017D79-710D-DB14-41AE-C485DDA3A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0825"/>
            <a:ext cx="5726285" cy="35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73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DD37-9A4C-467E-57A0-BD9BFE67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1461B-DF43-5220-A2A3-30CAF84E59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white noise </a:t>
                </a:r>
                <a:r>
                  <a:rPr lang="en-US" dirty="0"/>
                  <a:t>series is a series of observations that are independently and identically distributed with a mean of 0 and constant variance. </a:t>
                </a:r>
              </a:p>
              <a:p>
                <a:pPr lvl="1"/>
                <a:r>
                  <a:rPr lang="en-US" dirty="0"/>
                  <a:t>Example: the irreducible error term in supervised learning models are </a:t>
                </a:r>
                <a:r>
                  <a:rPr lang="en-US" i="1" dirty="0"/>
                  <a:t>always</a:t>
                </a:r>
                <a:r>
                  <a:rPr lang="en-US" dirty="0"/>
                  <a:t> assumed to be a white noise.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1461B-DF43-5220-A2A3-30CAF84E59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037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DD37-9A4C-467E-57A0-BD9BFE67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461B-DF43-5220-A2A3-30CAF84E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white noise </a:t>
            </a:r>
            <a:r>
              <a:rPr lang="en-US" dirty="0"/>
              <a:t>series is a series of observations that are independently and identically distributed with a mean of 0 and constant variance.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random walk</a:t>
            </a:r>
            <a:r>
              <a:rPr lang="en-US" dirty="0"/>
              <a:t> series is a series of observations where the current observation equals to the previous observation with a random step up and down, i.e.,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w</a:t>
            </a:r>
            <a:r>
              <a:rPr lang="en-US" baseline="-25000" dirty="0" err="1"/>
              <a:t>t</a:t>
            </a:r>
            <a:r>
              <a:rPr lang="en-US" dirty="0"/>
              <a:t> is a white noise.</a:t>
            </a:r>
          </a:p>
          <a:p>
            <a:pPr lvl="1"/>
            <a:r>
              <a:rPr lang="en-US" dirty="0"/>
              <a:t>Example: stock market</a:t>
            </a: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4B7FE6D-F618-BFDE-73A1-BE7E18763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5" y="4001294"/>
            <a:ext cx="16510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08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A268-B7AE-E9DA-5F5A-5E951F47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D06B-CB48-4447-CFF3-4C9CD7BA5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Preparing a time series data for modeling</a:t>
            </a:r>
          </a:p>
          <a:p>
            <a:r>
              <a:rPr lang="en-US" altLang="zh-CN" dirty="0"/>
              <a:t>Models</a:t>
            </a:r>
          </a:p>
          <a:p>
            <a:pPr lvl="1"/>
            <a:r>
              <a:rPr lang="en-US" altLang="zh-CN" dirty="0"/>
              <a:t>AR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dirty="0"/>
              <a:t>MA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dirty="0"/>
              <a:t>ARMA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r>
              <a:rPr lang="en-US" altLang="zh-CN" dirty="0"/>
              <a:t>ARIMA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C90D-076C-4AC1-25A7-C73D8194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imagination..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128EC-6E45-C710-BD10-067C7366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</a:t>
            </a:r>
            <a:r>
              <a:rPr lang="zh-CN" altLang="en-US" dirty="0"/>
              <a:t> </a:t>
            </a:r>
            <a:r>
              <a:rPr lang="en-US" altLang="zh-CN" dirty="0"/>
              <a:t>cake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teammates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bring..</a:t>
            </a:r>
            <a:r>
              <a:rPr lang="zh-CN" altLang="en-US" dirty="0"/>
              <a:t> </a:t>
            </a:r>
            <a:r>
              <a:rPr lang="en-US" altLang="zh-CN" dirty="0"/>
              <a:t>Thinking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brought</a:t>
            </a:r>
            <a:r>
              <a:rPr lang="zh-CN" altLang="en-US" dirty="0"/>
              <a:t> </a:t>
            </a:r>
            <a:r>
              <a:rPr lang="en-US" altLang="zh-CN" dirty="0"/>
              <a:t>cake: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determine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bring?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514C113-74D0-B358-B6E1-1637D0E2251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01094"/>
          <a:ext cx="5588001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62667">
                  <a:extLst>
                    <a:ext uri="{9D8B030D-6E8A-4147-A177-3AD203B41FA5}">
                      <a16:colId xmlns:a16="http://schemas.microsoft.com/office/drawing/2014/main" val="2120452226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539830617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1409899620"/>
                    </a:ext>
                  </a:extLst>
                </a:gridCol>
              </a:tblGrid>
              <a:tr h="417068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brought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consumed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59015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4687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350777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6434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891295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5702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19324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814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E7FDFD-981F-B18B-05D8-4F53C751DD2D}"/>
              </a:ext>
            </a:extLst>
          </p:cNvPr>
          <p:cNvSpPr txBox="1"/>
          <p:nvPr/>
        </p:nvSpPr>
        <p:spPr>
          <a:xfrm>
            <a:off x="7277622" y="2401094"/>
            <a:ext cx="4076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consumed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periods.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an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Autoregressive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process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(AR)</a:t>
            </a:r>
          </a:p>
          <a:p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2)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brought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consumed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periods, i.e., previous forecast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an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moving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average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process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(MA)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012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0323-7480-64C8-A2EE-F20E9B1A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B4D1-BC8E-3A34-B7BC-52E9C8FDB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this point, the time series data should be stationary. </a:t>
            </a:r>
          </a:p>
          <a:p>
            <a:pPr lvl="1"/>
            <a:r>
              <a:rPr lang="en-US" dirty="0"/>
              <a:t>If the original data IS stationary, use the original data.</a:t>
            </a:r>
          </a:p>
          <a:p>
            <a:pPr lvl="1"/>
            <a:r>
              <a:rPr lang="en-US" dirty="0"/>
              <a:t>If it was not, use the stationary differenced data.</a:t>
            </a:r>
          </a:p>
        </p:txBody>
      </p:sp>
    </p:spTree>
    <p:extLst>
      <p:ext uri="{BB962C8B-B14F-4D97-AF65-F5344CB8AC3E}">
        <p14:creationId xmlns:p14="http://schemas.microsoft.com/office/powerpoint/2010/main" val="3145901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50C4-21AB-45E5-3E14-34DE6451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pattern?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288DFAE-84B1-0765-3872-0FC50BD69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500" y="1730772"/>
            <a:ext cx="5020848" cy="33964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14CB96-5FC1-F092-C504-DEEF7D3A84A8}"/>
              </a:ext>
            </a:extLst>
          </p:cNvPr>
          <p:cNvSpPr txBox="1"/>
          <p:nvPr/>
        </p:nvSpPr>
        <p:spPr>
          <a:xfrm>
            <a:off x="977030" y="5373665"/>
            <a:ext cx="1099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Above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plot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earthquakes</a:t>
            </a:r>
            <a:r>
              <a:rPr lang="zh-CN" altLang="en-US" dirty="0"/>
              <a:t> </a:t>
            </a:r>
            <a:r>
              <a:rPr lang="en-US" altLang="zh-CN" dirty="0"/>
              <a:t>worldwide.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intuitive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earthquakes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upcoming</a:t>
            </a:r>
            <a:r>
              <a:rPr lang="zh-CN" altLang="en-US" dirty="0"/>
              <a:t> </a:t>
            </a:r>
            <a:r>
              <a:rPr lang="en-US" altLang="zh-CN" dirty="0"/>
              <a:t>year?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85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8534-FFFE-E8D8-CB63-0ACF6B3B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(autoregressive)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476D7-ED40-2BD5-03BD-42A70AEFE7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autoregressive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denoted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records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from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previous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stamps.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pronounces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“autoregressive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order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”.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AR(1),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example,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has the following format: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the equivalence of an intercept,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coefficient for lag 1, and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error term with mean of 0 and constant variance.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476D7-ED40-2BD5-03BD-42A70AEFE7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E841173-8D62-2389-0FFF-A632EBA55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276" y="4005265"/>
            <a:ext cx="2825749" cy="62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87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8534-FFFE-E8D8-CB63-0ACF6B3B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(autoregressive)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476D7-ED40-2BD5-03BD-42A70AEFE7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AR(1),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example,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has the following format: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the equivalence of an intercept,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coefficient for lag 1, and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error term with mean of 0 and constant variance.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words, the error term assumption suggests that the variance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fixed as long as the value at the previous time stamp is fixed.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this assumption does not hold, we need to add more </a:t>
                </a:r>
                <a:r>
                  <a:rPr lang="en-US" i="1" dirty="0"/>
                  <a:t>lags</a:t>
                </a:r>
                <a:r>
                  <a:rPr lang="en-US" dirty="0"/>
                  <a:t> until this assumption holds.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476D7-ED40-2BD5-03BD-42A70AEFE7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488" r="-1206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E841173-8D62-2389-0FFF-A632EBA55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413" y="2190753"/>
            <a:ext cx="2825749" cy="62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53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7CCE-F424-661E-84CE-E8AAEE53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decide the number of lags?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852EC-E81D-3564-4A25-D9FCBD5E9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An </a:t>
                </a:r>
                <a:r>
                  <a:rPr lang="en-US" b="1" dirty="0"/>
                  <a:t>autocorrelation function </a:t>
                </a:r>
                <a:r>
                  <a:rPr lang="en-US" dirty="0"/>
                  <a:t>(ACF) for a time series is defined 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𝐶𝑜𝑟𝑟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words, if there is a strong correlation between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should be included in the AR model.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852EC-E81D-3564-4A25-D9FCBD5E9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945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7CCE-F424-661E-84CE-E8AAEE53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decide the number of lags?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852EC-E81D-3564-4A25-D9FCBD5E9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An </a:t>
                </a:r>
                <a:r>
                  <a:rPr lang="en-US" b="1" dirty="0"/>
                  <a:t>autocorrelation function </a:t>
                </a:r>
                <a:r>
                  <a:rPr lang="en-US" dirty="0"/>
                  <a:t>(ACF) for a time series is defined 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𝐶𝑜𝑟𝑟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words, if there is a strong correlation between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should be included in the AR model.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But..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correlated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is correlated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, …, does that mean we naturally need to include all lags when predicting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852EC-E81D-3564-4A25-D9FCBD5E9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594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7CCE-F424-661E-84CE-E8AAEE53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decide the number of lags?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852EC-E81D-3564-4A25-D9FCBD5E9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An </a:t>
                </a:r>
                <a:r>
                  <a:rPr lang="en-US" b="1" dirty="0"/>
                  <a:t>autocorrelation function </a:t>
                </a:r>
                <a:r>
                  <a:rPr lang="en-US" dirty="0"/>
                  <a:t>(ACF) for a time series is defined 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𝐶𝑜𝑟𝑟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words, if there is a strong correlation between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should be included in the AR model.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But..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correlated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is correlated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, …, does that mean we naturally need to include all lags when predicting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That is why we look at </a:t>
                </a:r>
                <a:r>
                  <a:rPr lang="en-US" b="1" i="1" dirty="0"/>
                  <a:t>partial autocorrelation function</a:t>
                </a:r>
                <a:r>
                  <a:rPr lang="en-US" dirty="0"/>
                  <a:t> (PACF), which tease out the influence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US" dirty="0"/>
                  <a:t>) when calculating the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852EC-E81D-3564-4A25-D9FCBD5E9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362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69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7CCE-F424-661E-84CE-E8AAEE53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decide the number of lags?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852EC-E81D-3564-4A25-D9FCBD5E9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An </a:t>
                </a:r>
                <a:r>
                  <a:rPr lang="en-US" b="1" dirty="0"/>
                  <a:t>autocorrelation function </a:t>
                </a:r>
                <a:r>
                  <a:rPr lang="en-US" dirty="0"/>
                  <a:t>(ACF) for a time series is defined 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𝐶𝑜𝑟𝑟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words, if there is a </a:t>
                </a:r>
                <a:r>
                  <a:rPr lang="en-US" dirty="0">
                    <a:solidFill>
                      <a:srgbClr val="FF0000"/>
                    </a:solidFill>
                  </a:rPr>
                  <a:t>strong</a:t>
                </a:r>
                <a:r>
                  <a:rPr lang="en-US" dirty="0"/>
                  <a:t> correlation between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should be included in the AR model. 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How strong is too strong and needs to be included in the model?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But..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correlated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is correlated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, …, does that mean we naturally need to include all lags when predicting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That is why we look at </a:t>
                </a:r>
                <a:r>
                  <a:rPr lang="en-US" b="1" i="1" dirty="0"/>
                  <a:t>partial autocorrelation function</a:t>
                </a:r>
                <a:r>
                  <a:rPr lang="en-US" dirty="0"/>
                  <a:t> (PACF), which tease out the influence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US" dirty="0"/>
                  <a:t>) when calculating the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852EC-E81D-3564-4A25-D9FCBD5E9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r="-362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607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9986-7687-873E-FEA8-4711DD65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PACF plot</a:t>
            </a:r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228DB91-AF94-A01D-DBA4-DA9823D12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0470" y="1404143"/>
            <a:ext cx="5291059" cy="365998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686E65-E8F5-F307-3206-53F41A658157}"/>
                  </a:ext>
                </a:extLst>
              </p:cNvPr>
              <p:cNvSpPr txBox="1"/>
              <p:nvPr/>
            </p:nvSpPr>
            <p:spPr>
              <a:xfrm>
                <a:off x="914400" y="5314950"/>
                <a:ext cx="110728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two red lines stand for </a:t>
                </a:r>
                <a:r>
                  <a:rPr lang="en-US" b="1" i="1" dirty="0"/>
                  <a:t>statistically significant</a:t>
                </a:r>
                <a:r>
                  <a:rPr lang="en-US" dirty="0"/>
                  <a:t>, in other words, lag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strongly correlated if it went outside of the red line. So the AR model needs to be..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686E65-E8F5-F307-3206-53F41A658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314950"/>
                <a:ext cx="11072813" cy="646331"/>
              </a:xfrm>
              <a:prstGeom prst="rect">
                <a:avLst/>
              </a:prstGeom>
              <a:blipFill>
                <a:blip r:embed="rId3"/>
                <a:stretch>
                  <a:fillRect l="-459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054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9986-7687-873E-FEA8-4711DD65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PACF plot</a:t>
            </a:r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228DB91-AF94-A01D-DBA4-DA9823D12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0470" y="1404143"/>
            <a:ext cx="5291059" cy="365998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686E65-E8F5-F307-3206-53F41A658157}"/>
                  </a:ext>
                </a:extLst>
              </p:cNvPr>
              <p:cNvSpPr txBox="1"/>
              <p:nvPr/>
            </p:nvSpPr>
            <p:spPr>
              <a:xfrm>
                <a:off x="914400" y="5314950"/>
                <a:ext cx="1107281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two red lines stand for </a:t>
                </a:r>
                <a:r>
                  <a:rPr lang="en-US" b="1" i="1" dirty="0"/>
                  <a:t>statistically significant</a:t>
                </a:r>
                <a:r>
                  <a:rPr lang="en-US" dirty="0"/>
                  <a:t>, in other words, lag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strongly correlated if it went outside of the red line. So the AR model needs to be..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686E65-E8F5-F307-3206-53F41A658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314950"/>
                <a:ext cx="11072813" cy="923330"/>
              </a:xfrm>
              <a:prstGeom prst="rect">
                <a:avLst/>
              </a:prstGeom>
              <a:blipFill>
                <a:blip r:embed="rId3"/>
                <a:stretch>
                  <a:fillRect l="-459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44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A268-B7AE-E9DA-5F5A-5E951F47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D06B-CB48-4447-CFF3-4C9CD7BA5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Preparing a time series data for modeling</a:t>
            </a:r>
          </a:p>
          <a:p>
            <a:r>
              <a:rPr lang="en-US" altLang="zh-CN" dirty="0"/>
              <a:t>Models</a:t>
            </a:r>
          </a:p>
          <a:p>
            <a:pPr lvl="1"/>
            <a:r>
              <a:rPr lang="en-US" altLang="zh-CN" dirty="0"/>
              <a:t>AR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dirty="0"/>
              <a:t>MA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dirty="0"/>
              <a:t>ARMA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r>
              <a:rPr lang="en-US" altLang="zh-CN" dirty="0"/>
              <a:t>ARIMA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51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A268-B7AE-E9DA-5F5A-5E951F47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D06B-CB48-4447-CFF3-4C9CD7BA5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r>
              <a:rPr lang="en-US" altLang="zh-CN" dirty="0"/>
              <a:t>MA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r>
              <a:rPr lang="en-US" altLang="zh-CN" dirty="0"/>
              <a:t>ARMA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r>
              <a:rPr lang="en-US" altLang="zh-CN" dirty="0"/>
              <a:t>ARIMA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17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C90D-076C-4AC1-25A7-C73D8194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imagination..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128EC-6E45-C710-BD10-067C7366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</a:t>
            </a:r>
            <a:r>
              <a:rPr lang="zh-CN" altLang="en-US" dirty="0"/>
              <a:t> </a:t>
            </a:r>
            <a:r>
              <a:rPr lang="en-US" altLang="zh-CN" dirty="0"/>
              <a:t>cake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teammates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bring..</a:t>
            </a:r>
            <a:r>
              <a:rPr lang="zh-CN" altLang="en-US" dirty="0"/>
              <a:t> </a:t>
            </a:r>
            <a:r>
              <a:rPr lang="en-US" altLang="zh-CN" dirty="0"/>
              <a:t>Thinking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brought</a:t>
            </a:r>
            <a:r>
              <a:rPr lang="zh-CN" altLang="en-US" dirty="0"/>
              <a:t> </a:t>
            </a:r>
            <a:r>
              <a:rPr lang="en-US" altLang="zh-CN" dirty="0"/>
              <a:t>cake: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determine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bring?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514C113-74D0-B358-B6E1-1637D0E2251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01094"/>
          <a:ext cx="5588001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62667">
                  <a:extLst>
                    <a:ext uri="{9D8B030D-6E8A-4147-A177-3AD203B41FA5}">
                      <a16:colId xmlns:a16="http://schemas.microsoft.com/office/drawing/2014/main" val="2120452226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539830617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1409899620"/>
                    </a:ext>
                  </a:extLst>
                </a:gridCol>
              </a:tblGrid>
              <a:tr h="417068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brought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consumed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59015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4687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350777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6434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891295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5702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19324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814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E7FDFD-981F-B18B-05D8-4F53C751DD2D}"/>
              </a:ext>
            </a:extLst>
          </p:cNvPr>
          <p:cNvSpPr txBox="1"/>
          <p:nvPr/>
        </p:nvSpPr>
        <p:spPr>
          <a:xfrm>
            <a:off x="7277622" y="2401094"/>
            <a:ext cx="40761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consumed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periods.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an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Autoregressive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process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(AR)</a:t>
            </a:r>
          </a:p>
          <a:p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2)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brought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consumed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periods.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an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moving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average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process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(MA)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358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140C-F81C-8A91-106F-AA4FBF3B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C2F34E-9D81-271E-4E25-43C6AC23D3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be the error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A moving average model is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it predicts for the value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using the errors at the previous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time stamps.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, for example, is then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the expected value (mean)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error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C2F34E-9D81-271E-4E25-43C6AC23D3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B71C8AB-5E3E-A4F2-DB45-ED606D48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12" y="3983035"/>
            <a:ext cx="3021429" cy="6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06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7CCE-F424-661E-84CE-E8AAEE53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ways to identify the number of lags..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852EC-E81D-3564-4A25-D9FCBD5E9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An </a:t>
                </a:r>
                <a:r>
                  <a:rPr lang="en-US" b="1" dirty="0"/>
                  <a:t>autocorrelation function </a:t>
                </a:r>
                <a:r>
                  <a:rPr lang="en-US" dirty="0"/>
                  <a:t>(ACF) for a time series is defined 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𝐶𝑜𝑟𝑟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words, if there is a strong correlation between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should be included in the AR model.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But..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correlated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is correlated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, …, does that mean we naturally need to include all lags when predicting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That is why we look at </a:t>
                </a:r>
                <a:r>
                  <a:rPr lang="en-US" b="1" i="1" dirty="0"/>
                  <a:t>partial autocorrelation function</a:t>
                </a:r>
                <a:r>
                  <a:rPr lang="en-US" dirty="0"/>
                  <a:t> (PACF), which tease out the influence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US" dirty="0"/>
                  <a:t>) when calculating the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852EC-E81D-3564-4A25-D9FCBD5E9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362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858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2020-C9B6-F2DF-CF07-8645EEAB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decide how many lags to include for a MA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05FD-C673-C763-C041-DB0C45CA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Conclusion: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We use the PACF plot for AR model, but the ACF plot for MA model.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535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2020-C9B6-F2DF-CF07-8645EEAB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decide how many lags to include for a MA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05FD-C673-C763-C041-DB0C45CA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Conclusion:</a:t>
            </a:r>
            <a:r>
              <a:rPr lang="en-US" dirty="0"/>
              <a:t> We use the PACF plot for AR model, but the ACF plot for MA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Intuition: </a:t>
            </a:r>
            <a:r>
              <a:rPr lang="en-US" dirty="0"/>
              <a:t>Think about the Chinese whispers game (</a:t>
            </a:r>
            <a:r>
              <a:rPr lang="en-US" dirty="0">
                <a:hlinkClick r:id="rId2"/>
              </a:rPr>
              <a:t>https://en.wikipedia.org/wiki/Chinese_whispers</a:t>
            </a:r>
            <a:r>
              <a:rPr lang="en-US" dirty="0"/>
              <a:t>). </a:t>
            </a:r>
            <a:endParaRPr lang="en-US" b="1" u="sng" dirty="0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72BFCF8-830B-47C9-2F76-A95F3709C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121150"/>
            <a:ext cx="7772400" cy="18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14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2020-C9B6-F2DF-CF07-8645EEAB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decide how many lags to include for a MA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6505FD-C673-C763-C041-DB0C45CA8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0575" y="170497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Intuition: </a:t>
                </a:r>
                <a:r>
                  <a:rPr lang="en-US" dirty="0"/>
                  <a:t>Think about the Chinese whispers game (</a:t>
                </a:r>
                <a:r>
                  <a:rPr lang="en-US" dirty="0">
                    <a:hlinkClick r:id="rId2"/>
                  </a:rPr>
                  <a:t>https://en.wikipedia.org/wiki/Chinese_whispers</a:t>
                </a:r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1" u="sng" dirty="0"/>
              </a:p>
              <a:p>
                <a:pPr marL="0" indent="0">
                  <a:buNone/>
                </a:pPr>
                <a:endParaRPr lang="en-US" b="1" u="sng" dirty="0"/>
              </a:p>
              <a:p>
                <a:pPr marL="0" indent="0">
                  <a:buNone/>
                </a:pPr>
                <a:r>
                  <a:rPr lang="en-US" dirty="0"/>
                  <a:t>For an AR model, it is important to see, e.g., how much information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bring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once we controlled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, which is the assumption of a PACF plot.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6505FD-C673-C763-C041-DB0C45CA8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0575" y="1704975"/>
                <a:ext cx="10515600" cy="4351338"/>
              </a:xfrm>
              <a:blipFill>
                <a:blip r:embed="rId3"/>
                <a:stretch>
                  <a:fillRect l="-1206" t="-2332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72BFCF8-830B-47C9-2F76-A95F3709C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487390"/>
            <a:ext cx="6548438" cy="156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29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2020-C9B6-F2DF-CF07-8645EEAB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decide how many lags to include for a MA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6505FD-C673-C763-C041-DB0C45CA8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0575" y="170497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Intuition: </a:t>
                </a:r>
                <a:r>
                  <a:rPr lang="en-US" dirty="0"/>
                  <a:t>Think about the Chinese whispers game (</a:t>
                </a:r>
                <a:r>
                  <a:rPr lang="en-US" dirty="0">
                    <a:hlinkClick r:id="rId2"/>
                  </a:rPr>
                  <a:t>https://en.wikipedia.org/wiki/Chinese_whispers</a:t>
                </a:r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1" u="sng" dirty="0"/>
              </a:p>
              <a:p>
                <a:pPr marL="0" indent="0">
                  <a:buNone/>
                </a:pPr>
                <a:endParaRPr lang="en-US" b="1" u="sng" dirty="0"/>
              </a:p>
              <a:p>
                <a:pPr marL="0" indent="0">
                  <a:buNone/>
                </a:pPr>
                <a:r>
                  <a:rPr lang="en-US" dirty="0"/>
                  <a:t>For a MA model, the error at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naturally a mix of errors from all the previous terms until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Therefore, there is no need to control for anything, which is the assumption of ACF.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6505FD-C673-C763-C041-DB0C45CA8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0575" y="1704975"/>
                <a:ext cx="10515600" cy="4351338"/>
              </a:xfrm>
              <a:blipFill>
                <a:blip r:embed="rId3"/>
                <a:stretch>
                  <a:fillRect l="-1206" t="-2332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72BFCF8-830B-47C9-2F76-A95F3709C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487390"/>
            <a:ext cx="6548438" cy="156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54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2020-C9B6-F2DF-CF07-8645EEAB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decide how many lags to include for a MA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05FD-C673-C763-C041-DB0C45CA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/>
              <a:t>Conclusion:</a:t>
            </a:r>
            <a:r>
              <a:rPr lang="en-US" dirty="0"/>
              <a:t> We use the PACF plot for AR model, but the ACF plot for MA model.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dirty="0"/>
              <a:t>We read it the exact same way as a PACF. In this plot, for example, MA(3) would be a good start.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962BDB-6C23-F31D-67FF-426DD34B3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88" y="2243138"/>
            <a:ext cx="4567994" cy="284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59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C90D-076C-4AC1-25A7-C73D8194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imagination..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128EC-6E45-C710-BD10-067C7366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</a:t>
            </a:r>
            <a:r>
              <a:rPr lang="zh-CN" altLang="en-US" dirty="0"/>
              <a:t> </a:t>
            </a:r>
            <a:r>
              <a:rPr lang="en-US" altLang="zh-CN" dirty="0"/>
              <a:t>cake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teammates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bring..</a:t>
            </a:r>
            <a:r>
              <a:rPr lang="zh-CN" altLang="en-US" dirty="0"/>
              <a:t> </a:t>
            </a:r>
            <a:r>
              <a:rPr lang="en-US" altLang="zh-CN" dirty="0"/>
              <a:t>Thinking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brought</a:t>
            </a:r>
            <a:r>
              <a:rPr lang="zh-CN" altLang="en-US" dirty="0"/>
              <a:t> </a:t>
            </a:r>
            <a:r>
              <a:rPr lang="en-US" altLang="zh-CN" dirty="0"/>
              <a:t>cake: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determine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bring?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514C113-74D0-B358-B6E1-1637D0E2251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01094"/>
          <a:ext cx="5588001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62667">
                  <a:extLst>
                    <a:ext uri="{9D8B030D-6E8A-4147-A177-3AD203B41FA5}">
                      <a16:colId xmlns:a16="http://schemas.microsoft.com/office/drawing/2014/main" val="2120452226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539830617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1409899620"/>
                    </a:ext>
                  </a:extLst>
                </a:gridCol>
              </a:tblGrid>
              <a:tr h="417068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brought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consumed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59015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4687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350777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6434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891295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5702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19324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814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E7FDFD-981F-B18B-05D8-4F53C751DD2D}"/>
              </a:ext>
            </a:extLst>
          </p:cNvPr>
          <p:cNvSpPr txBox="1"/>
          <p:nvPr/>
        </p:nvSpPr>
        <p:spPr>
          <a:xfrm>
            <a:off x="7277622" y="2401094"/>
            <a:ext cx="4076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consumed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periods.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an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Autoregressive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process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(AR)</a:t>
            </a:r>
          </a:p>
          <a:p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2)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brought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consumed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periods, i.e., previous forecast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an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moving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average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process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(MA)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FFE3-C042-BEA9-86E0-18711240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characteristics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511FD-38BD-065F-2A1F-977C06EE8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Step 1: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plotting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determining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following:</a:t>
            </a:r>
          </a:p>
          <a:p>
            <a:r>
              <a:rPr lang="en-US" altLang="zh-CN" dirty="0"/>
              <a:t>Trend</a:t>
            </a:r>
          </a:p>
          <a:p>
            <a:r>
              <a:rPr lang="en-US" altLang="zh-CN" dirty="0"/>
              <a:t>Seasonality</a:t>
            </a:r>
          </a:p>
          <a:p>
            <a:r>
              <a:rPr lang="en-US" altLang="zh-CN" dirty="0"/>
              <a:t>Outliers</a:t>
            </a:r>
          </a:p>
          <a:p>
            <a:r>
              <a:rPr lang="en-US" altLang="zh-CN" dirty="0"/>
              <a:t>Long-run</a:t>
            </a:r>
            <a:r>
              <a:rPr lang="zh-CN" altLang="en-US" dirty="0"/>
              <a:t> </a:t>
            </a:r>
            <a:r>
              <a:rPr lang="en-US" altLang="zh-CN" dirty="0"/>
              <a:t>cycle</a:t>
            </a:r>
          </a:p>
          <a:p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constant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non-constant?</a:t>
            </a:r>
          </a:p>
          <a:p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abrupt</a:t>
            </a:r>
            <a:r>
              <a:rPr lang="zh-CN" altLang="en-US" dirty="0"/>
              <a:t> </a:t>
            </a:r>
            <a:r>
              <a:rPr lang="en-US" altLang="zh-CN" dirty="0"/>
              <a:t>changes?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883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8A6B-4971-3333-5D46-522D6FAC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MA and 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73325A-DFBB-59E6-DAD0-A14C2C83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ARMA</a:t>
            </a:r>
            <a:r>
              <a:rPr lang="en-US" dirty="0"/>
              <a:t> model uses a combination of past observations and past errors for prediction.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EF9F6D2-21B7-58C7-B678-DB15AFC75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69" y="2568904"/>
            <a:ext cx="6393862" cy="119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33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8A6B-4971-3333-5D46-522D6FAC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MA and 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73325A-DFBB-59E6-DAD0-A14C2C83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ARMA</a:t>
            </a:r>
            <a:r>
              <a:rPr lang="en-US" dirty="0"/>
              <a:t> model uses a combination of past observations and past errors for prediction.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denoted as ARMA(p, q), where p is the AR component and stands for the number of past observations, and q is the MA component and stands for the number of past residuals.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EF9F6D2-21B7-58C7-B678-DB15AFC75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69" y="2568904"/>
            <a:ext cx="6393862" cy="119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68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3433-FB5E-1026-076A-0EB4C0E5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7002-F61B-B7C5-FE87-D4251FBA0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plot the time series.</a:t>
            </a:r>
          </a:p>
          <a:p>
            <a:r>
              <a:rPr lang="en-US" dirty="0"/>
              <a:t>Step 2: Determine if the time series is stationary by looking for patterns. Stationary = no predictable pattern.</a:t>
            </a:r>
          </a:p>
          <a:p>
            <a:pPr lvl="1"/>
            <a:r>
              <a:rPr lang="en-US" dirty="0"/>
              <a:t>Step 2 b): if there is any pattern, use differencing until the differenced series is stationary.</a:t>
            </a:r>
          </a:p>
          <a:p>
            <a:r>
              <a:rPr lang="en-US" dirty="0"/>
              <a:t>Step 3: Use the stationary time series to build a(n) AR/MA/ARMA model, depending on the need. </a:t>
            </a:r>
          </a:p>
          <a:p>
            <a:pPr lvl="1"/>
            <a:r>
              <a:rPr lang="en-US" dirty="0"/>
              <a:t>Use PACF to identify the number of lags for an AR model.</a:t>
            </a:r>
          </a:p>
          <a:p>
            <a:pPr lvl="1"/>
            <a:r>
              <a:rPr lang="en-US" dirty="0"/>
              <a:t>Use ACF to identify number of lags for a MA model.</a:t>
            </a:r>
          </a:p>
        </p:txBody>
      </p:sp>
    </p:spTree>
    <p:extLst>
      <p:ext uri="{BB962C8B-B14F-4D97-AF65-F5344CB8AC3E}">
        <p14:creationId xmlns:p14="http://schemas.microsoft.com/office/powerpoint/2010/main" val="1343822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A268-B7AE-E9DA-5F5A-5E951F47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D06B-CB48-4447-CFF3-4C9CD7BA5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Preparing a time series data for modeling</a:t>
            </a:r>
          </a:p>
          <a:p>
            <a:r>
              <a:rPr lang="en-US" altLang="zh-CN" dirty="0"/>
              <a:t>Models</a:t>
            </a:r>
          </a:p>
          <a:p>
            <a:pPr lvl="1"/>
            <a:r>
              <a:rPr lang="en-US" altLang="zh-CN" dirty="0"/>
              <a:t>AR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dirty="0"/>
              <a:t>MA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dirty="0"/>
              <a:t>ARMA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r>
              <a:rPr lang="en-US" altLang="zh-CN" dirty="0"/>
              <a:t>ARIMA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4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8CFF-8561-310D-AD35-E2C7AFE0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0ECB-AC0A-8254-8E84-1EED88C9F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ARIMA model stands for </a:t>
            </a:r>
            <a:r>
              <a:rPr lang="en-US" b="1" i="1" dirty="0"/>
              <a:t>A</a:t>
            </a:r>
            <a:r>
              <a:rPr lang="en-US" i="1" dirty="0"/>
              <a:t>utoregressive </a:t>
            </a:r>
            <a:r>
              <a:rPr lang="en-US" b="1" i="1" dirty="0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ntegrated</a:t>
            </a:r>
            <a:r>
              <a:rPr lang="en-US" i="1" dirty="0"/>
              <a:t> </a:t>
            </a:r>
            <a:r>
              <a:rPr lang="en-US" b="1" i="1" dirty="0"/>
              <a:t>M</a:t>
            </a:r>
            <a:r>
              <a:rPr lang="en-US" i="1" dirty="0"/>
              <a:t>oving </a:t>
            </a:r>
            <a:r>
              <a:rPr lang="en-US" b="1" i="1" dirty="0"/>
              <a:t>A</a:t>
            </a:r>
            <a:r>
              <a:rPr lang="en-US" i="1" dirty="0"/>
              <a:t>verage. </a:t>
            </a:r>
          </a:p>
        </p:txBody>
      </p:sp>
    </p:spTree>
    <p:extLst>
      <p:ext uri="{BB962C8B-B14F-4D97-AF65-F5344CB8AC3E}">
        <p14:creationId xmlns:p14="http://schemas.microsoft.com/office/powerpoint/2010/main" val="1988175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8CFF-8561-310D-AD35-E2C7AFE0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0ECB-AC0A-8254-8E84-1EED88C9F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ARIMA model stands for </a:t>
            </a:r>
            <a:r>
              <a:rPr lang="en-US" b="1" i="1" dirty="0"/>
              <a:t>A</a:t>
            </a:r>
            <a:r>
              <a:rPr lang="en-US" i="1" dirty="0"/>
              <a:t>utoregressive </a:t>
            </a:r>
            <a:r>
              <a:rPr lang="en-US" b="1" i="1" dirty="0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ntegrated</a:t>
            </a:r>
            <a:r>
              <a:rPr lang="en-US" i="1" dirty="0"/>
              <a:t> </a:t>
            </a:r>
            <a:r>
              <a:rPr lang="en-US" b="1" i="1" dirty="0"/>
              <a:t>M</a:t>
            </a:r>
            <a:r>
              <a:rPr lang="en-US" i="1" dirty="0"/>
              <a:t>oving </a:t>
            </a:r>
            <a:r>
              <a:rPr lang="en-US" b="1" i="1" dirty="0"/>
              <a:t>A</a:t>
            </a:r>
            <a:r>
              <a:rPr lang="en-US" i="1" dirty="0"/>
              <a:t>verage.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The time series does not need to be stationary for an ARIMA model. An ARIMA model is denoted as ARIMA(p, d, q), where </a:t>
            </a:r>
            <a:r>
              <a:rPr lang="en-US" i="1" dirty="0"/>
              <a:t>d</a:t>
            </a:r>
            <a:r>
              <a:rPr lang="en-US" dirty="0"/>
              <a:t> is the number of times for differencing.</a:t>
            </a:r>
          </a:p>
          <a:p>
            <a:pPr lvl="1"/>
            <a:r>
              <a:rPr lang="en-US" dirty="0"/>
              <a:t>In other words, ARIMA converts a potentially non-stationary process to a stationary process through parameter d.</a:t>
            </a:r>
          </a:p>
        </p:txBody>
      </p:sp>
    </p:spTree>
    <p:extLst>
      <p:ext uri="{BB962C8B-B14F-4D97-AF65-F5344CB8AC3E}">
        <p14:creationId xmlns:p14="http://schemas.microsoft.com/office/powerpoint/2010/main" val="25307835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8A6B-4971-3333-5D46-522D6FAC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p, d, q in ARIMA (or p, q in ARMA)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73325A-DFBB-59E6-DAD0-A14C2C83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it is hard to use ACF/PACF plots to determine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time?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018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8A6B-4971-3333-5D46-522D6FAC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p, d, q in ARIMA (or p, q in ARMA)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73325A-DFBB-59E6-DAD0-A14C2C83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it is hard to use ACF/PACF plots to determine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time?</a:t>
            </a:r>
            <a:endParaRPr lang="en-US" dirty="0"/>
          </a:p>
          <a:p>
            <a:pPr lvl="1"/>
            <a:r>
              <a:rPr lang="en-US" dirty="0"/>
              <a:t>After accounting for past observations (AR model), the influence of past errors might change. </a:t>
            </a:r>
          </a:p>
          <a:p>
            <a:pPr lvl="1"/>
            <a:r>
              <a:rPr lang="en-US" dirty="0"/>
              <a:t>In other words, p and q are dependent.</a:t>
            </a:r>
          </a:p>
        </p:txBody>
      </p:sp>
    </p:spTree>
    <p:extLst>
      <p:ext uri="{BB962C8B-B14F-4D97-AF65-F5344CB8AC3E}">
        <p14:creationId xmlns:p14="http://schemas.microsoft.com/office/powerpoint/2010/main" val="4236183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8A6B-4971-3333-5D46-522D6FAC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p, d, q in ARIMA (or p, q in ARMA)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73325A-DFBB-59E6-DAD0-A14C2C83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will discuss more when we get to </a:t>
            </a:r>
            <a:r>
              <a:rPr lang="en-US" b="1" dirty="0"/>
              <a:t>variable selection</a:t>
            </a:r>
            <a:r>
              <a:rPr lang="en-US" dirty="0"/>
              <a:t>, but two important measures: </a:t>
            </a:r>
            <a:r>
              <a:rPr lang="en-US" i="1" dirty="0"/>
              <a:t>AIC </a:t>
            </a:r>
            <a:r>
              <a:rPr lang="en-US" dirty="0"/>
              <a:t>and </a:t>
            </a:r>
            <a:r>
              <a:rPr lang="en-US" i="1" dirty="0"/>
              <a:t>BIC.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We generally want a model with smaller </a:t>
            </a:r>
            <a:r>
              <a:rPr lang="en-US" i="1" dirty="0"/>
              <a:t>AIC</a:t>
            </a:r>
            <a:r>
              <a:rPr lang="en-US" dirty="0"/>
              <a:t> and </a:t>
            </a:r>
            <a:r>
              <a:rPr lang="en-US" i="1" dirty="0"/>
              <a:t>BIC.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028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8A6B-4971-3333-5D46-522D6FAC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p, d, q in ARIMA (or p, q in ARMA)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73325A-DFBB-59E6-DAD0-A14C2C83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will discuss more when we get to </a:t>
            </a:r>
            <a:r>
              <a:rPr lang="en-US" b="1" dirty="0"/>
              <a:t>variable selection</a:t>
            </a:r>
            <a:r>
              <a:rPr lang="en-US" dirty="0"/>
              <a:t>, but two important measures: </a:t>
            </a:r>
            <a:r>
              <a:rPr lang="en-US" i="1" dirty="0"/>
              <a:t>AIC </a:t>
            </a:r>
            <a:r>
              <a:rPr lang="en-US" dirty="0"/>
              <a:t>and </a:t>
            </a:r>
            <a:r>
              <a:rPr lang="en-US" i="1" dirty="0"/>
              <a:t>BIC.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We generally want a model with smaller </a:t>
            </a:r>
            <a:r>
              <a:rPr lang="en-US" i="1" dirty="0"/>
              <a:t>AIC</a:t>
            </a:r>
            <a:r>
              <a:rPr lang="en-US" dirty="0"/>
              <a:t> and </a:t>
            </a:r>
            <a:r>
              <a:rPr lang="en-US" i="1" dirty="0"/>
              <a:t>BIC.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1825C7F-4A8C-2ECF-DC9F-25751F108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056" y="3835986"/>
            <a:ext cx="2969461" cy="22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8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5967-B6AF-ED48-F959-E19CEB25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plots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F650AEF-0C56-C3A1-34A4-50C3AF31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264" y="1857505"/>
            <a:ext cx="6269783" cy="2551656"/>
          </a:xfrm>
        </p:spPr>
      </p:pic>
    </p:spTree>
    <p:extLst>
      <p:ext uri="{BB962C8B-B14F-4D97-AF65-F5344CB8AC3E}">
        <p14:creationId xmlns:p14="http://schemas.microsoft.com/office/powerpoint/2010/main" val="6165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92CD-C663-E445-22E1-CA649FEB2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plots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A9ED9F2-FC93-62CC-19D3-A54EA0228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512" y="2405855"/>
            <a:ext cx="5311412" cy="3109119"/>
          </a:xfrm>
        </p:spPr>
      </p:pic>
    </p:spTree>
    <p:extLst>
      <p:ext uri="{BB962C8B-B14F-4D97-AF65-F5344CB8AC3E}">
        <p14:creationId xmlns:p14="http://schemas.microsoft.com/office/powerpoint/2010/main" val="143631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1651-A444-670B-1870-64D35F60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predictable pattern based on the plot?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8678-A3F2-A10C-81B8-02CA698C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 2 a): </a:t>
            </a:r>
            <a:r>
              <a:rPr lang="en-US" dirty="0"/>
              <a:t>Determine if a time series is stationary or not.</a:t>
            </a:r>
          </a:p>
          <a:p>
            <a:pPr marL="0" indent="0">
              <a:buNone/>
            </a:pPr>
            <a:r>
              <a:rPr lang="en-US" dirty="0"/>
              <a:t>Definition: A </a:t>
            </a:r>
            <a:r>
              <a:rPr lang="en-US" b="1" i="1" dirty="0"/>
              <a:t>stationary </a:t>
            </a:r>
            <a:r>
              <a:rPr lang="en-US" dirty="0"/>
              <a:t>time series is a time series with no predictable pattern in the long-term.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5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1651-A444-670B-1870-64D35F60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predictable pattern based on the plot?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8678-A3F2-A10C-81B8-02CA698C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 2 a): </a:t>
            </a:r>
            <a:r>
              <a:rPr lang="en-US" dirty="0"/>
              <a:t>Determine if a time series is stationary or not.</a:t>
            </a:r>
          </a:p>
          <a:p>
            <a:pPr marL="0" indent="0">
              <a:buNone/>
            </a:pPr>
            <a:r>
              <a:rPr lang="en-US" dirty="0"/>
              <a:t>Definition: A </a:t>
            </a:r>
            <a:r>
              <a:rPr lang="en-US" b="1" i="1" dirty="0"/>
              <a:t>stationary </a:t>
            </a:r>
            <a:r>
              <a:rPr lang="en-US" dirty="0"/>
              <a:t>time series is a time series with no predictable pattern in the long-term.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Is economic cycle a predictable pattern?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1651-A444-670B-1870-64D35F60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predictable pattern based on the plot?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8678-A3F2-A10C-81B8-02CA698C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 2 a): </a:t>
            </a:r>
            <a:r>
              <a:rPr lang="en-US" dirty="0"/>
              <a:t>Determine if a time series is stationary or not.</a:t>
            </a:r>
          </a:p>
          <a:p>
            <a:pPr marL="0" indent="0">
              <a:buNone/>
            </a:pPr>
            <a:r>
              <a:rPr lang="en-US" dirty="0"/>
              <a:t>Definition: A </a:t>
            </a:r>
            <a:r>
              <a:rPr lang="en-US" b="1" i="1" dirty="0"/>
              <a:t>stationary </a:t>
            </a:r>
            <a:r>
              <a:rPr lang="en-US" dirty="0"/>
              <a:t>time series is a time series with no predictable pattern in the long-term. </a:t>
            </a:r>
          </a:p>
          <a:p>
            <a:pPr lvl="1"/>
            <a:r>
              <a:rPr lang="en-US" dirty="0"/>
              <a:t>Is economic cycle a predictable pattern?</a:t>
            </a:r>
          </a:p>
          <a:p>
            <a:pPr lvl="2"/>
            <a:r>
              <a:rPr lang="en-US" dirty="0"/>
              <a:t>NO. Any time series with cyclic pattern is called non-predictable, because we do not know when exactly is going to happen.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7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2879</Words>
  <Application>Microsoft Office PowerPoint</Application>
  <PresentationFormat>Widescreen</PresentationFormat>
  <Paragraphs>372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Office Theme</vt:lpstr>
      <vt:lpstr>DATA 300</vt:lpstr>
      <vt:lpstr>Use your imagination..</vt:lpstr>
      <vt:lpstr>Agenda</vt:lpstr>
      <vt:lpstr>Important characteristics to consider in time series</vt:lpstr>
      <vt:lpstr>Time series plots</vt:lpstr>
      <vt:lpstr>Time series plots</vt:lpstr>
      <vt:lpstr>Is there a predictable pattern based on the plot?</vt:lpstr>
      <vt:lpstr>Is there a predictable pattern based on the plot?</vt:lpstr>
      <vt:lpstr>Is there a predictable pattern based on the plot?</vt:lpstr>
      <vt:lpstr>Is there a predictable pattern based on the plot?</vt:lpstr>
      <vt:lpstr>Is there a predictable pattern based on the plot?</vt:lpstr>
      <vt:lpstr>Original google stock price versus first-order differencing</vt:lpstr>
      <vt:lpstr>Is there a predictable pattern based on the plot?</vt:lpstr>
      <vt:lpstr>Unit root test</vt:lpstr>
      <vt:lpstr>Unit root test</vt:lpstr>
      <vt:lpstr>Unit root test</vt:lpstr>
      <vt:lpstr>Bonus definitions</vt:lpstr>
      <vt:lpstr>Bonus definitions</vt:lpstr>
      <vt:lpstr>Agenda</vt:lpstr>
      <vt:lpstr>STOP!</vt:lpstr>
      <vt:lpstr>What if there is not much pattern? </vt:lpstr>
      <vt:lpstr>AR models (autoregressive)</vt:lpstr>
      <vt:lpstr>AR models (autoregressive)</vt:lpstr>
      <vt:lpstr>How to decide the number of lags?  </vt:lpstr>
      <vt:lpstr>How to decide the number of lags?  </vt:lpstr>
      <vt:lpstr>How to decide the number of lags?  </vt:lpstr>
      <vt:lpstr>How to decide the number of lags?  </vt:lpstr>
      <vt:lpstr>PACF plot</vt:lpstr>
      <vt:lpstr>PACF plot</vt:lpstr>
      <vt:lpstr>Agenda</vt:lpstr>
      <vt:lpstr>Use your imagination..</vt:lpstr>
      <vt:lpstr>MA process</vt:lpstr>
      <vt:lpstr>The two ways to identify the number of lags..</vt:lpstr>
      <vt:lpstr>How to decide how many lags to include for a MA model?</vt:lpstr>
      <vt:lpstr>How to decide how many lags to include for a MA model?</vt:lpstr>
      <vt:lpstr>How to decide how many lags to include for a MA model?</vt:lpstr>
      <vt:lpstr>How to decide how many lags to include for a MA model?</vt:lpstr>
      <vt:lpstr>How to decide how many lags to include for a MA model?</vt:lpstr>
      <vt:lpstr>Use your imagination..</vt:lpstr>
      <vt:lpstr>Combining MA and AR</vt:lpstr>
      <vt:lpstr>Combining MA and AR</vt:lpstr>
      <vt:lpstr>Summary</vt:lpstr>
      <vt:lpstr>Agenda</vt:lpstr>
      <vt:lpstr>ARIMA model</vt:lpstr>
      <vt:lpstr>ARIMA model</vt:lpstr>
      <vt:lpstr>Determining p, d, q in ARIMA (or p, q in ARMA)</vt:lpstr>
      <vt:lpstr>Determining p, d, q in ARIMA (or p, q in ARMA)</vt:lpstr>
      <vt:lpstr>Determining p, d, q in ARIMA (or p, q in ARMA)</vt:lpstr>
      <vt:lpstr>Determining p, d, q in ARIMA (or p, q in ARMA)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300</dc:title>
  <dc:creator>Liu, Xiexin</dc:creator>
  <cp:lastModifiedBy>Rodgers Odongo</cp:lastModifiedBy>
  <cp:revision>9</cp:revision>
  <dcterms:created xsi:type="dcterms:W3CDTF">2022-09-20T18:00:45Z</dcterms:created>
  <dcterms:modified xsi:type="dcterms:W3CDTF">2024-04-04T13:39:26Z</dcterms:modified>
</cp:coreProperties>
</file>