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7" r:id="rId2"/>
    <p:sldId id="291" r:id="rId3"/>
    <p:sldId id="288" r:id="rId4"/>
    <p:sldId id="289" r:id="rId5"/>
    <p:sldId id="290" r:id="rId6"/>
    <p:sldId id="293" r:id="rId7"/>
    <p:sldId id="292" r:id="rId8"/>
    <p:sldId id="29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79CF88-963B-4CD7-90D0-63320DD21848}">
          <p14:sldIdLst>
            <p14:sldId id="287"/>
            <p14:sldId id="291"/>
            <p14:sldId id="288"/>
            <p14:sldId id="289"/>
            <p14:sldId id="290"/>
            <p14:sldId id="293"/>
            <p14:sldId id="292"/>
            <p14:sldId id="294"/>
          </p14:sldIdLst>
        </p14:section>
        <p14:section name="JOIN" id="{26597E32-47EC-41A1-8657-5A964F561E8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A85"/>
    <a:srgbClr val="E63E4E"/>
    <a:srgbClr val="D41B2C"/>
    <a:srgbClr val="E9515F"/>
    <a:srgbClr val="466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0CF0F-AAC8-4054-8C7C-FA14E46F014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67D50-2820-450C-8789-93D70C4D0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-H_logo_2"/>
          <p:cNvPicPr>
            <a:picLocks noChangeAspect="1" noChangeArrowheads="1"/>
          </p:cNvPicPr>
          <p:nvPr/>
        </p:nvPicPr>
        <p:blipFill>
          <a:blip r:embed="rId2" cstate="print"/>
          <a:srcRect t="28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201" y="76200"/>
            <a:ext cx="18437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/>
              <a:t>School of Business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412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7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51578" y="457200"/>
            <a:ext cx="2054225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6" y="457200"/>
            <a:ext cx="6013451" cy="5943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3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57200"/>
            <a:ext cx="7705725" cy="685800"/>
          </a:xfrm>
        </p:spPr>
        <p:txBody>
          <a:bodyPr/>
          <a:lstStyle>
            <a:lvl1pPr marL="539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7772400" cy="51054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7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457200"/>
            <a:ext cx="7629525" cy="685800"/>
          </a:xfrm>
        </p:spPr>
        <p:txBody>
          <a:bodyPr/>
          <a:lstStyle>
            <a:lvl1pPr marL="1174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534150"/>
            <a:ext cx="533400" cy="323850"/>
          </a:xfrm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2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3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6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9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57200"/>
            <a:ext cx="7705725" cy="685800"/>
          </a:xfrm>
        </p:spPr>
        <p:txBody>
          <a:bodyPr/>
          <a:lstStyle>
            <a:lvl1pPr marL="1174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9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1600" y="6686550"/>
            <a:ext cx="533400" cy="247650"/>
          </a:xfrm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9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57200"/>
            <a:ext cx="7705725" cy="685800"/>
          </a:xfrm>
        </p:spPr>
        <p:txBody>
          <a:bodyPr/>
          <a:lstStyle>
            <a:lvl1pPr marL="539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8000" t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pp-H_logo_2"/>
          <p:cNvPicPr>
            <a:picLocks noChangeAspect="1" noChangeArrowheads="1"/>
          </p:cNvPicPr>
          <p:nvPr/>
        </p:nvPicPr>
        <p:blipFill>
          <a:blip r:embed="rId16" cstate="print"/>
          <a:srcRect t="28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457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381750"/>
            <a:ext cx="53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6201" y="76200"/>
            <a:ext cx="18437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hlink"/>
                </a:solidFill>
              </a:rPr>
              <a:t>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38145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108D-AB59-46F7-88BB-9E09461C2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784" y="2190751"/>
            <a:ext cx="8322430" cy="762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4000" b="1" i="1" dirty="0"/>
              <a:t>QMBE 3750</a:t>
            </a:r>
            <a:br>
              <a:rPr lang="en-US" sz="4000" b="1" i="1" dirty="0"/>
            </a:br>
            <a:r>
              <a:rPr lang="en-US" sz="3200" b="1" i="1" dirty="0"/>
              <a:t>Data Management and Communication</a:t>
            </a:r>
            <a:endParaRPr lang="en-US" sz="4000" b="1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96117F-561A-4AD4-9DCF-DB1800D1F26F}"/>
              </a:ext>
            </a:extLst>
          </p:cNvPr>
          <p:cNvSpPr/>
          <p:nvPr/>
        </p:nvSpPr>
        <p:spPr>
          <a:xfrm>
            <a:off x="65314" y="65314"/>
            <a:ext cx="9013371" cy="6735535"/>
          </a:xfrm>
          <a:prstGeom prst="roundRect">
            <a:avLst>
              <a:gd name="adj" fmla="val 425"/>
            </a:avLst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D504FE5-840D-4D87-9225-F3047145F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Governance</a:t>
            </a:r>
          </a:p>
        </p:txBody>
      </p:sp>
    </p:spTree>
    <p:extLst>
      <p:ext uri="{BB962C8B-B14F-4D97-AF65-F5344CB8AC3E}">
        <p14:creationId xmlns:p14="http://schemas.microsoft.com/office/powerpoint/2010/main" val="154517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49FD-8A56-10BC-C05D-739411FE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 Governance?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5E0DD-89B5-468A-EE21-871A94150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Governance refers to the collection of practices, processes, and frameworks that ensure high quality throughout the complete lifecycle of your data. This includes aspects like:</a:t>
            </a:r>
          </a:p>
          <a:p>
            <a:r>
              <a:rPr lang="en-US" dirty="0"/>
              <a:t>Data Quality</a:t>
            </a:r>
          </a:p>
          <a:p>
            <a:r>
              <a:rPr lang="en-US" dirty="0"/>
              <a:t>Data Management</a:t>
            </a:r>
          </a:p>
          <a:p>
            <a:r>
              <a:rPr lang="en-US" dirty="0"/>
              <a:t>Data Policies</a:t>
            </a:r>
          </a:p>
          <a:p>
            <a:r>
              <a:rPr lang="en-US" dirty="0"/>
              <a:t>Data Privacy and Security</a:t>
            </a:r>
          </a:p>
          <a:p>
            <a:pPr marL="0" indent="0">
              <a:buNone/>
            </a:pPr>
            <a:r>
              <a:rPr lang="en-US" dirty="0"/>
              <a:t>In essence, Data Governance helps organizations manage their data assets to ensure they are used efficiently, responsibly, and ethically.</a:t>
            </a:r>
          </a:p>
        </p:txBody>
      </p:sp>
    </p:spTree>
    <p:extLst>
      <p:ext uri="{BB962C8B-B14F-4D97-AF65-F5344CB8AC3E}">
        <p14:creationId xmlns:p14="http://schemas.microsoft.com/office/powerpoint/2010/main" val="222249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16B2-9F2A-B06D-0A9B-47088A14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Components of Data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8423-259E-7F08-49E6-CC25F7108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Stewardship: </a:t>
            </a:r>
            <a:r>
              <a:rPr lang="en-US" dirty="0"/>
              <a:t>Assigning responsibility for data quality and lifecycle management.</a:t>
            </a:r>
          </a:p>
          <a:p>
            <a:r>
              <a:rPr lang="en-US" b="1" dirty="0"/>
              <a:t>Data Quality Management: </a:t>
            </a:r>
            <a:r>
              <a:rPr lang="en-US" dirty="0"/>
              <a:t>Ensuring the accuracy, completeness, and reliability of data.</a:t>
            </a:r>
          </a:p>
          <a:p>
            <a:r>
              <a:rPr lang="en-US" b="1" dirty="0"/>
              <a:t>Data Privacy: </a:t>
            </a:r>
            <a:r>
              <a:rPr lang="en-US" dirty="0"/>
              <a:t>Protecting sensitive information from unauthorized access.</a:t>
            </a:r>
          </a:p>
          <a:p>
            <a:r>
              <a:rPr lang="en-US" b="1" dirty="0"/>
              <a:t>Data Security: </a:t>
            </a:r>
            <a:r>
              <a:rPr lang="en-US" dirty="0"/>
              <a:t>Safeguarding data from external attacks and internal breaches.</a:t>
            </a:r>
          </a:p>
          <a:p>
            <a:r>
              <a:rPr lang="en-US" b="1" dirty="0"/>
              <a:t>Metadata Management: </a:t>
            </a:r>
            <a:r>
              <a:rPr lang="en-US" dirty="0"/>
              <a:t>Organizing and tagging data to make it easily searchable and manageable.</a:t>
            </a:r>
          </a:p>
        </p:txBody>
      </p:sp>
    </p:spTree>
    <p:extLst>
      <p:ext uri="{BB962C8B-B14F-4D97-AF65-F5344CB8AC3E}">
        <p14:creationId xmlns:p14="http://schemas.microsoft.com/office/powerpoint/2010/main" val="288617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C91-9343-7E46-87AF-71CDBC44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Is Data Governance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A1B1-5098-DF0A-5E9D-A974BFA8A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Compliance: </a:t>
            </a:r>
            <a:r>
              <a:rPr lang="en-US" dirty="0"/>
              <a:t>Adheres to regulations like GDPR and CCPA.</a:t>
            </a:r>
          </a:p>
          <a:p>
            <a:r>
              <a:rPr lang="en-US" b="1" dirty="0"/>
              <a:t>Risk Management: </a:t>
            </a:r>
            <a:r>
              <a:rPr lang="en-US" dirty="0"/>
              <a:t>Minimizes risks related to data breaches and misuse.</a:t>
            </a:r>
          </a:p>
          <a:p>
            <a:r>
              <a:rPr lang="en-US" b="1" dirty="0"/>
              <a:t>Operational Efficiency: </a:t>
            </a:r>
            <a:r>
              <a:rPr lang="en-US" dirty="0"/>
              <a:t>Improves decision-making and reduces operational inefficiencies.</a:t>
            </a:r>
          </a:p>
          <a:p>
            <a:r>
              <a:rPr lang="en-US" b="1" dirty="0"/>
              <a:t>Data Valuation: </a:t>
            </a:r>
            <a:r>
              <a:rPr lang="en-US" dirty="0"/>
              <a:t>Enhances the value of data as a strategic asset.</a:t>
            </a:r>
          </a:p>
        </p:txBody>
      </p:sp>
    </p:spTree>
    <p:extLst>
      <p:ext uri="{BB962C8B-B14F-4D97-AF65-F5344CB8AC3E}">
        <p14:creationId xmlns:p14="http://schemas.microsoft.com/office/powerpoint/2010/main" val="371994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C938-B41D-ED6F-6029-505DB1A2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Governance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10552-12F1-9564-BC1B-8B870EFE8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Governance Framework provides a structure that outlines how data governance will be executed within an organization, including:</a:t>
            </a:r>
          </a:p>
          <a:p>
            <a:r>
              <a:rPr lang="en-US" b="1" dirty="0"/>
              <a:t>Governance Structure: </a:t>
            </a:r>
            <a:r>
              <a:rPr lang="en-US" dirty="0"/>
              <a:t>Roles, responsibilities, and committees.</a:t>
            </a:r>
          </a:p>
          <a:p>
            <a:r>
              <a:rPr lang="en-US" b="1" dirty="0"/>
              <a:t>Standards and Policies: </a:t>
            </a:r>
            <a:r>
              <a:rPr lang="en-US" dirty="0"/>
              <a:t>Data standards, policies, and procedures.</a:t>
            </a:r>
          </a:p>
          <a:p>
            <a:r>
              <a:rPr lang="en-US" b="1" dirty="0"/>
              <a:t>Data Management Processes: </a:t>
            </a:r>
            <a:r>
              <a:rPr lang="en-US" dirty="0"/>
              <a:t>How data is collected, stored, accessed, and disposed of.</a:t>
            </a:r>
          </a:p>
          <a:p>
            <a:r>
              <a:rPr lang="en-US" b="1" dirty="0"/>
              <a:t>Technology and Tools: </a:t>
            </a:r>
            <a:r>
              <a:rPr lang="en-US" dirty="0"/>
              <a:t>Technology solutions that support data governance efforts.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3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A455-0D15-D9BD-239E-EB645EE7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Implementing Data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8381-F652-5678-14E3-E85A15F68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Assess Your Current State: </a:t>
            </a:r>
            <a:r>
              <a:rPr lang="en-US" dirty="0"/>
              <a:t>Understand your current data capabilities.</a:t>
            </a:r>
          </a:p>
          <a:p>
            <a:r>
              <a:rPr lang="en-US" b="1" dirty="0"/>
              <a:t>Define Your Goals: </a:t>
            </a:r>
            <a:r>
              <a:rPr lang="en-US" dirty="0"/>
              <a:t>What do you want to achieve with Data Governance?</a:t>
            </a:r>
          </a:p>
          <a:p>
            <a:r>
              <a:rPr lang="en-US" b="1" dirty="0"/>
              <a:t>Develop a Framework: </a:t>
            </a:r>
            <a:r>
              <a:rPr lang="en-US" dirty="0"/>
              <a:t>Based on your goals and current state.</a:t>
            </a:r>
          </a:p>
          <a:p>
            <a:r>
              <a:rPr lang="en-US" b="1" dirty="0"/>
              <a:t>Implement Policies and Procedures: </a:t>
            </a:r>
            <a:r>
              <a:rPr lang="en-US" dirty="0"/>
              <a:t>Create and enforce data policies.</a:t>
            </a:r>
          </a:p>
          <a:p>
            <a:r>
              <a:rPr lang="en-US" b="1" dirty="0"/>
              <a:t>Monitor and Review: </a:t>
            </a:r>
            <a:r>
              <a:rPr lang="en-US" dirty="0"/>
              <a:t>Continuously improve your data governance practices.</a:t>
            </a:r>
          </a:p>
        </p:txBody>
      </p:sp>
    </p:spTree>
    <p:extLst>
      <p:ext uri="{BB962C8B-B14F-4D97-AF65-F5344CB8AC3E}">
        <p14:creationId xmlns:p14="http://schemas.microsoft.com/office/powerpoint/2010/main" val="130704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38E-623F-3D11-2899-73D319F9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in Data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3391-7EB8-C742-F9FC-C6329147C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Cultural Resistance: </a:t>
            </a:r>
            <a:r>
              <a:rPr lang="en-US" dirty="0"/>
              <a:t>Change is often met with resistance.</a:t>
            </a:r>
          </a:p>
          <a:p>
            <a:r>
              <a:rPr lang="en-US" b="1" dirty="0"/>
              <a:t>Data Silos: </a:t>
            </a:r>
            <a:r>
              <a:rPr lang="en-US" dirty="0"/>
              <a:t>Disjointed data across different departments.</a:t>
            </a:r>
          </a:p>
          <a:p>
            <a:r>
              <a:rPr lang="en-US" b="1" dirty="0"/>
              <a:t>Complex Regulations: </a:t>
            </a:r>
            <a:r>
              <a:rPr lang="en-US" dirty="0"/>
              <a:t>Navigating through various data protection laws.</a:t>
            </a:r>
          </a:p>
          <a:p>
            <a:r>
              <a:rPr lang="en-US" b="1" dirty="0"/>
              <a:t>Technology Integration: </a:t>
            </a:r>
            <a:r>
              <a:rPr lang="en-US" dirty="0"/>
              <a:t>Integrating new tools with existing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6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460-D793-A27B-B35C-3423D350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8E47-C354-6418-6B21-3E41DC1E8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British Airways Data Breach: </a:t>
            </a:r>
            <a:r>
              <a:rPr lang="en-US" dirty="0"/>
              <a:t>Highlights the importance of data security.</a:t>
            </a:r>
          </a:p>
          <a:p>
            <a:r>
              <a:rPr lang="en-US" b="1" dirty="0"/>
              <a:t>Facebook and Cambridge Analytica: </a:t>
            </a:r>
            <a:r>
              <a:rPr lang="en-US" dirty="0"/>
              <a:t>A lesson in data privacy and ethical use.</a:t>
            </a:r>
          </a:p>
        </p:txBody>
      </p:sp>
    </p:spTree>
    <p:extLst>
      <p:ext uri="{BB962C8B-B14F-4D97-AF65-F5344CB8AC3E}">
        <p14:creationId xmlns:p14="http://schemas.microsoft.com/office/powerpoint/2010/main" val="10122203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FA6CA"/>
        </a:accent1>
        <a:accent2>
          <a:srgbClr val="4E7916"/>
        </a:accent2>
        <a:accent3>
          <a:srgbClr val="FFFFFF"/>
        </a:accent3>
        <a:accent4>
          <a:srgbClr val="000000"/>
        </a:accent4>
        <a:accent5>
          <a:srgbClr val="B6D0E1"/>
        </a:accent5>
        <a:accent6>
          <a:srgbClr val="466D13"/>
        </a:accent6>
        <a:hlink>
          <a:srgbClr val="860600"/>
        </a:hlink>
        <a:folHlink>
          <a:srgbClr val="2E2A4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9E3F"/>
        </a:accent1>
        <a:accent2>
          <a:srgbClr val="4E7916"/>
        </a:accent2>
        <a:accent3>
          <a:srgbClr val="FFFFFF"/>
        </a:accent3>
        <a:accent4>
          <a:srgbClr val="000000"/>
        </a:accent4>
        <a:accent5>
          <a:srgbClr val="E7CCAF"/>
        </a:accent5>
        <a:accent6>
          <a:srgbClr val="466D13"/>
        </a:accent6>
        <a:hlink>
          <a:srgbClr val="860600"/>
        </a:hlink>
        <a:folHlink>
          <a:srgbClr val="2E2A4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A6E"/>
        </a:accent1>
        <a:accent2>
          <a:srgbClr val="4E7916"/>
        </a:accent2>
        <a:accent3>
          <a:srgbClr val="FFFFFF"/>
        </a:accent3>
        <a:accent4>
          <a:srgbClr val="000000"/>
        </a:accent4>
        <a:accent5>
          <a:srgbClr val="AAB9BA"/>
        </a:accent5>
        <a:accent6>
          <a:srgbClr val="466D13"/>
        </a:accent6>
        <a:hlink>
          <a:srgbClr val="860600"/>
        </a:hlink>
        <a:folHlink>
          <a:srgbClr val="2E2A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AB893EA1-0EB8-4F75-A169-C4C07E7C6C86}" vid="{CE5AD3AE-3AF2-45E2-B772-0941B71727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12518</TotalTime>
  <Words>405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Theme1</vt:lpstr>
      <vt:lpstr>QMBE 3750 Data Management and Communication</vt:lpstr>
      <vt:lpstr>What is Data Governance?</vt:lpstr>
      <vt:lpstr>Key Components of Data Governance</vt:lpstr>
      <vt:lpstr>Why Is Data Governance Important?</vt:lpstr>
      <vt:lpstr>Data Governance Framework</vt:lpstr>
      <vt:lpstr>Implementing Data Governance</vt:lpstr>
      <vt:lpstr>Challenges in Data Governance</vt:lpstr>
      <vt:lpstr>Case Studies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amiller37</dc:creator>
  <cp:lastModifiedBy>Rodgers Odongo</cp:lastModifiedBy>
  <cp:revision>117</cp:revision>
  <dcterms:created xsi:type="dcterms:W3CDTF">2018-08-28T20:47:00Z</dcterms:created>
  <dcterms:modified xsi:type="dcterms:W3CDTF">2024-03-14T07:10:41Z</dcterms:modified>
</cp:coreProperties>
</file>