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4" r:id="rId2"/>
    <p:sldId id="295" r:id="rId3"/>
    <p:sldId id="296" r:id="rId4"/>
    <p:sldId id="297" r:id="rId5"/>
    <p:sldId id="29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79CF88-963B-4CD7-90D0-63320DD21848}">
          <p14:sldIdLst>
            <p14:sldId id="294"/>
            <p14:sldId id="295"/>
            <p14:sldId id="296"/>
            <p14:sldId id="297"/>
            <p14:sldId id="298"/>
          </p14:sldIdLst>
        </p14:section>
        <p14:section name="JOIN" id="{26597E32-47EC-41A1-8657-5A964F561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A85"/>
    <a:srgbClr val="E63E4E"/>
    <a:srgbClr val="D41B2C"/>
    <a:srgbClr val="E9515F"/>
    <a:srgbClr val="466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84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0CF0F-AAC8-4054-8C7C-FA14E46F0149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67D50-2820-450C-8789-93D70C4D0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-H_logo_2"/>
          <p:cNvPicPr>
            <a:picLocks noChangeAspect="1" noChangeArrowheads="1"/>
          </p:cNvPicPr>
          <p:nvPr/>
        </p:nvPicPr>
        <p:blipFill>
          <a:blip r:embed="rId2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/>
              <a:t>School of Business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14600"/>
            <a:ext cx="7772400" cy="762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412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7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9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51578" y="457200"/>
            <a:ext cx="20542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6" y="457200"/>
            <a:ext cx="6013451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3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95400"/>
            <a:ext cx="7772400" cy="5105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457200"/>
            <a:ext cx="76295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52400" y="6534150"/>
            <a:ext cx="533400" cy="3238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1174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1600" y="6686550"/>
            <a:ext cx="533400" cy="247650"/>
          </a:xfrm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457200"/>
            <a:ext cx="7705725" cy="685800"/>
          </a:xfrm>
        </p:spPr>
        <p:txBody>
          <a:bodyPr/>
          <a:lstStyle>
            <a:lvl1pPr marL="53975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8000" t="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-H_logo_2"/>
          <p:cNvPicPr>
            <a:picLocks noChangeAspect="1" noChangeArrowheads="1"/>
          </p:cNvPicPr>
          <p:nvPr/>
        </p:nvPicPr>
        <p:blipFill>
          <a:blip r:embed="rId16" cstate="print"/>
          <a:srcRect t="28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81750"/>
            <a:ext cx="53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FCAEEB0-D78F-4296-953A-0FFC4E085D06}" type="slidenum">
              <a:rPr lang="en-US" smtClean="0"/>
              <a:t>‹#›</a:t>
            </a:fld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6201" y="76200"/>
            <a:ext cx="18437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hlink"/>
                </a:solidFill>
              </a:rPr>
              <a:t>School of Business</a:t>
            </a:r>
          </a:p>
        </p:txBody>
      </p:sp>
    </p:spTree>
    <p:extLst>
      <p:ext uri="{BB962C8B-B14F-4D97-AF65-F5344CB8AC3E}">
        <p14:creationId xmlns:p14="http://schemas.microsoft.com/office/powerpoint/2010/main" val="38145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3500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9181-4CF0-9D0D-65A9-293F2F94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Understanding Data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EA9C6-E5A3-0D24-51B7-8EB0450CB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One-to-One: </a:t>
            </a:r>
            <a:r>
              <a:rPr lang="en-US" dirty="0"/>
              <a:t>Each row in Table A is related to one and only one row in Table B.</a:t>
            </a:r>
          </a:p>
          <a:p>
            <a:pPr algn="just"/>
            <a:r>
              <a:rPr lang="en-US" b="1" dirty="0"/>
              <a:t>One-to-Many: </a:t>
            </a:r>
            <a:r>
              <a:rPr lang="en-US" dirty="0"/>
              <a:t>Each row in Table A can be related to one or more rows in Table B.</a:t>
            </a:r>
          </a:p>
          <a:p>
            <a:pPr algn="just"/>
            <a:r>
              <a:rPr lang="en-US" b="1" dirty="0"/>
              <a:t>Many-to-One: </a:t>
            </a:r>
            <a:r>
              <a:rPr lang="en-US" dirty="0"/>
              <a:t>Many rows in Table A could be related to one row in Table B.</a:t>
            </a:r>
          </a:p>
          <a:p>
            <a:pPr algn="just"/>
            <a:r>
              <a:rPr lang="en-US" b="1" dirty="0"/>
              <a:t>Many-to-Many: </a:t>
            </a:r>
            <a:r>
              <a:rPr lang="en-US" dirty="0"/>
              <a:t>Rows in Table A can relate to many rows in Table B,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375513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E847-8A0F-1A42-A9AE-701463DA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2BDA-2300-428A-9E82-741FA4F0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Inner Join</a:t>
            </a:r>
          </a:p>
          <a:p>
            <a:r>
              <a:rPr lang="en-US" b="1" dirty="0"/>
              <a:t>What it does: </a:t>
            </a:r>
            <a:r>
              <a:rPr lang="en-US" dirty="0"/>
              <a:t>Returns rows where there is at least one match in both tables.</a:t>
            </a:r>
          </a:p>
          <a:p>
            <a:r>
              <a:rPr lang="en-US" b="1" dirty="0"/>
              <a:t>Use case: </a:t>
            </a:r>
            <a:r>
              <a:rPr lang="en-US" dirty="0"/>
              <a:t>You want to analyze data that exists in both tables.</a:t>
            </a:r>
          </a:p>
          <a:p>
            <a:pPr marL="0" indent="0">
              <a:buNone/>
            </a:pPr>
            <a:r>
              <a:rPr lang="en-US" b="1" dirty="0"/>
              <a:t>Left Join</a:t>
            </a:r>
          </a:p>
          <a:p>
            <a:r>
              <a:rPr lang="en-US" b="1" dirty="0"/>
              <a:t>What it does: </a:t>
            </a:r>
            <a:r>
              <a:rPr lang="en-US" dirty="0"/>
              <a:t>Returns all rows from the left table, and the matched rows from the right table. If there's no match, the result is NULL on the right side.</a:t>
            </a:r>
          </a:p>
          <a:p>
            <a:r>
              <a:rPr lang="en-US" b="1" dirty="0"/>
              <a:t>Use case: </a:t>
            </a:r>
            <a:r>
              <a:rPr lang="en-US" dirty="0"/>
              <a:t>You want all records from one table along with any matching records from another.</a:t>
            </a:r>
          </a:p>
        </p:txBody>
      </p:sp>
    </p:spTree>
    <p:extLst>
      <p:ext uri="{BB962C8B-B14F-4D97-AF65-F5344CB8AC3E}">
        <p14:creationId xmlns:p14="http://schemas.microsoft.com/office/powerpoint/2010/main" val="115579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E847-8A0F-1A42-A9AE-701463DA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2BDA-2300-428A-9E82-741FA4F0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Right Join</a:t>
            </a:r>
          </a:p>
          <a:p>
            <a:r>
              <a:rPr lang="en-US" b="1" dirty="0"/>
              <a:t>What it does: </a:t>
            </a:r>
            <a:r>
              <a:rPr lang="en-US" dirty="0"/>
              <a:t>Returns all rows from the right table, and the matched rows from the left table. If there's no match, the result is NULL on the left side.</a:t>
            </a:r>
          </a:p>
          <a:p>
            <a:r>
              <a:rPr lang="en-US" b="1" dirty="0"/>
              <a:t>Use case: </a:t>
            </a:r>
            <a:r>
              <a:rPr lang="en-US" dirty="0"/>
              <a:t>Similar to the left join but prioritizes the right table.</a:t>
            </a:r>
          </a:p>
          <a:p>
            <a:pPr marL="0" indent="0">
              <a:buNone/>
            </a:pPr>
            <a:r>
              <a:rPr lang="en-US" b="1" dirty="0"/>
              <a:t>Full Outer Join</a:t>
            </a:r>
          </a:p>
          <a:p>
            <a:r>
              <a:rPr lang="en-US" b="1" dirty="0"/>
              <a:t>What it does</a:t>
            </a:r>
            <a:r>
              <a:rPr lang="en-US" dirty="0"/>
              <a:t>: Returns rows when there is a match in one of the tables.</a:t>
            </a:r>
          </a:p>
          <a:p>
            <a:r>
              <a:rPr lang="en-US" b="1" dirty="0"/>
              <a:t>Use case: </a:t>
            </a:r>
            <a:r>
              <a:rPr lang="en-US" dirty="0"/>
              <a:t>You want to see all records from both tables and see how they relate.</a:t>
            </a:r>
          </a:p>
        </p:txBody>
      </p:sp>
    </p:spTree>
    <p:extLst>
      <p:ext uri="{BB962C8B-B14F-4D97-AF65-F5344CB8AC3E}">
        <p14:creationId xmlns:p14="http://schemas.microsoft.com/office/powerpoint/2010/main" val="174528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E847-8A0F-1A42-A9AE-701463DA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Joins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2BDA-2300-428A-9E82-741FA4F04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Cross Join</a:t>
            </a:r>
          </a:p>
          <a:p>
            <a:pPr marL="0" indent="0">
              <a:buNone/>
            </a:pPr>
            <a:r>
              <a:rPr lang="en-US" b="1" dirty="0"/>
              <a:t>What it does: </a:t>
            </a:r>
            <a:r>
              <a:rPr lang="en-US" dirty="0"/>
              <a:t>Returns a Cartesian product of the two tables, i.e., it joins every row of the first table with every row of the second table.</a:t>
            </a:r>
          </a:p>
          <a:p>
            <a:pPr marL="0" indent="0">
              <a:buNone/>
            </a:pPr>
            <a:r>
              <a:rPr lang="en-US" b="1" dirty="0"/>
              <a:t>Use case: </a:t>
            </a:r>
            <a:r>
              <a:rPr lang="en-US" dirty="0"/>
              <a:t>Rarely used but can be helpful for creating every possible combination of rows from two tables.</a:t>
            </a:r>
          </a:p>
        </p:txBody>
      </p:sp>
    </p:spTree>
    <p:extLst>
      <p:ext uri="{BB962C8B-B14F-4D97-AF65-F5344CB8AC3E}">
        <p14:creationId xmlns:p14="http://schemas.microsoft.com/office/powerpoint/2010/main" val="249762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6A8C-C6B2-6CFA-1B1B-A8ACBC2E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A944-53E4-45A8-3A67-0C07ABBF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Types of Unions</a:t>
            </a:r>
          </a:p>
          <a:p>
            <a:r>
              <a:rPr lang="en-US" b="1" dirty="0"/>
              <a:t>Union All: </a:t>
            </a:r>
            <a:r>
              <a:rPr lang="en-US" dirty="0"/>
              <a:t>Combines all rows from the tables, including duplicates.</a:t>
            </a:r>
          </a:p>
          <a:p>
            <a:r>
              <a:rPr lang="en-US" b="1" dirty="0"/>
              <a:t>Union: </a:t>
            </a:r>
            <a:r>
              <a:rPr lang="en-US" dirty="0"/>
              <a:t>Combines all rows from the tables but removes duplicate rows.</a:t>
            </a:r>
          </a:p>
          <a:p>
            <a:pPr marL="0" indent="0">
              <a:buNone/>
            </a:pPr>
            <a:r>
              <a:rPr lang="en-US" b="1" dirty="0"/>
              <a:t>Use Case for Unions</a:t>
            </a:r>
          </a:p>
          <a:p>
            <a:r>
              <a:rPr lang="en-US" dirty="0"/>
              <a:t>Unions are useful when you have data in different tables or databases that belong to the same entity and want to analyze them as a single dataset.</a:t>
            </a:r>
          </a:p>
          <a:p>
            <a:r>
              <a:rPr lang="en-US" dirty="0"/>
              <a:t>Same dataset, multiple locations</a:t>
            </a:r>
          </a:p>
        </p:txBody>
      </p:sp>
    </p:spTree>
    <p:extLst>
      <p:ext uri="{BB962C8B-B14F-4D97-AF65-F5344CB8AC3E}">
        <p14:creationId xmlns:p14="http://schemas.microsoft.com/office/powerpoint/2010/main" val="15395145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FA6CA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B6D0E1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9E3F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E7CCAF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A6E"/>
        </a:accent1>
        <a:accent2>
          <a:srgbClr val="4E7916"/>
        </a:accent2>
        <a:accent3>
          <a:srgbClr val="FFFFFF"/>
        </a:accent3>
        <a:accent4>
          <a:srgbClr val="000000"/>
        </a:accent4>
        <a:accent5>
          <a:srgbClr val="AAB9BA"/>
        </a:accent5>
        <a:accent6>
          <a:srgbClr val="466D13"/>
        </a:accent6>
        <a:hlink>
          <a:srgbClr val="860600"/>
        </a:hlink>
        <a:folHlink>
          <a:srgbClr val="2E2A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AB893EA1-0EB8-4F75-A169-C4C07E7C6C86}" vid="{CE5AD3AE-3AF2-45E2-B772-0941B7172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12822</TotalTime>
  <Words>387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Theme1</vt:lpstr>
      <vt:lpstr>Understanding Data Relationships</vt:lpstr>
      <vt:lpstr>Joins in Tableau</vt:lpstr>
      <vt:lpstr>Joins in Tableau</vt:lpstr>
      <vt:lpstr>Joins in Tableau</vt:lpstr>
      <vt:lpstr>Unions in Tableau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amiller37</dc:creator>
  <cp:lastModifiedBy>Rodgers Odongo</cp:lastModifiedBy>
  <cp:revision>133</cp:revision>
  <dcterms:created xsi:type="dcterms:W3CDTF">2018-08-28T20:47:00Z</dcterms:created>
  <dcterms:modified xsi:type="dcterms:W3CDTF">2024-04-10T18:43:28Z</dcterms:modified>
</cp:coreProperties>
</file>