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87" r:id="rId2"/>
    <p:sldId id="288" r:id="rId3"/>
    <p:sldId id="289" r:id="rId4"/>
    <p:sldId id="290" r:id="rId5"/>
    <p:sldId id="291" r:id="rId6"/>
    <p:sldId id="292" r:id="rId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0579CF88-963B-4CD7-90D0-63320DD21848}">
          <p14:sldIdLst>
            <p14:sldId id="287"/>
            <p14:sldId id="288"/>
            <p14:sldId id="289"/>
            <p14:sldId id="290"/>
            <p14:sldId id="291"/>
            <p14:sldId id="292"/>
          </p14:sldIdLst>
        </p14:section>
        <p14:section name="JOIN" id="{26597E32-47EC-41A1-8657-5A964F561E8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7A85"/>
    <a:srgbClr val="E63E4E"/>
    <a:srgbClr val="D41B2C"/>
    <a:srgbClr val="E9515F"/>
    <a:srgbClr val="466D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5" d="100"/>
          <a:sy n="105" d="100"/>
        </p:scale>
        <p:origin x="1776" y="96"/>
      </p:cViewPr>
      <p:guideLst/>
    </p:cSldViewPr>
  </p:slideViewPr>
  <p:notesTextViewPr>
    <p:cViewPr>
      <p:scale>
        <a:sx n="1" d="1"/>
        <a:sy n="1" d="1"/>
      </p:scale>
      <p:origin x="0" y="0"/>
    </p:cViewPr>
  </p:notesTextViewPr>
  <p:notesViewPr>
    <p:cSldViewPr snapToGrid="0">
      <p:cViewPr varScale="1">
        <p:scale>
          <a:sx n="93" d="100"/>
          <a:sy n="93" d="100"/>
        </p:scale>
        <p:origin x="84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0CF0F-AAC8-4054-8C7C-FA14E46F0149}" type="datetimeFigureOut">
              <a:rPr lang="en-US" smtClean="0"/>
              <a:t>4/8/2024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F67D50-2820-450C-8789-93D70C4D0C90}" type="slidenum">
              <a:rPr lang="en-US" smtClean="0"/>
              <a:t>‹#›</a:t>
            </a:fld>
            <a:endParaRPr lang="en-US"/>
          </a:p>
        </p:txBody>
      </p:sp>
    </p:spTree>
    <p:extLst>
      <p:ext uri="{BB962C8B-B14F-4D97-AF65-F5344CB8AC3E}">
        <p14:creationId xmlns:p14="http://schemas.microsoft.com/office/powerpoint/2010/main" val="145817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pp-H_logo_2"/>
          <p:cNvPicPr>
            <a:picLocks noChangeAspect="1" noChangeArrowheads="1"/>
          </p:cNvPicPr>
          <p:nvPr/>
        </p:nvPicPr>
        <p:blipFill>
          <a:blip r:embed="rId2" cstate="print"/>
          <a:srcRect t="2899"/>
          <a:stretch>
            <a:fillRect/>
          </a:stretch>
        </p:blipFill>
        <p:spPr bwMode="auto">
          <a:xfrm>
            <a:off x="0" y="0"/>
            <a:ext cx="9144000" cy="6858000"/>
          </a:xfrm>
          <a:prstGeom prst="rect">
            <a:avLst/>
          </a:prstGeom>
          <a:noFill/>
          <a:ln w="9525">
            <a:noFill/>
            <a:miter lim="800000"/>
            <a:headEnd/>
            <a:tailEnd/>
          </a:ln>
        </p:spPr>
      </p:pic>
      <p:sp>
        <p:nvSpPr>
          <p:cNvPr id="5" name="Text Box 8"/>
          <p:cNvSpPr txBox="1">
            <a:spLocks noChangeArrowheads="1"/>
          </p:cNvSpPr>
          <p:nvPr/>
        </p:nvSpPr>
        <p:spPr bwMode="auto">
          <a:xfrm>
            <a:off x="76201" y="76200"/>
            <a:ext cx="1843774" cy="307777"/>
          </a:xfrm>
          <a:prstGeom prst="rect">
            <a:avLst/>
          </a:prstGeom>
          <a:noFill/>
          <a:ln w="9525">
            <a:noFill/>
            <a:miter lim="800000"/>
            <a:headEnd/>
            <a:tailEnd/>
          </a:ln>
          <a:effectLst/>
        </p:spPr>
        <p:txBody>
          <a:bodyPr wrap="none">
            <a:spAutoFit/>
          </a:bodyPr>
          <a:lstStyle/>
          <a:p>
            <a:pPr>
              <a:defRPr/>
            </a:pPr>
            <a:r>
              <a:rPr lang="en-US" sz="1400" b="1" dirty="0"/>
              <a:t>School of Business</a:t>
            </a:r>
          </a:p>
        </p:txBody>
      </p:sp>
      <p:sp>
        <p:nvSpPr>
          <p:cNvPr id="5123" name="Rectangle 3"/>
          <p:cNvSpPr>
            <a:spLocks noGrp="1" noChangeArrowheads="1"/>
          </p:cNvSpPr>
          <p:nvPr>
            <p:ph type="ctrTitle"/>
          </p:nvPr>
        </p:nvSpPr>
        <p:spPr>
          <a:xfrm>
            <a:off x="685800" y="2514600"/>
            <a:ext cx="7772400" cy="762000"/>
          </a:xfrm>
        </p:spPr>
        <p:txBody>
          <a:bodyPr/>
          <a:lstStyle>
            <a:lvl1pPr algn="ctr">
              <a:defRPr/>
            </a:lvl1pPr>
          </a:lstStyle>
          <a:p>
            <a:r>
              <a:rPr lang="en-US"/>
              <a:t>Click to edit Master title style</a:t>
            </a:r>
          </a:p>
        </p:txBody>
      </p:sp>
      <p:sp>
        <p:nvSpPr>
          <p:cNvPr id="5124" name="Rectangle 4"/>
          <p:cNvSpPr>
            <a:spLocks noGrp="1" noChangeArrowheads="1"/>
          </p:cNvSpPr>
          <p:nvPr>
            <p:ph type="subTitle" idx="1"/>
          </p:nvPr>
        </p:nvSpPr>
        <p:spPr>
          <a:xfrm>
            <a:off x="1371600" y="3352800"/>
            <a:ext cx="6400800" cy="2286000"/>
          </a:xfrm>
        </p:spPr>
        <p:txBody>
          <a:bodyP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914123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6"/>
          <p:cNvSpPr>
            <a:spLocks noGrp="1" noChangeArrowheads="1"/>
          </p:cNvSpPr>
          <p:nvPr>
            <p:ph type="sldNum" sz="quarter" idx="10"/>
          </p:nvPr>
        </p:nvSpPr>
        <p:spPr>
          <a:ln/>
        </p:spPr>
        <p:txBody>
          <a:bodyPr/>
          <a:lstStyle>
            <a:lvl1pPr>
              <a:defRPr/>
            </a:lvl1pPr>
          </a:lstStyle>
          <a:p>
            <a:fld id="{AFCAEEB0-D78F-4296-953A-0FFC4E085D06}" type="slidenum">
              <a:rPr lang="en-US" smtClean="0"/>
              <a:t>‹#›</a:t>
            </a:fld>
            <a:endParaRPr lang="en-US"/>
          </a:p>
        </p:txBody>
      </p:sp>
    </p:spTree>
    <p:extLst>
      <p:ext uri="{BB962C8B-B14F-4D97-AF65-F5344CB8AC3E}">
        <p14:creationId xmlns:p14="http://schemas.microsoft.com/office/powerpoint/2010/main" val="1334476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AFCAEEB0-D78F-4296-953A-0FFC4E085D06}" type="slidenum">
              <a:rPr lang="en-US" smtClean="0"/>
              <a:t>‹#›</a:t>
            </a:fld>
            <a:endParaRPr lang="en-US"/>
          </a:p>
        </p:txBody>
      </p:sp>
    </p:spTree>
    <p:extLst>
      <p:ext uri="{BB962C8B-B14F-4D97-AF65-F5344CB8AC3E}">
        <p14:creationId xmlns:p14="http://schemas.microsoft.com/office/powerpoint/2010/main" val="3806979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51578" y="457200"/>
            <a:ext cx="2054225"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726" y="457200"/>
            <a:ext cx="6013451" cy="5943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AFCAEEB0-D78F-4296-953A-0FFC4E085D06}" type="slidenum">
              <a:rPr lang="en-US" smtClean="0"/>
              <a:t>‹#›</a:t>
            </a:fld>
            <a:endParaRPr lang="en-US"/>
          </a:p>
        </p:txBody>
      </p:sp>
    </p:spTree>
    <p:extLst>
      <p:ext uri="{BB962C8B-B14F-4D97-AF65-F5344CB8AC3E}">
        <p14:creationId xmlns:p14="http://schemas.microsoft.com/office/powerpoint/2010/main" val="2417834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399" y="457200"/>
            <a:ext cx="7705725" cy="685800"/>
          </a:xfrm>
        </p:spPr>
        <p:txBody>
          <a:bodyPr/>
          <a:lstStyle>
            <a:lvl1pPr marL="53975" indent="0">
              <a:defRPr/>
            </a:lvl1pPr>
          </a:lstStyle>
          <a:p>
            <a:r>
              <a:rPr lang="en-US"/>
              <a:t>Click to edit Master title style</a:t>
            </a:r>
            <a:endParaRPr lang="en-US" dirty="0"/>
          </a:p>
        </p:txBody>
      </p:sp>
      <p:sp>
        <p:nvSpPr>
          <p:cNvPr id="3" name="Table Placeholder 2"/>
          <p:cNvSpPr>
            <a:spLocks noGrp="1"/>
          </p:cNvSpPr>
          <p:nvPr>
            <p:ph type="tbl" idx="1"/>
          </p:nvPr>
        </p:nvSpPr>
        <p:spPr>
          <a:xfrm>
            <a:off x="533400" y="1295400"/>
            <a:ext cx="7772400" cy="5105400"/>
          </a:xfrm>
        </p:spPr>
        <p:txBody>
          <a:bodyPr/>
          <a:lstStyle/>
          <a:p>
            <a:pPr lvl="0"/>
            <a:r>
              <a:rPr lang="en-US" noProof="0"/>
              <a:t>Click icon to add table</a:t>
            </a:r>
            <a:endParaRPr lang="en-US" noProof="0" dirty="0"/>
          </a:p>
        </p:txBody>
      </p:sp>
      <p:sp>
        <p:nvSpPr>
          <p:cNvPr id="4" name="Rectangle 6"/>
          <p:cNvSpPr>
            <a:spLocks noGrp="1" noChangeArrowheads="1"/>
          </p:cNvSpPr>
          <p:nvPr>
            <p:ph type="sldNum" sz="quarter" idx="10"/>
          </p:nvPr>
        </p:nvSpPr>
        <p:spPr>
          <a:ln/>
        </p:spPr>
        <p:txBody>
          <a:bodyPr/>
          <a:lstStyle>
            <a:lvl1pPr>
              <a:defRPr/>
            </a:lvl1pPr>
          </a:lstStyle>
          <a:p>
            <a:fld id="{AFCAEEB0-D78F-4296-953A-0FFC4E085D06}" type="slidenum">
              <a:rPr lang="en-US" smtClean="0"/>
              <a:t>‹#›</a:t>
            </a:fld>
            <a:endParaRPr lang="en-US"/>
          </a:p>
        </p:txBody>
      </p:sp>
    </p:spTree>
    <p:extLst>
      <p:ext uri="{BB962C8B-B14F-4D97-AF65-F5344CB8AC3E}">
        <p14:creationId xmlns:p14="http://schemas.microsoft.com/office/powerpoint/2010/main" val="1572972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599" y="457200"/>
            <a:ext cx="7629525" cy="685800"/>
          </a:xfrm>
        </p:spPr>
        <p:txBody>
          <a:bodyPr/>
          <a:lstStyle>
            <a:lvl1pPr marL="117475" inden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lnSpc>
                <a:spcPct val="100000"/>
              </a:lnSpc>
              <a:spcBef>
                <a:spcPts val="600"/>
              </a:spcBef>
              <a:spcAft>
                <a:spcPts val="600"/>
              </a:spcAft>
              <a:defRPr/>
            </a:lvl1pPr>
            <a:lvl2pPr>
              <a:lnSpc>
                <a:spcPct val="100000"/>
              </a:lnSpc>
              <a:spcBef>
                <a:spcPts val="0"/>
              </a:spcBef>
              <a:spcAft>
                <a:spcPts val="600"/>
              </a:spcAft>
              <a:defRPr/>
            </a:lvl2pPr>
            <a:lvl3pPr>
              <a:lnSpc>
                <a:spcPct val="100000"/>
              </a:lnSpc>
              <a:spcBef>
                <a:spcPts val="0"/>
              </a:spcBef>
              <a:spcAft>
                <a:spcPts val="60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10"/>
          </p:nvPr>
        </p:nvSpPr>
        <p:spPr>
          <a:xfrm>
            <a:off x="152400" y="6534150"/>
            <a:ext cx="533400" cy="323850"/>
          </a:xfrm>
        </p:spPr>
        <p:txBody>
          <a:bodyPr/>
          <a:lstStyle>
            <a:lvl1pPr>
              <a:defRPr/>
            </a:lvl1pPr>
          </a:lstStyle>
          <a:p>
            <a:fld id="{AFCAEEB0-D78F-4296-953A-0FFC4E085D06}" type="slidenum">
              <a:rPr lang="en-US" smtClean="0"/>
              <a:t>‹#›</a:t>
            </a:fld>
            <a:endParaRPr lang="en-US"/>
          </a:p>
        </p:txBody>
      </p:sp>
    </p:spTree>
    <p:extLst>
      <p:ext uri="{BB962C8B-B14F-4D97-AF65-F5344CB8AC3E}">
        <p14:creationId xmlns:p14="http://schemas.microsoft.com/office/powerpoint/2010/main" val="1446329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6"/>
          <p:cNvSpPr>
            <a:spLocks noGrp="1" noChangeArrowheads="1"/>
          </p:cNvSpPr>
          <p:nvPr>
            <p:ph type="sldNum" sz="quarter" idx="10"/>
          </p:nvPr>
        </p:nvSpPr>
        <p:spPr>
          <a:ln/>
        </p:spPr>
        <p:txBody>
          <a:bodyPr/>
          <a:lstStyle>
            <a:lvl1pPr>
              <a:defRPr/>
            </a:lvl1pPr>
          </a:lstStyle>
          <a:p>
            <a:fld id="{AFCAEEB0-D78F-4296-953A-0FFC4E085D06}" type="slidenum">
              <a:rPr lang="en-US" smtClean="0"/>
              <a:t>‹#›</a:t>
            </a:fld>
            <a:endParaRPr lang="en-US"/>
          </a:p>
        </p:txBody>
      </p:sp>
    </p:spTree>
    <p:extLst>
      <p:ext uri="{BB962C8B-B14F-4D97-AF65-F5344CB8AC3E}">
        <p14:creationId xmlns:p14="http://schemas.microsoft.com/office/powerpoint/2010/main" val="1334435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2954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2954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AFCAEEB0-D78F-4296-953A-0FFC4E085D06}" type="slidenum">
              <a:rPr lang="en-US" smtClean="0"/>
              <a:t>‹#›</a:t>
            </a:fld>
            <a:endParaRPr lang="en-US"/>
          </a:p>
        </p:txBody>
      </p:sp>
    </p:spTree>
    <p:extLst>
      <p:ext uri="{BB962C8B-B14F-4D97-AF65-F5344CB8AC3E}">
        <p14:creationId xmlns:p14="http://schemas.microsoft.com/office/powerpoint/2010/main" val="1425260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AFCAEEB0-D78F-4296-953A-0FFC4E085D06}" type="slidenum">
              <a:rPr lang="en-US" smtClean="0"/>
              <a:t>‹#›</a:t>
            </a:fld>
            <a:endParaRPr lang="en-US"/>
          </a:p>
        </p:txBody>
      </p:sp>
    </p:spTree>
    <p:extLst>
      <p:ext uri="{BB962C8B-B14F-4D97-AF65-F5344CB8AC3E}">
        <p14:creationId xmlns:p14="http://schemas.microsoft.com/office/powerpoint/2010/main" val="2439798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399" y="457200"/>
            <a:ext cx="7705725" cy="685800"/>
          </a:xfrm>
        </p:spPr>
        <p:txBody>
          <a:bodyPr/>
          <a:lstStyle>
            <a:lvl1pPr marL="117475" indent="0">
              <a:defRPr/>
            </a:lvl1pPr>
          </a:lstStyle>
          <a:p>
            <a:r>
              <a:rPr lang="en-US"/>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fld id="{AFCAEEB0-D78F-4296-953A-0FFC4E085D06}" type="slidenum">
              <a:rPr lang="en-US" smtClean="0"/>
              <a:t>‹#›</a:t>
            </a:fld>
            <a:endParaRPr lang="en-US"/>
          </a:p>
        </p:txBody>
      </p:sp>
    </p:spTree>
    <p:extLst>
      <p:ext uri="{BB962C8B-B14F-4D97-AF65-F5344CB8AC3E}">
        <p14:creationId xmlns:p14="http://schemas.microsoft.com/office/powerpoint/2010/main" val="1642390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101600" y="6686550"/>
            <a:ext cx="533400" cy="247650"/>
          </a:xfrm>
        </p:spPr>
        <p:txBody>
          <a:bodyPr/>
          <a:lstStyle>
            <a:lvl1pPr>
              <a:defRPr/>
            </a:lvl1pPr>
          </a:lstStyle>
          <a:p>
            <a:fld id="{AFCAEEB0-D78F-4296-953A-0FFC4E085D06}" type="slidenum">
              <a:rPr lang="en-US" smtClean="0"/>
              <a:t>‹#›</a:t>
            </a:fld>
            <a:endParaRPr lang="en-US"/>
          </a:p>
        </p:txBody>
      </p:sp>
    </p:spTree>
    <p:extLst>
      <p:ext uri="{BB962C8B-B14F-4D97-AF65-F5344CB8AC3E}">
        <p14:creationId xmlns:p14="http://schemas.microsoft.com/office/powerpoint/2010/main" val="132089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52399" y="457200"/>
            <a:ext cx="7705725" cy="685800"/>
          </a:xfrm>
        </p:spPr>
        <p:txBody>
          <a:bodyPr/>
          <a:lstStyle>
            <a:lvl1pPr marL="53975" indent="0">
              <a:defRPr/>
            </a:lvl1pPr>
          </a:lstStyle>
          <a:p>
            <a:r>
              <a:rPr lang="en-US"/>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fld id="{AFCAEEB0-D78F-4296-953A-0FFC4E085D06}" type="slidenum">
              <a:rPr lang="en-US" smtClean="0"/>
              <a:t>‹#›</a:t>
            </a:fld>
            <a:endParaRPr lang="en-US"/>
          </a:p>
        </p:txBody>
      </p:sp>
    </p:spTree>
    <p:extLst>
      <p:ext uri="{BB962C8B-B14F-4D97-AF65-F5344CB8AC3E}">
        <p14:creationId xmlns:p14="http://schemas.microsoft.com/office/powerpoint/2010/main" val="3433070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6"/>
          <p:cNvSpPr>
            <a:spLocks noGrp="1" noChangeArrowheads="1"/>
          </p:cNvSpPr>
          <p:nvPr>
            <p:ph type="sldNum" sz="quarter" idx="10"/>
          </p:nvPr>
        </p:nvSpPr>
        <p:spPr>
          <a:ln/>
        </p:spPr>
        <p:txBody>
          <a:bodyPr/>
          <a:lstStyle>
            <a:lvl1pPr>
              <a:defRPr/>
            </a:lvl1pPr>
          </a:lstStyle>
          <a:p>
            <a:fld id="{AFCAEEB0-D78F-4296-953A-0FFC4E085D06}" type="slidenum">
              <a:rPr lang="en-US" smtClean="0"/>
              <a:t>‹#›</a:t>
            </a:fld>
            <a:endParaRPr lang="en-US"/>
          </a:p>
        </p:txBody>
      </p:sp>
    </p:spTree>
    <p:extLst>
      <p:ext uri="{BB962C8B-B14F-4D97-AF65-F5344CB8AC3E}">
        <p14:creationId xmlns:p14="http://schemas.microsoft.com/office/powerpoint/2010/main" val="4252979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8000" t="78000"/>
          </a:stretch>
        </a:blipFill>
        <a:effectLst/>
      </p:bgPr>
    </p:bg>
    <p:spTree>
      <p:nvGrpSpPr>
        <p:cNvPr id="1" name=""/>
        <p:cNvGrpSpPr/>
        <p:nvPr/>
      </p:nvGrpSpPr>
      <p:grpSpPr>
        <a:xfrm>
          <a:off x="0" y="0"/>
          <a:ext cx="0" cy="0"/>
          <a:chOff x="0" y="0"/>
          <a:chExt cx="0" cy="0"/>
        </a:xfrm>
      </p:grpSpPr>
      <p:pic>
        <p:nvPicPr>
          <p:cNvPr id="1026" name="Picture 9" descr="pp-H_logo_2"/>
          <p:cNvPicPr>
            <a:picLocks noChangeAspect="1" noChangeArrowheads="1"/>
          </p:cNvPicPr>
          <p:nvPr/>
        </p:nvPicPr>
        <p:blipFill>
          <a:blip r:embed="rId16" cstate="print"/>
          <a:srcRect t="2899"/>
          <a:stretch>
            <a:fillRect/>
          </a:stretch>
        </p:blipFill>
        <p:spPr bwMode="auto">
          <a:xfrm>
            <a:off x="0" y="0"/>
            <a:ext cx="9144000" cy="6858000"/>
          </a:xfrm>
          <a:prstGeom prst="rect">
            <a:avLst/>
          </a:prstGeom>
          <a:noFill/>
          <a:ln w="9525">
            <a:noFill/>
            <a:miter lim="800000"/>
            <a:headEnd/>
            <a:tailEnd/>
          </a:ln>
        </p:spPr>
      </p:pic>
      <p:sp>
        <p:nvSpPr>
          <p:cNvPr id="1027" name="Rectangle 2"/>
          <p:cNvSpPr>
            <a:spLocks noGrp="1" noChangeArrowheads="1"/>
          </p:cNvSpPr>
          <p:nvPr>
            <p:ph type="title"/>
          </p:nvPr>
        </p:nvSpPr>
        <p:spPr bwMode="auto">
          <a:xfrm>
            <a:off x="85725" y="457200"/>
            <a:ext cx="77724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533400" y="1295400"/>
            <a:ext cx="77724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152400" y="6381750"/>
            <a:ext cx="533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fld id="{AFCAEEB0-D78F-4296-953A-0FFC4E085D06}" type="slidenum">
              <a:rPr lang="en-US" smtClean="0"/>
              <a:t>‹#›</a:t>
            </a:fld>
            <a:endParaRPr lang="en-US"/>
          </a:p>
        </p:txBody>
      </p:sp>
      <p:sp>
        <p:nvSpPr>
          <p:cNvPr id="1034" name="Text Box 10"/>
          <p:cNvSpPr txBox="1">
            <a:spLocks noChangeArrowheads="1"/>
          </p:cNvSpPr>
          <p:nvPr/>
        </p:nvSpPr>
        <p:spPr bwMode="auto">
          <a:xfrm>
            <a:off x="76201" y="76200"/>
            <a:ext cx="1843774" cy="307777"/>
          </a:xfrm>
          <a:prstGeom prst="rect">
            <a:avLst/>
          </a:prstGeom>
          <a:noFill/>
          <a:ln w="9525">
            <a:noFill/>
            <a:miter lim="800000"/>
            <a:headEnd/>
            <a:tailEnd/>
          </a:ln>
          <a:effectLst/>
        </p:spPr>
        <p:txBody>
          <a:bodyPr wrap="none">
            <a:spAutoFit/>
          </a:bodyPr>
          <a:lstStyle/>
          <a:p>
            <a:pPr>
              <a:defRPr/>
            </a:pPr>
            <a:r>
              <a:rPr lang="en-US" sz="1400" b="1" dirty="0">
                <a:solidFill>
                  <a:schemeClr val="hlink"/>
                </a:solidFill>
              </a:rPr>
              <a:t>School of Business</a:t>
            </a:r>
          </a:p>
        </p:txBody>
      </p:sp>
    </p:spTree>
    <p:extLst>
      <p:ext uri="{BB962C8B-B14F-4D97-AF65-F5344CB8AC3E}">
        <p14:creationId xmlns:p14="http://schemas.microsoft.com/office/powerpoint/2010/main" val="3814529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fontAlgn="base" hangingPunct="1">
        <a:spcBef>
          <a:spcPct val="0"/>
        </a:spcBef>
        <a:spcAft>
          <a:spcPct val="0"/>
        </a:spcAft>
        <a:defRPr sz="2800" b="1">
          <a:solidFill>
            <a:schemeClr val="tx2"/>
          </a:solidFill>
          <a:latin typeface="+mj-lt"/>
          <a:ea typeface="+mj-ea"/>
          <a:cs typeface="+mj-cs"/>
        </a:defRPr>
      </a:lvl1pPr>
      <a:lvl2pPr algn="l" rtl="0" eaLnBrk="1" fontAlgn="base" hangingPunct="1">
        <a:spcBef>
          <a:spcPct val="0"/>
        </a:spcBef>
        <a:spcAft>
          <a:spcPct val="0"/>
        </a:spcAft>
        <a:defRPr sz="2800" b="1">
          <a:solidFill>
            <a:schemeClr val="tx2"/>
          </a:solidFill>
          <a:latin typeface="Arial" charset="0"/>
        </a:defRPr>
      </a:lvl2pPr>
      <a:lvl3pPr algn="l" rtl="0" eaLnBrk="1" fontAlgn="base" hangingPunct="1">
        <a:spcBef>
          <a:spcPct val="0"/>
        </a:spcBef>
        <a:spcAft>
          <a:spcPct val="0"/>
        </a:spcAft>
        <a:defRPr sz="2800" b="1">
          <a:solidFill>
            <a:schemeClr val="tx2"/>
          </a:solidFill>
          <a:latin typeface="Arial" charset="0"/>
        </a:defRPr>
      </a:lvl3pPr>
      <a:lvl4pPr algn="l" rtl="0" eaLnBrk="1" fontAlgn="base" hangingPunct="1">
        <a:spcBef>
          <a:spcPct val="0"/>
        </a:spcBef>
        <a:spcAft>
          <a:spcPct val="0"/>
        </a:spcAft>
        <a:defRPr sz="2800" b="1">
          <a:solidFill>
            <a:schemeClr val="tx2"/>
          </a:solidFill>
          <a:latin typeface="Arial" charset="0"/>
        </a:defRPr>
      </a:lvl4pPr>
      <a:lvl5pPr algn="l" rtl="0" eaLnBrk="1" fontAlgn="base" hangingPunct="1">
        <a:spcBef>
          <a:spcPct val="0"/>
        </a:spcBef>
        <a:spcAft>
          <a:spcPct val="0"/>
        </a:spcAft>
        <a:defRPr sz="2800" b="1">
          <a:solidFill>
            <a:schemeClr val="tx2"/>
          </a:solidFill>
          <a:latin typeface="Arial" charset="0"/>
        </a:defRPr>
      </a:lvl5pPr>
      <a:lvl6pPr marL="457200" algn="l" rtl="0" eaLnBrk="1" fontAlgn="base" hangingPunct="1">
        <a:spcBef>
          <a:spcPct val="0"/>
        </a:spcBef>
        <a:spcAft>
          <a:spcPct val="0"/>
        </a:spcAft>
        <a:defRPr sz="2800" b="1">
          <a:solidFill>
            <a:schemeClr val="tx2"/>
          </a:solidFill>
          <a:latin typeface="Arial" charset="0"/>
        </a:defRPr>
      </a:lvl6pPr>
      <a:lvl7pPr marL="914400" algn="l" rtl="0" eaLnBrk="1" fontAlgn="base" hangingPunct="1">
        <a:spcBef>
          <a:spcPct val="0"/>
        </a:spcBef>
        <a:spcAft>
          <a:spcPct val="0"/>
        </a:spcAft>
        <a:defRPr sz="2800" b="1">
          <a:solidFill>
            <a:schemeClr val="tx2"/>
          </a:solidFill>
          <a:latin typeface="Arial" charset="0"/>
        </a:defRPr>
      </a:lvl7pPr>
      <a:lvl8pPr marL="1371600" algn="l" rtl="0" eaLnBrk="1" fontAlgn="base" hangingPunct="1">
        <a:spcBef>
          <a:spcPct val="0"/>
        </a:spcBef>
        <a:spcAft>
          <a:spcPct val="0"/>
        </a:spcAft>
        <a:defRPr sz="2800" b="1">
          <a:solidFill>
            <a:schemeClr val="tx2"/>
          </a:solidFill>
          <a:latin typeface="Arial" charset="0"/>
        </a:defRPr>
      </a:lvl8pPr>
      <a:lvl9pPr marL="1828800" algn="l" rtl="0" eaLnBrk="1" fontAlgn="base" hangingPunct="1">
        <a:spcBef>
          <a:spcPct val="0"/>
        </a:spcBef>
        <a:spcAft>
          <a:spcPct val="0"/>
        </a:spcAft>
        <a:defRPr sz="2800" b="1">
          <a:solidFill>
            <a:schemeClr val="tx2"/>
          </a:solidFill>
          <a:latin typeface="Arial" charset="0"/>
        </a:defRPr>
      </a:lvl9pPr>
    </p:titleStyle>
    <p:bodyStyle>
      <a:lvl1pPr marL="342900" indent="-342900" algn="l" rtl="0" eaLnBrk="1" fontAlgn="base" hangingPunct="1">
        <a:lnSpc>
          <a:spcPct val="85000"/>
        </a:lnSpc>
        <a:spcBef>
          <a:spcPct val="35000"/>
        </a:spcBef>
        <a:spcAft>
          <a:spcPct val="35000"/>
        </a:spcAft>
        <a:buChar char="•"/>
        <a:defRPr sz="2400">
          <a:solidFill>
            <a:schemeClr val="tx1"/>
          </a:solidFill>
          <a:latin typeface="+mn-lt"/>
          <a:ea typeface="+mn-ea"/>
          <a:cs typeface="+mn-cs"/>
        </a:defRPr>
      </a:lvl1pPr>
      <a:lvl2pPr marL="742950" indent="-285750" algn="l" rtl="0" eaLnBrk="1" fontAlgn="base" hangingPunct="1">
        <a:lnSpc>
          <a:spcPct val="85000"/>
        </a:lnSpc>
        <a:spcBef>
          <a:spcPct val="35000"/>
        </a:spcBef>
        <a:spcAft>
          <a:spcPct val="35000"/>
        </a:spcAft>
        <a:buChar char="–"/>
        <a:defRPr sz="2000">
          <a:solidFill>
            <a:schemeClr val="tx1"/>
          </a:solidFill>
          <a:latin typeface="+mn-lt"/>
        </a:defRPr>
      </a:lvl2pPr>
      <a:lvl3pPr marL="1143000" indent="-228600" algn="l" rtl="0" eaLnBrk="1" fontAlgn="base" hangingPunct="1">
        <a:lnSpc>
          <a:spcPct val="85000"/>
        </a:lnSpc>
        <a:spcBef>
          <a:spcPct val="35000"/>
        </a:spcBef>
        <a:spcAft>
          <a:spcPct val="35000"/>
        </a:spcAft>
        <a:buChar char="•"/>
        <a:defRPr>
          <a:solidFill>
            <a:schemeClr val="tx1"/>
          </a:solidFill>
          <a:latin typeface="+mn-lt"/>
        </a:defRPr>
      </a:lvl3pPr>
      <a:lvl4pPr marL="1600200" indent="-228600" algn="l" rtl="0" eaLnBrk="1" fontAlgn="base" hangingPunct="1">
        <a:lnSpc>
          <a:spcPct val="85000"/>
        </a:lnSpc>
        <a:spcBef>
          <a:spcPct val="35000"/>
        </a:spcBef>
        <a:spcAft>
          <a:spcPct val="35000"/>
        </a:spcAft>
        <a:buChar char="–"/>
        <a:defRPr sz="1600">
          <a:solidFill>
            <a:schemeClr val="tx1"/>
          </a:solidFill>
          <a:latin typeface="+mn-lt"/>
        </a:defRPr>
      </a:lvl4pPr>
      <a:lvl5pPr marL="2057400" indent="-228600" algn="l" rtl="0" eaLnBrk="1" fontAlgn="base" hangingPunct="1">
        <a:lnSpc>
          <a:spcPct val="85000"/>
        </a:lnSpc>
        <a:spcBef>
          <a:spcPct val="35000"/>
        </a:spcBef>
        <a:spcAft>
          <a:spcPct val="35000"/>
        </a:spcAft>
        <a:buChar char="»"/>
        <a:defRPr sz="1400">
          <a:solidFill>
            <a:schemeClr val="tx1"/>
          </a:solidFill>
          <a:latin typeface="+mn-lt"/>
        </a:defRPr>
      </a:lvl5pPr>
      <a:lvl6pPr marL="2514600" indent="-228600" algn="l" rtl="0" eaLnBrk="1" fontAlgn="base" hangingPunct="1">
        <a:lnSpc>
          <a:spcPct val="85000"/>
        </a:lnSpc>
        <a:spcBef>
          <a:spcPct val="35000"/>
        </a:spcBef>
        <a:spcAft>
          <a:spcPct val="35000"/>
        </a:spcAft>
        <a:buChar char="»"/>
        <a:defRPr sz="1400">
          <a:solidFill>
            <a:schemeClr val="tx1"/>
          </a:solidFill>
          <a:latin typeface="+mn-lt"/>
        </a:defRPr>
      </a:lvl6pPr>
      <a:lvl7pPr marL="2971800" indent="-228600" algn="l" rtl="0" eaLnBrk="1" fontAlgn="base" hangingPunct="1">
        <a:lnSpc>
          <a:spcPct val="85000"/>
        </a:lnSpc>
        <a:spcBef>
          <a:spcPct val="35000"/>
        </a:spcBef>
        <a:spcAft>
          <a:spcPct val="35000"/>
        </a:spcAft>
        <a:buChar char="»"/>
        <a:defRPr sz="1400">
          <a:solidFill>
            <a:schemeClr val="tx1"/>
          </a:solidFill>
          <a:latin typeface="+mn-lt"/>
        </a:defRPr>
      </a:lvl7pPr>
      <a:lvl8pPr marL="3429000" indent="-228600" algn="l" rtl="0" eaLnBrk="1" fontAlgn="base" hangingPunct="1">
        <a:lnSpc>
          <a:spcPct val="85000"/>
        </a:lnSpc>
        <a:spcBef>
          <a:spcPct val="35000"/>
        </a:spcBef>
        <a:spcAft>
          <a:spcPct val="35000"/>
        </a:spcAft>
        <a:buChar char="»"/>
        <a:defRPr sz="1400">
          <a:solidFill>
            <a:schemeClr val="tx1"/>
          </a:solidFill>
          <a:latin typeface="+mn-lt"/>
        </a:defRPr>
      </a:lvl8pPr>
      <a:lvl9pPr marL="3886200" indent="-228600" algn="l" rtl="0" eaLnBrk="1" fontAlgn="base" hangingPunct="1">
        <a:lnSpc>
          <a:spcPct val="85000"/>
        </a:lnSpc>
        <a:spcBef>
          <a:spcPct val="35000"/>
        </a:spcBef>
        <a:spcAft>
          <a:spcPct val="3500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4108D-AB59-46F7-88BB-9E09461C281A}"/>
              </a:ext>
            </a:extLst>
          </p:cNvPr>
          <p:cNvSpPr>
            <a:spLocks noGrp="1"/>
          </p:cNvSpPr>
          <p:nvPr>
            <p:ph type="ctrTitle"/>
          </p:nvPr>
        </p:nvSpPr>
        <p:spPr>
          <a:xfrm>
            <a:off x="410784" y="2190751"/>
            <a:ext cx="8322430" cy="762000"/>
          </a:xfrm>
        </p:spPr>
        <p:txBody>
          <a:bodyPr/>
          <a:lstStyle/>
          <a:p>
            <a:pPr algn="ctr" eaLnBrk="1" hangingPunct="1">
              <a:buFontTx/>
              <a:buNone/>
            </a:pPr>
            <a:r>
              <a:rPr lang="en-US" sz="4000" b="1" i="1" dirty="0"/>
              <a:t>QMBE 3750</a:t>
            </a:r>
            <a:br>
              <a:rPr lang="en-US" sz="4000" b="1" i="1" dirty="0"/>
            </a:br>
            <a:r>
              <a:rPr lang="en-US" sz="3200" b="1" i="1" dirty="0"/>
              <a:t>Data Management and Communication</a:t>
            </a:r>
            <a:endParaRPr lang="en-US" sz="4000" b="1" i="1" dirty="0"/>
          </a:p>
        </p:txBody>
      </p:sp>
      <p:sp>
        <p:nvSpPr>
          <p:cNvPr id="7" name="Rectangle: Rounded Corners 6">
            <a:extLst>
              <a:ext uri="{FF2B5EF4-FFF2-40B4-BE49-F238E27FC236}">
                <a16:creationId xmlns:a16="http://schemas.microsoft.com/office/drawing/2014/main" id="{2B96117F-561A-4AD4-9DCF-DB1800D1F26F}"/>
              </a:ext>
            </a:extLst>
          </p:cNvPr>
          <p:cNvSpPr/>
          <p:nvPr/>
        </p:nvSpPr>
        <p:spPr>
          <a:xfrm>
            <a:off x="65314" y="65314"/>
            <a:ext cx="9013371" cy="6735535"/>
          </a:xfrm>
          <a:prstGeom prst="roundRect">
            <a:avLst>
              <a:gd name="adj" fmla="val 425"/>
            </a:avLst>
          </a:prstGeom>
          <a:noFill/>
          <a:ln w="3175">
            <a:solidFill>
              <a:schemeClr val="tx1">
                <a:lumMod val="95000"/>
                <a:lumOff val="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Subtitle 10">
            <a:extLst>
              <a:ext uri="{FF2B5EF4-FFF2-40B4-BE49-F238E27FC236}">
                <a16:creationId xmlns:a16="http://schemas.microsoft.com/office/drawing/2014/main" id="{3D504FE5-840D-4D87-9225-F3047145F1C4}"/>
              </a:ext>
            </a:extLst>
          </p:cNvPr>
          <p:cNvSpPr>
            <a:spLocks noGrp="1"/>
          </p:cNvSpPr>
          <p:nvPr>
            <p:ph type="subTitle" idx="1"/>
          </p:nvPr>
        </p:nvSpPr>
        <p:spPr/>
        <p:txBody>
          <a:bodyPr/>
          <a:lstStyle/>
          <a:p>
            <a:r>
              <a:rPr lang="en-US" dirty="0"/>
              <a:t>Pivoting</a:t>
            </a:r>
          </a:p>
          <a:p>
            <a:endParaRPr lang="en-US" dirty="0"/>
          </a:p>
        </p:txBody>
      </p:sp>
    </p:spTree>
    <p:extLst>
      <p:ext uri="{BB962C8B-B14F-4D97-AF65-F5344CB8AC3E}">
        <p14:creationId xmlns:p14="http://schemas.microsoft.com/office/powerpoint/2010/main" val="1545175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EA5F5-6098-818A-1E3C-F768235B021F}"/>
              </a:ext>
            </a:extLst>
          </p:cNvPr>
          <p:cNvSpPr>
            <a:spLocks noGrp="1"/>
          </p:cNvSpPr>
          <p:nvPr>
            <p:ph type="title"/>
          </p:nvPr>
        </p:nvSpPr>
        <p:spPr/>
        <p:txBody>
          <a:bodyPr/>
          <a:lstStyle/>
          <a:p>
            <a:pPr algn="ctr"/>
            <a:r>
              <a:rPr lang="en-US" dirty="0"/>
              <a:t>Pivoting</a:t>
            </a:r>
          </a:p>
        </p:txBody>
      </p:sp>
      <p:sp>
        <p:nvSpPr>
          <p:cNvPr id="3" name="Content Placeholder 2">
            <a:extLst>
              <a:ext uri="{FF2B5EF4-FFF2-40B4-BE49-F238E27FC236}">
                <a16:creationId xmlns:a16="http://schemas.microsoft.com/office/drawing/2014/main" id="{6CDD731D-374D-EFF3-A058-7ABD038AD982}"/>
              </a:ext>
            </a:extLst>
          </p:cNvPr>
          <p:cNvSpPr>
            <a:spLocks noGrp="1"/>
          </p:cNvSpPr>
          <p:nvPr>
            <p:ph idx="1"/>
          </p:nvPr>
        </p:nvSpPr>
        <p:spPr/>
        <p:txBody>
          <a:bodyPr/>
          <a:lstStyle/>
          <a:p>
            <a:endParaRPr lang="en-US" dirty="0"/>
          </a:p>
          <a:p>
            <a:r>
              <a:rPr lang="en-US" dirty="0"/>
              <a:t>Pivoting data is a crucial technique in data analysis and visualization, transforming data from a long format to a wide format, or vice versa. </a:t>
            </a:r>
          </a:p>
          <a:p>
            <a:r>
              <a:rPr lang="en-US" dirty="0"/>
              <a:t>This data manipulation technique can significantly enhance the comprehensibility, analysis, and visualization of the data. </a:t>
            </a:r>
          </a:p>
        </p:txBody>
      </p:sp>
    </p:spTree>
    <p:extLst>
      <p:ext uri="{BB962C8B-B14F-4D97-AF65-F5344CB8AC3E}">
        <p14:creationId xmlns:p14="http://schemas.microsoft.com/office/powerpoint/2010/main" val="4272268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F8C11-D596-2165-49A1-19DBC3EC0FCA}"/>
              </a:ext>
            </a:extLst>
          </p:cNvPr>
          <p:cNvSpPr>
            <a:spLocks noGrp="1"/>
          </p:cNvSpPr>
          <p:nvPr>
            <p:ph type="title"/>
          </p:nvPr>
        </p:nvSpPr>
        <p:spPr/>
        <p:txBody>
          <a:bodyPr/>
          <a:lstStyle/>
          <a:p>
            <a:pPr algn="ctr"/>
            <a:r>
              <a:rPr lang="en-US" dirty="0"/>
              <a:t>Why do we pivot data?</a:t>
            </a:r>
          </a:p>
        </p:txBody>
      </p:sp>
      <p:sp>
        <p:nvSpPr>
          <p:cNvPr id="3" name="Content Placeholder 2">
            <a:extLst>
              <a:ext uri="{FF2B5EF4-FFF2-40B4-BE49-F238E27FC236}">
                <a16:creationId xmlns:a16="http://schemas.microsoft.com/office/drawing/2014/main" id="{1CC275D6-AF1D-D862-7EF4-1FD5610B4787}"/>
              </a:ext>
            </a:extLst>
          </p:cNvPr>
          <p:cNvSpPr>
            <a:spLocks noGrp="1"/>
          </p:cNvSpPr>
          <p:nvPr>
            <p:ph idx="1"/>
          </p:nvPr>
        </p:nvSpPr>
        <p:spPr/>
        <p:txBody>
          <a:bodyPr/>
          <a:lstStyle/>
          <a:p>
            <a:r>
              <a:rPr lang="en-US" b="1" dirty="0"/>
              <a:t>Improving Data Visualization: </a:t>
            </a:r>
            <a:r>
              <a:rPr lang="en-US" dirty="0"/>
              <a:t>Pivoting data can make it more suitable for certain types of visualizations. For example, data in a wide format might be necessary to create side-by-side comparisons or to use certain chart types effectively in tools like Tableau or Excel.</a:t>
            </a:r>
          </a:p>
          <a:p>
            <a:r>
              <a:rPr lang="en-US" b="1" dirty="0"/>
              <a:t>Facilitating Analysis: </a:t>
            </a:r>
            <a:r>
              <a:rPr lang="en-US" dirty="0"/>
              <a:t>Certain data analyses might require data in a specific structure. For instance, summary statistics, like sums or averages, can be more easily calculated and interpreted when the data is in a wide format. Conversely, statistical modeling often requires data in a long format.</a:t>
            </a:r>
          </a:p>
        </p:txBody>
      </p:sp>
    </p:spTree>
    <p:extLst>
      <p:ext uri="{BB962C8B-B14F-4D97-AF65-F5344CB8AC3E}">
        <p14:creationId xmlns:p14="http://schemas.microsoft.com/office/powerpoint/2010/main" val="6599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F8C11-D596-2165-49A1-19DBC3EC0FCA}"/>
              </a:ext>
            </a:extLst>
          </p:cNvPr>
          <p:cNvSpPr>
            <a:spLocks noGrp="1"/>
          </p:cNvSpPr>
          <p:nvPr>
            <p:ph type="title"/>
          </p:nvPr>
        </p:nvSpPr>
        <p:spPr/>
        <p:txBody>
          <a:bodyPr/>
          <a:lstStyle/>
          <a:p>
            <a:pPr algn="ctr"/>
            <a:r>
              <a:rPr lang="en-US" dirty="0"/>
              <a:t>Why do we pivot data?</a:t>
            </a:r>
          </a:p>
        </p:txBody>
      </p:sp>
      <p:sp>
        <p:nvSpPr>
          <p:cNvPr id="3" name="Content Placeholder 2">
            <a:extLst>
              <a:ext uri="{FF2B5EF4-FFF2-40B4-BE49-F238E27FC236}">
                <a16:creationId xmlns:a16="http://schemas.microsoft.com/office/drawing/2014/main" id="{1CC275D6-AF1D-D862-7EF4-1FD5610B4787}"/>
              </a:ext>
            </a:extLst>
          </p:cNvPr>
          <p:cNvSpPr>
            <a:spLocks noGrp="1"/>
          </p:cNvSpPr>
          <p:nvPr>
            <p:ph idx="1"/>
          </p:nvPr>
        </p:nvSpPr>
        <p:spPr/>
        <p:txBody>
          <a:bodyPr/>
          <a:lstStyle/>
          <a:p>
            <a:r>
              <a:rPr lang="en-US" b="1" dirty="0"/>
              <a:t>Enhancing Data Compatibility: </a:t>
            </a:r>
            <a:r>
              <a:rPr lang="en-US" dirty="0"/>
              <a:t>When integrating data from different sources or preparing it for certain software tools, pivoting can be necessary to match the expected data format. This ensures compatibility and enables seamless data integration and analysis.</a:t>
            </a:r>
          </a:p>
          <a:p>
            <a:r>
              <a:rPr lang="en-US" b="1" dirty="0"/>
              <a:t>Simplifying Data: </a:t>
            </a:r>
            <a:r>
              <a:rPr lang="en-US" dirty="0"/>
              <a:t>Pivoting can help in simplifying complex or cluttered data, making it more readable and understandable. By reorganizing the data, you can highlight the most important aspects and hide or deemphasize less relevant details.</a:t>
            </a:r>
          </a:p>
          <a:p>
            <a:endParaRPr lang="en-US" dirty="0"/>
          </a:p>
          <a:p>
            <a:endParaRPr lang="en-US" dirty="0"/>
          </a:p>
        </p:txBody>
      </p:sp>
    </p:spTree>
    <p:extLst>
      <p:ext uri="{BB962C8B-B14F-4D97-AF65-F5344CB8AC3E}">
        <p14:creationId xmlns:p14="http://schemas.microsoft.com/office/powerpoint/2010/main" val="1470746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98D1F-45BE-4893-496F-6760E2E0E307}"/>
              </a:ext>
            </a:extLst>
          </p:cNvPr>
          <p:cNvSpPr>
            <a:spLocks noGrp="1"/>
          </p:cNvSpPr>
          <p:nvPr>
            <p:ph type="title"/>
          </p:nvPr>
        </p:nvSpPr>
        <p:spPr/>
        <p:txBody>
          <a:bodyPr/>
          <a:lstStyle/>
          <a:p>
            <a:pPr algn="ctr"/>
            <a:r>
              <a:rPr lang="en-US" dirty="0"/>
              <a:t>Why do we pivot data?</a:t>
            </a:r>
          </a:p>
        </p:txBody>
      </p:sp>
      <p:sp>
        <p:nvSpPr>
          <p:cNvPr id="3" name="Content Placeholder 2">
            <a:extLst>
              <a:ext uri="{FF2B5EF4-FFF2-40B4-BE49-F238E27FC236}">
                <a16:creationId xmlns:a16="http://schemas.microsoft.com/office/drawing/2014/main" id="{CA46C50C-CA9C-92DF-507D-826710B56BEA}"/>
              </a:ext>
            </a:extLst>
          </p:cNvPr>
          <p:cNvSpPr>
            <a:spLocks noGrp="1"/>
          </p:cNvSpPr>
          <p:nvPr>
            <p:ph idx="1"/>
          </p:nvPr>
        </p:nvSpPr>
        <p:spPr/>
        <p:txBody>
          <a:bodyPr/>
          <a:lstStyle/>
          <a:p>
            <a:r>
              <a:rPr lang="en-US" b="1" dirty="0"/>
              <a:t>Comparing Groups: </a:t>
            </a:r>
            <a:r>
              <a:rPr lang="en-US" dirty="0"/>
              <a:t>When analyzing data across different categories or groups, pivoting can arrange the data to facilitate direct comparisons. This is particularly useful in business and scientific research when comparing performance metrics across different segments, time periods, or experimental conditions.</a:t>
            </a:r>
          </a:p>
          <a:p>
            <a:r>
              <a:rPr lang="en-US" b="1" dirty="0"/>
              <a:t>Time Series Analysis: </a:t>
            </a:r>
            <a:r>
              <a:rPr lang="en-US" dirty="0"/>
              <a:t>In time series analysis, it's often useful to pivot data so that time periods are laid out in a structured format (e.g., columns for months or quarters). This enables easier analysis of trends, seasonal patterns, or cyclical changes over time.</a:t>
            </a:r>
          </a:p>
        </p:txBody>
      </p:sp>
    </p:spTree>
    <p:extLst>
      <p:ext uri="{BB962C8B-B14F-4D97-AF65-F5344CB8AC3E}">
        <p14:creationId xmlns:p14="http://schemas.microsoft.com/office/powerpoint/2010/main" val="290927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1C167-2CDD-304C-FCCC-6A63F320749D}"/>
              </a:ext>
            </a:extLst>
          </p:cNvPr>
          <p:cNvSpPr>
            <a:spLocks noGrp="1"/>
          </p:cNvSpPr>
          <p:nvPr>
            <p:ph type="title"/>
          </p:nvPr>
        </p:nvSpPr>
        <p:spPr/>
        <p:txBody>
          <a:bodyPr/>
          <a:lstStyle/>
          <a:p>
            <a:pPr algn="ctr"/>
            <a:r>
              <a:rPr lang="en-US" dirty="0"/>
              <a:t>Why do we pivot data?</a:t>
            </a:r>
          </a:p>
        </p:txBody>
      </p:sp>
      <p:sp>
        <p:nvSpPr>
          <p:cNvPr id="3" name="Content Placeholder 2">
            <a:extLst>
              <a:ext uri="{FF2B5EF4-FFF2-40B4-BE49-F238E27FC236}">
                <a16:creationId xmlns:a16="http://schemas.microsoft.com/office/drawing/2014/main" id="{EA46E7B7-243B-CCD7-14E1-B8EC861A3293}"/>
              </a:ext>
            </a:extLst>
          </p:cNvPr>
          <p:cNvSpPr>
            <a:spLocks noGrp="1"/>
          </p:cNvSpPr>
          <p:nvPr>
            <p:ph idx="1"/>
          </p:nvPr>
        </p:nvSpPr>
        <p:spPr/>
        <p:txBody>
          <a:bodyPr/>
          <a:lstStyle/>
          <a:p>
            <a:r>
              <a:rPr lang="en-US" b="1" dirty="0"/>
              <a:t>Data Normalization: </a:t>
            </a:r>
            <a:r>
              <a:rPr lang="en-US" dirty="0"/>
              <a:t>Pivoting can be a step in data normalization, where the goal is to structure the data in a way that reduces redundancy and dependency. This is particularly relevant in database design and management, where data integrity and efficiency are crucial. </a:t>
            </a:r>
          </a:p>
          <a:p>
            <a:r>
              <a:rPr lang="en-US" b="1" dirty="0"/>
              <a:t>Enhancing User Interaction: </a:t>
            </a:r>
            <a:r>
              <a:rPr lang="en-US" dirty="0"/>
              <a:t>In interactive reports or dashboards, pivoted data can improve user experience by presenting information in a more intuitive and accessible manner. This can help users to more easily slice and dice the data, explore different perspectives, and gain insights.</a:t>
            </a:r>
          </a:p>
        </p:txBody>
      </p:sp>
    </p:spTree>
    <p:extLst>
      <p:ext uri="{BB962C8B-B14F-4D97-AF65-F5344CB8AC3E}">
        <p14:creationId xmlns:p14="http://schemas.microsoft.com/office/powerpoint/2010/main" val="4280923435"/>
      </p:ext>
    </p:extLst>
  </p:cSld>
  <p:clrMapOvr>
    <a:masterClrMapping/>
  </p:clrMapOvr>
</p:sld>
</file>

<file path=ppt/theme/theme1.xml><?xml version="1.0" encoding="utf-8"?>
<a:theme xmlns:a="http://schemas.openxmlformats.org/drawingml/2006/main" name="Theme1">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5FA6CA"/>
        </a:accent1>
        <a:accent2>
          <a:srgbClr val="4E7916"/>
        </a:accent2>
        <a:accent3>
          <a:srgbClr val="FFFFFF"/>
        </a:accent3>
        <a:accent4>
          <a:srgbClr val="000000"/>
        </a:accent4>
        <a:accent5>
          <a:srgbClr val="B6D0E1"/>
        </a:accent5>
        <a:accent6>
          <a:srgbClr val="466D13"/>
        </a:accent6>
        <a:hlink>
          <a:srgbClr val="860600"/>
        </a:hlink>
        <a:folHlink>
          <a:srgbClr val="2E2A45"/>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D59E3F"/>
        </a:accent1>
        <a:accent2>
          <a:srgbClr val="4E7916"/>
        </a:accent2>
        <a:accent3>
          <a:srgbClr val="FFFFFF"/>
        </a:accent3>
        <a:accent4>
          <a:srgbClr val="000000"/>
        </a:accent4>
        <a:accent5>
          <a:srgbClr val="E7CCAF"/>
        </a:accent5>
        <a:accent6>
          <a:srgbClr val="466D13"/>
        </a:accent6>
        <a:hlink>
          <a:srgbClr val="860600"/>
        </a:hlink>
        <a:folHlink>
          <a:srgbClr val="2E2A45"/>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006A6E"/>
        </a:accent1>
        <a:accent2>
          <a:srgbClr val="4E7916"/>
        </a:accent2>
        <a:accent3>
          <a:srgbClr val="FFFFFF"/>
        </a:accent3>
        <a:accent4>
          <a:srgbClr val="000000"/>
        </a:accent4>
        <a:accent5>
          <a:srgbClr val="AAB9BA"/>
        </a:accent5>
        <a:accent6>
          <a:srgbClr val="466D13"/>
        </a:accent6>
        <a:hlink>
          <a:srgbClr val="860600"/>
        </a:hlink>
        <a:folHlink>
          <a:srgbClr val="2E2A4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AB893EA1-0EB8-4F75-A169-C4C07E7C6C86}" vid="{CE5AD3AE-3AF2-45E2-B772-0941B717272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12523</TotalTime>
  <Words>451</Words>
  <Application>Microsoft Office PowerPoint</Application>
  <PresentationFormat>On-screen Show (4:3)</PresentationFormat>
  <Paragraphs>18</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Theme1</vt:lpstr>
      <vt:lpstr>QMBE 3750 Data Management and Communication</vt:lpstr>
      <vt:lpstr>Pivoting</vt:lpstr>
      <vt:lpstr>Why do we pivot data?</vt:lpstr>
      <vt:lpstr>Why do we pivot data?</vt:lpstr>
      <vt:lpstr>Why do we pivot data?</vt:lpstr>
      <vt:lpstr>Why do we pivot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amiller37</dc:creator>
  <cp:lastModifiedBy>Rodgers Odongo</cp:lastModifiedBy>
  <cp:revision>121</cp:revision>
  <dcterms:created xsi:type="dcterms:W3CDTF">2018-08-28T20:47:00Z</dcterms:created>
  <dcterms:modified xsi:type="dcterms:W3CDTF">2024-04-08T16:33:18Z</dcterms:modified>
</cp:coreProperties>
</file>