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87" r:id="rId2"/>
    <p:sldId id="288" r:id="rId3"/>
    <p:sldId id="289" r:id="rId4"/>
    <p:sldId id="290" r:id="rId5"/>
    <p:sldId id="297" r:id="rId6"/>
    <p:sldId id="291" r:id="rId7"/>
    <p:sldId id="292" r:id="rId8"/>
    <p:sldId id="293" r:id="rId9"/>
    <p:sldId id="294" r:id="rId10"/>
    <p:sldId id="295" r:id="rId11"/>
    <p:sldId id="29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579CF88-963B-4CD7-90D0-63320DD21848}">
          <p14:sldIdLst>
            <p14:sldId id="287"/>
            <p14:sldId id="288"/>
            <p14:sldId id="289"/>
            <p14:sldId id="290"/>
            <p14:sldId id="297"/>
            <p14:sldId id="291"/>
            <p14:sldId id="292"/>
            <p14:sldId id="293"/>
            <p14:sldId id="294"/>
            <p14:sldId id="295"/>
            <p14:sldId id="296"/>
          </p14:sldIdLst>
        </p14:section>
        <p14:section name="JOIN" id="{26597E32-47EC-41A1-8657-5A964F561E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A85"/>
    <a:srgbClr val="E63E4E"/>
    <a:srgbClr val="D41B2C"/>
    <a:srgbClr val="E9515F"/>
    <a:srgbClr val="466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1776" y="96"/>
      </p:cViewPr>
      <p:guideLst/>
    </p:cSldViewPr>
  </p:slideViewPr>
  <p:notesTextViewPr>
    <p:cViewPr>
      <p:scale>
        <a:sx n="1" d="1"/>
        <a:sy n="1" d="1"/>
      </p:scale>
      <p:origin x="0" y="0"/>
    </p:cViewPr>
  </p:notesTextViewPr>
  <p:notesViewPr>
    <p:cSldViewPr snapToGrid="0">
      <p:cViewPr varScale="1">
        <p:scale>
          <a:sx n="93" d="100"/>
          <a:sy n="93" d="100"/>
        </p:scale>
        <p:origin x="84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0CF0F-AAC8-4054-8C7C-FA14E46F0149}" type="datetimeFigureOut">
              <a:rPr lang="en-US" smtClean="0"/>
              <a:t>4/15/2024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67D50-2820-450C-8789-93D70C4D0C90}" type="slidenum">
              <a:rPr lang="en-US" smtClean="0"/>
              <a:t>‹#›</a:t>
            </a:fld>
            <a:endParaRPr lang="en-US"/>
          </a:p>
        </p:txBody>
      </p:sp>
    </p:spTree>
    <p:extLst>
      <p:ext uri="{BB962C8B-B14F-4D97-AF65-F5344CB8AC3E}">
        <p14:creationId xmlns:p14="http://schemas.microsoft.com/office/powerpoint/2010/main" val="145817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p-H_logo_2"/>
          <p:cNvPicPr>
            <a:picLocks noChangeAspect="1" noChangeArrowheads="1"/>
          </p:cNvPicPr>
          <p:nvPr/>
        </p:nvPicPr>
        <p:blipFill>
          <a:blip r:embed="rId2" cstate="print"/>
          <a:srcRect t="2899"/>
          <a:stretch>
            <a:fillRect/>
          </a:stretch>
        </p:blipFill>
        <p:spPr bwMode="auto">
          <a:xfrm>
            <a:off x="0" y="0"/>
            <a:ext cx="9144000" cy="6858000"/>
          </a:xfrm>
          <a:prstGeom prst="rect">
            <a:avLst/>
          </a:prstGeom>
          <a:noFill/>
          <a:ln w="9525">
            <a:noFill/>
            <a:miter lim="800000"/>
            <a:headEnd/>
            <a:tailEnd/>
          </a:ln>
        </p:spPr>
      </p:pic>
      <p:sp>
        <p:nvSpPr>
          <p:cNvPr id="5" name="Text Box 8"/>
          <p:cNvSpPr txBox="1">
            <a:spLocks noChangeArrowheads="1"/>
          </p:cNvSpPr>
          <p:nvPr/>
        </p:nvSpPr>
        <p:spPr bwMode="auto">
          <a:xfrm>
            <a:off x="76201" y="76200"/>
            <a:ext cx="1843774" cy="307777"/>
          </a:xfrm>
          <a:prstGeom prst="rect">
            <a:avLst/>
          </a:prstGeom>
          <a:noFill/>
          <a:ln w="9525">
            <a:noFill/>
            <a:miter lim="800000"/>
            <a:headEnd/>
            <a:tailEnd/>
          </a:ln>
          <a:effectLst/>
        </p:spPr>
        <p:txBody>
          <a:bodyPr wrap="none">
            <a:spAutoFit/>
          </a:bodyPr>
          <a:lstStyle/>
          <a:p>
            <a:pPr>
              <a:defRPr/>
            </a:pPr>
            <a:r>
              <a:rPr lang="en-US" sz="1400" b="1" dirty="0"/>
              <a:t>School of Business</a:t>
            </a:r>
          </a:p>
        </p:txBody>
      </p:sp>
      <p:sp>
        <p:nvSpPr>
          <p:cNvPr id="5123" name="Rectangle 3"/>
          <p:cNvSpPr>
            <a:spLocks noGrp="1" noChangeArrowheads="1"/>
          </p:cNvSpPr>
          <p:nvPr>
            <p:ph type="ctrTitle"/>
          </p:nvPr>
        </p:nvSpPr>
        <p:spPr>
          <a:xfrm>
            <a:off x="685800" y="2514600"/>
            <a:ext cx="7772400" cy="762000"/>
          </a:xfrm>
        </p:spPr>
        <p:txBody>
          <a:bodyPr/>
          <a:lstStyle>
            <a:lvl1pPr algn="ctr">
              <a:defRPr/>
            </a:lvl1pPr>
          </a:lstStyle>
          <a:p>
            <a:r>
              <a:rPr lang="en-US"/>
              <a:t>Click to edit Master title style</a:t>
            </a:r>
          </a:p>
        </p:txBody>
      </p:sp>
      <p:sp>
        <p:nvSpPr>
          <p:cNvPr id="5124" name="Rectangle 4"/>
          <p:cNvSpPr>
            <a:spLocks noGrp="1" noChangeArrowheads="1"/>
          </p:cNvSpPr>
          <p:nvPr>
            <p:ph type="subTitle" idx="1"/>
          </p:nvPr>
        </p:nvSpPr>
        <p:spPr>
          <a:xfrm>
            <a:off x="1371600" y="3352800"/>
            <a:ext cx="6400800" cy="22860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91412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33447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380697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51578" y="457200"/>
            <a:ext cx="2054225"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726" y="457200"/>
            <a:ext cx="6013451"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241783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399" y="457200"/>
            <a:ext cx="7705725" cy="685800"/>
          </a:xfrm>
        </p:spPr>
        <p:txBody>
          <a:bodyPr/>
          <a:lstStyle>
            <a:lvl1pPr marL="53975" indent="0">
              <a:defRPr/>
            </a:lvl1pPr>
          </a:lstStyle>
          <a:p>
            <a:r>
              <a:rPr lang="en-US"/>
              <a:t>Click to edit Master title style</a:t>
            </a:r>
            <a:endParaRPr lang="en-US" dirty="0"/>
          </a:p>
        </p:txBody>
      </p:sp>
      <p:sp>
        <p:nvSpPr>
          <p:cNvPr id="3" name="Table Placeholder 2"/>
          <p:cNvSpPr>
            <a:spLocks noGrp="1"/>
          </p:cNvSpPr>
          <p:nvPr>
            <p:ph type="tbl" idx="1"/>
          </p:nvPr>
        </p:nvSpPr>
        <p:spPr>
          <a:xfrm>
            <a:off x="533400" y="1295400"/>
            <a:ext cx="7772400" cy="5105400"/>
          </a:xfrm>
        </p:spPr>
        <p:txBody>
          <a:bodyPr/>
          <a:lstStyle/>
          <a:p>
            <a:pPr lvl="0"/>
            <a:r>
              <a:rPr lang="en-US" noProof="0"/>
              <a:t>Click icon to add table</a:t>
            </a:r>
            <a:endParaRPr lang="en-US" noProof="0" dirty="0"/>
          </a:p>
        </p:txBody>
      </p:sp>
      <p:sp>
        <p:nvSpPr>
          <p:cNvPr id="4"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57297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599" y="457200"/>
            <a:ext cx="7629525" cy="685800"/>
          </a:xfrm>
        </p:spPr>
        <p:txBody>
          <a:bodyPr/>
          <a:lstStyle>
            <a:lvl1pPr marL="117475" inden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00000"/>
              </a:lnSpc>
              <a:spcBef>
                <a:spcPts val="600"/>
              </a:spcBef>
              <a:spcAft>
                <a:spcPts val="600"/>
              </a:spcAft>
              <a:defRPr/>
            </a:lvl1pPr>
            <a:lvl2pPr>
              <a:lnSpc>
                <a:spcPct val="100000"/>
              </a:lnSpc>
              <a:spcBef>
                <a:spcPts val="0"/>
              </a:spcBef>
              <a:spcAft>
                <a:spcPts val="600"/>
              </a:spcAft>
              <a:defRPr/>
            </a:lvl2pPr>
            <a:lvl3pPr>
              <a:lnSpc>
                <a:spcPct val="100000"/>
              </a:lnSpc>
              <a:spcBef>
                <a:spcPts val="0"/>
              </a:spcBef>
              <a:spcAft>
                <a:spcPts val="60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152400" y="6534150"/>
            <a:ext cx="533400" cy="323850"/>
          </a:xfrm>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44632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33443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42526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243979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399" y="457200"/>
            <a:ext cx="7705725" cy="685800"/>
          </a:xfrm>
        </p:spPr>
        <p:txBody>
          <a:bodyPr/>
          <a:lstStyle>
            <a:lvl1pPr marL="117475" indent="0">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64239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01600" y="6686550"/>
            <a:ext cx="533400" cy="247650"/>
          </a:xfrm>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13208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399" y="457200"/>
            <a:ext cx="7705725" cy="685800"/>
          </a:xfrm>
        </p:spPr>
        <p:txBody>
          <a:bodyPr/>
          <a:lstStyle>
            <a:lvl1pPr marL="53975" indent="0">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343307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AFCAEEB0-D78F-4296-953A-0FFC4E085D06}" type="slidenum">
              <a:rPr lang="en-US" smtClean="0"/>
              <a:t>‹#›</a:t>
            </a:fld>
            <a:endParaRPr lang="en-US"/>
          </a:p>
        </p:txBody>
      </p:sp>
    </p:spTree>
    <p:extLst>
      <p:ext uri="{BB962C8B-B14F-4D97-AF65-F5344CB8AC3E}">
        <p14:creationId xmlns:p14="http://schemas.microsoft.com/office/powerpoint/2010/main" val="425297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8000" t="78000"/>
          </a:stretch>
        </a:blipFill>
        <a:effectLst/>
      </p:bgPr>
    </p:bg>
    <p:spTree>
      <p:nvGrpSpPr>
        <p:cNvPr id="1" name=""/>
        <p:cNvGrpSpPr/>
        <p:nvPr/>
      </p:nvGrpSpPr>
      <p:grpSpPr>
        <a:xfrm>
          <a:off x="0" y="0"/>
          <a:ext cx="0" cy="0"/>
          <a:chOff x="0" y="0"/>
          <a:chExt cx="0" cy="0"/>
        </a:xfrm>
      </p:grpSpPr>
      <p:pic>
        <p:nvPicPr>
          <p:cNvPr id="1026" name="Picture 9" descr="pp-H_logo_2"/>
          <p:cNvPicPr>
            <a:picLocks noChangeAspect="1" noChangeArrowheads="1"/>
          </p:cNvPicPr>
          <p:nvPr/>
        </p:nvPicPr>
        <p:blipFill>
          <a:blip r:embed="rId16" cstate="print"/>
          <a:srcRect t="2899"/>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85725" y="4572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3400" y="1295400"/>
            <a:ext cx="7772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152400" y="6381750"/>
            <a:ext cx="53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AFCAEEB0-D78F-4296-953A-0FFC4E085D06}" type="slidenum">
              <a:rPr lang="en-US" smtClean="0"/>
              <a:t>‹#›</a:t>
            </a:fld>
            <a:endParaRPr lang="en-US"/>
          </a:p>
        </p:txBody>
      </p:sp>
      <p:sp>
        <p:nvSpPr>
          <p:cNvPr id="1034" name="Text Box 10"/>
          <p:cNvSpPr txBox="1">
            <a:spLocks noChangeArrowheads="1"/>
          </p:cNvSpPr>
          <p:nvPr/>
        </p:nvSpPr>
        <p:spPr bwMode="auto">
          <a:xfrm>
            <a:off x="76201" y="76200"/>
            <a:ext cx="1843774" cy="307777"/>
          </a:xfrm>
          <a:prstGeom prst="rect">
            <a:avLst/>
          </a:prstGeom>
          <a:noFill/>
          <a:ln w="9525">
            <a:noFill/>
            <a:miter lim="800000"/>
            <a:headEnd/>
            <a:tailEnd/>
          </a:ln>
          <a:effectLst/>
        </p:spPr>
        <p:txBody>
          <a:bodyPr wrap="none">
            <a:spAutoFit/>
          </a:bodyPr>
          <a:lstStyle/>
          <a:p>
            <a:pPr>
              <a:defRPr/>
            </a:pPr>
            <a:r>
              <a:rPr lang="en-US" sz="1400" b="1" dirty="0">
                <a:solidFill>
                  <a:schemeClr val="hlink"/>
                </a:solidFill>
              </a:rPr>
              <a:t>School of Business</a:t>
            </a:r>
          </a:p>
        </p:txBody>
      </p:sp>
    </p:spTree>
    <p:extLst>
      <p:ext uri="{BB962C8B-B14F-4D97-AF65-F5344CB8AC3E}">
        <p14:creationId xmlns:p14="http://schemas.microsoft.com/office/powerpoint/2010/main" val="381452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342900" indent="-342900" algn="l" rtl="0" eaLnBrk="1" fontAlgn="base" hangingPunct="1">
        <a:lnSpc>
          <a:spcPct val="85000"/>
        </a:lnSpc>
        <a:spcBef>
          <a:spcPct val="35000"/>
        </a:spcBef>
        <a:spcAft>
          <a:spcPct val="35000"/>
        </a:spcAft>
        <a:buChar char="•"/>
        <a:defRPr sz="2400">
          <a:solidFill>
            <a:schemeClr val="tx1"/>
          </a:solidFill>
          <a:latin typeface="+mn-lt"/>
          <a:ea typeface="+mn-ea"/>
          <a:cs typeface="+mn-cs"/>
        </a:defRPr>
      </a:lvl1pPr>
      <a:lvl2pPr marL="742950" indent="-285750" algn="l" rtl="0" eaLnBrk="1" fontAlgn="base" hangingPunct="1">
        <a:lnSpc>
          <a:spcPct val="85000"/>
        </a:lnSpc>
        <a:spcBef>
          <a:spcPct val="35000"/>
        </a:spcBef>
        <a:spcAft>
          <a:spcPct val="35000"/>
        </a:spcAft>
        <a:buChar char="–"/>
        <a:defRPr sz="2000">
          <a:solidFill>
            <a:schemeClr val="tx1"/>
          </a:solidFill>
          <a:latin typeface="+mn-lt"/>
        </a:defRPr>
      </a:lvl2pPr>
      <a:lvl3pPr marL="1143000" indent="-228600" algn="l" rtl="0" eaLnBrk="1" fontAlgn="base" hangingPunct="1">
        <a:lnSpc>
          <a:spcPct val="85000"/>
        </a:lnSpc>
        <a:spcBef>
          <a:spcPct val="35000"/>
        </a:spcBef>
        <a:spcAft>
          <a:spcPct val="35000"/>
        </a:spcAft>
        <a:buChar char="•"/>
        <a:defRPr>
          <a:solidFill>
            <a:schemeClr val="tx1"/>
          </a:solidFill>
          <a:latin typeface="+mn-lt"/>
        </a:defRPr>
      </a:lvl3pPr>
      <a:lvl4pPr marL="1600200" indent="-228600" algn="l" rtl="0" eaLnBrk="1" fontAlgn="base" hangingPunct="1">
        <a:lnSpc>
          <a:spcPct val="85000"/>
        </a:lnSpc>
        <a:spcBef>
          <a:spcPct val="35000"/>
        </a:spcBef>
        <a:spcAft>
          <a:spcPct val="35000"/>
        </a:spcAft>
        <a:buChar char="–"/>
        <a:defRPr sz="1600">
          <a:solidFill>
            <a:schemeClr val="tx1"/>
          </a:solidFill>
          <a:latin typeface="+mn-lt"/>
        </a:defRPr>
      </a:lvl4pPr>
      <a:lvl5pPr marL="2057400" indent="-228600" algn="l" rtl="0" eaLnBrk="1" fontAlgn="base" hangingPunct="1">
        <a:lnSpc>
          <a:spcPct val="85000"/>
        </a:lnSpc>
        <a:spcBef>
          <a:spcPct val="35000"/>
        </a:spcBef>
        <a:spcAft>
          <a:spcPct val="35000"/>
        </a:spcAft>
        <a:buChar char="»"/>
        <a:defRPr sz="1400">
          <a:solidFill>
            <a:schemeClr val="tx1"/>
          </a:solidFill>
          <a:latin typeface="+mn-lt"/>
        </a:defRPr>
      </a:lvl5pPr>
      <a:lvl6pPr marL="2514600" indent="-228600" algn="l" rtl="0" eaLnBrk="1" fontAlgn="base" hangingPunct="1">
        <a:lnSpc>
          <a:spcPct val="85000"/>
        </a:lnSpc>
        <a:spcBef>
          <a:spcPct val="35000"/>
        </a:spcBef>
        <a:spcAft>
          <a:spcPct val="35000"/>
        </a:spcAft>
        <a:buChar char="»"/>
        <a:defRPr sz="1400">
          <a:solidFill>
            <a:schemeClr val="tx1"/>
          </a:solidFill>
          <a:latin typeface="+mn-lt"/>
        </a:defRPr>
      </a:lvl6pPr>
      <a:lvl7pPr marL="2971800" indent="-228600" algn="l" rtl="0" eaLnBrk="1" fontAlgn="base" hangingPunct="1">
        <a:lnSpc>
          <a:spcPct val="85000"/>
        </a:lnSpc>
        <a:spcBef>
          <a:spcPct val="35000"/>
        </a:spcBef>
        <a:spcAft>
          <a:spcPct val="35000"/>
        </a:spcAft>
        <a:buChar char="»"/>
        <a:defRPr sz="1400">
          <a:solidFill>
            <a:schemeClr val="tx1"/>
          </a:solidFill>
          <a:latin typeface="+mn-lt"/>
        </a:defRPr>
      </a:lvl7pPr>
      <a:lvl8pPr marL="3429000" indent="-228600" algn="l" rtl="0" eaLnBrk="1" fontAlgn="base" hangingPunct="1">
        <a:lnSpc>
          <a:spcPct val="85000"/>
        </a:lnSpc>
        <a:spcBef>
          <a:spcPct val="35000"/>
        </a:spcBef>
        <a:spcAft>
          <a:spcPct val="35000"/>
        </a:spcAft>
        <a:buChar char="»"/>
        <a:defRPr sz="1400">
          <a:solidFill>
            <a:schemeClr val="tx1"/>
          </a:solidFill>
          <a:latin typeface="+mn-lt"/>
        </a:defRPr>
      </a:lvl8pPr>
      <a:lvl9pPr marL="3886200" indent="-228600" algn="l" rtl="0" eaLnBrk="1" fontAlgn="base" hangingPunct="1">
        <a:lnSpc>
          <a:spcPct val="85000"/>
        </a:lnSpc>
        <a:spcBef>
          <a:spcPct val="35000"/>
        </a:spcBef>
        <a:spcAft>
          <a:spcPct val="3500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108D-AB59-46F7-88BB-9E09461C281A}"/>
              </a:ext>
            </a:extLst>
          </p:cNvPr>
          <p:cNvSpPr>
            <a:spLocks noGrp="1"/>
          </p:cNvSpPr>
          <p:nvPr>
            <p:ph type="ctrTitle"/>
          </p:nvPr>
        </p:nvSpPr>
        <p:spPr>
          <a:xfrm>
            <a:off x="410784" y="2190751"/>
            <a:ext cx="8322430" cy="762000"/>
          </a:xfrm>
        </p:spPr>
        <p:txBody>
          <a:bodyPr/>
          <a:lstStyle/>
          <a:p>
            <a:pPr algn="ctr" eaLnBrk="1" hangingPunct="1">
              <a:buFontTx/>
              <a:buNone/>
            </a:pPr>
            <a:r>
              <a:rPr lang="en-US" sz="4000" b="1" i="1" dirty="0"/>
              <a:t>QMBE 3730</a:t>
            </a:r>
            <a:br>
              <a:rPr lang="en-US" sz="4000" b="1" i="1" dirty="0"/>
            </a:br>
            <a:r>
              <a:rPr lang="en-US" sz="3200" b="1" i="1" dirty="0"/>
              <a:t>Advanced Business Analytics</a:t>
            </a:r>
            <a:endParaRPr lang="en-US" sz="4000" b="1" i="1" dirty="0"/>
          </a:p>
        </p:txBody>
      </p:sp>
      <p:sp>
        <p:nvSpPr>
          <p:cNvPr id="7" name="Rectangle: Rounded Corners 6">
            <a:extLst>
              <a:ext uri="{FF2B5EF4-FFF2-40B4-BE49-F238E27FC236}">
                <a16:creationId xmlns:a16="http://schemas.microsoft.com/office/drawing/2014/main" id="{2B96117F-561A-4AD4-9DCF-DB1800D1F26F}"/>
              </a:ext>
            </a:extLst>
          </p:cNvPr>
          <p:cNvSpPr/>
          <p:nvPr/>
        </p:nvSpPr>
        <p:spPr>
          <a:xfrm>
            <a:off x="65314" y="65314"/>
            <a:ext cx="9013371" cy="6735535"/>
          </a:xfrm>
          <a:prstGeom prst="roundRect">
            <a:avLst>
              <a:gd name="adj" fmla="val 425"/>
            </a:avLst>
          </a:prstGeom>
          <a:noFill/>
          <a:ln w="3175">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Subtitle 10">
            <a:extLst>
              <a:ext uri="{FF2B5EF4-FFF2-40B4-BE49-F238E27FC236}">
                <a16:creationId xmlns:a16="http://schemas.microsoft.com/office/drawing/2014/main" id="{3D504FE5-840D-4D87-9225-F3047145F1C4}"/>
              </a:ext>
            </a:extLst>
          </p:cNvPr>
          <p:cNvSpPr>
            <a:spLocks noGrp="1"/>
          </p:cNvSpPr>
          <p:nvPr>
            <p:ph type="subTitle" idx="1"/>
          </p:nvPr>
        </p:nvSpPr>
        <p:spPr/>
        <p:txBody>
          <a:bodyPr/>
          <a:lstStyle/>
          <a:p>
            <a:r>
              <a:rPr lang="en-US" dirty="0"/>
              <a:t>Linear Optimization Models</a:t>
            </a:r>
          </a:p>
          <a:p>
            <a:endParaRPr lang="en-US" dirty="0"/>
          </a:p>
        </p:txBody>
      </p:sp>
    </p:spTree>
    <p:extLst>
      <p:ext uri="{BB962C8B-B14F-4D97-AF65-F5344CB8AC3E}">
        <p14:creationId xmlns:p14="http://schemas.microsoft.com/office/powerpoint/2010/main" val="154517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FECB-21B0-5A49-BAEF-0605753F9D52}"/>
              </a:ext>
            </a:extLst>
          </p:cNvPr>
          <p:cNvSpPr>
            <a:spLocks noGrp="1"/>
          </p:cNvSpPr>
          <p:nvPr>
            <p:ph type="title"/>
          </p:nvPr>
        </p:nvSpPr>
        <p:spPr/>
        <p:txBody>
          <a:bodyPr/>
          <a:lstStyle/>
          <a:p>
            <a:pPr algn="ctr"/>
            <a:r>
              <a:rPr lang="en-US" dirty="0"/>
              <a:t>Linear Programming (LP)</a:t>
            </a:r>
          </a:p>
        </p:txBody>
      </p:sp>
      <p:sp>
        <p:nvSpPr>
          <p:cNvPr id="3" name="Content Placeholder 2">
            <a:extLst>
              <a:ext uri="{FF2B5EF4-FFF2-40B4-BE49-F238E27FC236}">
                <a16:creationId xmlns:a16="http://schemas.microsoft.com/office/drawing/2014/main" id="{1067995E-09EB-1CE6-8804-D825037EFB82}"/>
              </a:ext>
            </a:extLst>
          </p:cNvPr>
          <p:cNvSpPr>
            <a:spLocks noGrp="1"/>
          </p:cNvSpPr>
          <p:nvPr>
            <p:ph idx="1"/>
          </p:nvPr>
        </p:nvSpPr>
        <p:spPr/>
        <p:txBody>
          <a:bodyPr/>
          <a:lstStyle/>
          <a:p>
            <a:r>
              <a:rPr lang="en-US" b="1" dirty="0"/>
              <a:t>Objective Function: </a:t>
            </a:r>
            <a:r>
              <a:rPr lang="en-US" dirty="0"/>
              <a:t>The function to be maximized or minimized is linear, i.e., of the form </a:t>
            </a:r>
          </a:p>
          <a:p>
            <a:r>
              <a:rPr lang="en-US" b="1" dirty="0"/>
              <a:t>Constraints</a:t>
            </a:r>
            <a:r>
              <a:rPr lang="en-US" dirty="0"/>
              <a:t>: All constraints are linear equations or inequalities.</a:t>
            </a:r>
          </a:p>
          <a:p>
            <a:r>
              <a:rPr lang="en-US" b="1" dirty="0"/>
              <a:t>Simplicity and Efficiency: </a:t>
            </a:r>
            <a:r>
              <a:rPr lang="en-US" dirty="0"/>
              <a:t>Linear programming problems are relatively easier to solve using algorithms like the Simplex method, Interior-Point methods, etc.</a:t>
            </a:r>
          </a:p>
        </p:txBody>
      </p:sp>
    </p:spTree>
    <p:extLst>
      <p:ext uri="{BB962C8B-B14F-4D97-AF65-F5344CB8AC3E}">
        <p14:creationId xmlns:p14="http://schemas.microsoft.com/office/powerpoint/2010/main" val="300879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6BBF-AC1C-CF37-238F-4F84B9010433}"/>
              </a:ext>
            </a:extLst>
          </p:cNvPr>
          <p:cNvSpPr>
            <a:spLocks noGrp="1"/>
          </p:cNvSpPr>
          <p:nvPr>
            <p:ph type="title"/>
          </p:nvPr>
        </p:nvSpPr>
        <p:spPr/>
        <p:txBody>
          <a:bodyPr/>
          <a:lstStyle/>
          <a:p>
            <a:pPr algn="ctr"/>
            <a:r>
              <a:rPr lang="en-US" dirty="0"/>
              <a:t>Nonlinear Programming (NLP)</a:t>
            </a:r>
          </a:p>
        </p:txBody>
      </p:sp>
      <p:sp>
        <p:nvSpPr>
          <p:cNvPr id="3" name="Content Placeholder 2">
            <a:extLst>
              <a:ext uri="{FF2B5EF4-FFF2-40B4-BE49-F238E27FC236}">
                <a16:creationId xmlns:a16="http://schemas.microsoft.com/office/drawing/2014/main" id="{449C5153-A13F-0746-7CDB-323383795FFC}"/>
              </a:ext>
            </a:extLst>
          </p:cNvPr>
          <p:cNvSpPr>
            <a:spLocks noGrp="1"/>
          </p:cNvSpPr>
          <p:nvPr>
            <p:ph idx="1"/>
          </p:nvPr>
        </p:nvSpPr>
        <p:spPr/>
        <p:txBody>
          <a:bodyPr/>
          <a:lstStyle/>
          <a:p>
            <a:r>
              <a:rPr lang="en-US" b="1" dirty="0"/>
              <a:t>Objective Function: </a:t>
            </a:r>
            <a:r>
              <a:rPr lang="en-US" dirty="0"/>
              <a:t>The function can include polynomials, exponentials, logarithms, etc., and is not limited to linear terms.</a:t>
            </a:r>
          </a:p>
          <a:p>
            <a:r>
              <a:rPr lang="en-US" b="1" dirty="0"/>
              <a:t>Constraints</a:t>
            </a:r>
            <a:r>
              <a:rPr lang="en-US" dirty="0"/>
              <a:t>: Can be a mix of nonlinear and linear equations and inequalities.</a:t>
            </a:r>
          </a:p>
          <a:p>
            <a:r>
              <a:rPr lang="en-US" b="1" dirty="0"/>
              <a:t>Complexity: </a:t>
            </a:r>
            <a:r>
              <a:rPr lang="en-US" dirty="0"/>
              <a:t>NLP problems require more complex methods such as Sequential Quadratic Programming, Lagrange Multipliers, or numerical techniques like Gradient Descent.</a:t>
            </a:r>
          </a:p>
        </p:txBody>
      </p:sp>
    </p:spTree>
    <p:extLst>
      <p:ext uri="{BB962C8B-B14F-4D97-AF65-F5344CB8AC3E}">
        <p14:creationId xmlns:p14="http://schemas.microsoft.com/office/powerpoint/2010/main" val="389580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F389-6BFA-0CC6-CC4C-BDB143379B5F}"/>
              </a:ext>
            </a:extLst>
          </p:cNvPr>
          <p:cNvSpPr>
            <a:spLocks noGrp="1"/>
          </p:cNvSpPr>
          <p:nvPr>
            <p:ph type="title"/>
          </p:nvPr>
        </p:nvSpPr>
        <p:spPr/>
        <p:txBody>
          <a:bodyPr/>
          <a:lstStyle/>
          <a:p>
            <a:pPr algn="ctr"/>
            <a:r>
              <a:rPr lang="en-US" dirty="0"/>
              <a:t>Prescriptive Analytics</a:t>
            </a:r>
          </a:p>
        </p:txBody>
      </p:sp>
      <p:sp>
        <p:nvSpPr>
          <p:cNvPr id="3" name="Content Placeholder 2">
            <a:extLst>
              <a:ext uri="{FF2B5EF4-FFF2-40B4-BE49-F238E27FC236}">
                <a16:creationId xmlns:a16="http://schemas.microsoft.com/office/drawing/2014/main" id="{CFE97940-71CC-A1B1-F360-F241B3508B7A}"/>
              </a:ext>
            </a:extLst>
          </p:cNvPr>
          <p:cNvSpPr>
            <a:spLocks noGrp="1"/>
          </p:cNvSpPr>
          <p:nvPr>
            <p:ph idx="1"/>
          </p:nvPr>
        </p:nvSpPr>
        <p:spPr/>
        <p:txBody>
          <a:bodyPr/>
          <a:lstStyle/>
          <a:p>
            <a:endParaRPr lang="en-US" sz="1800" dirty="0"/>
          </a:p>
          <a:p>
            <a:pPr algn="just"/>
            <a:r>
              <a:rPr lang="en-US" sz="2000" dirty="0"/>
              <a:t>Prescriptive analytics is a type of data analytics that focuses on providing recommendations for actions that should be taken to achieve specific goals or outcomes. </a:t>
            </a:r>
          </a:p>
          <a:p>
            <a:pPr algn="just"/>
            <a:r>
              <a:rPr lang="en-US" sz="2000" dirty="0"/>
              <a:t>It involves the use of techniques from statistics, machine learning, business rules, and algorithms to analyze data and make predictions or decisions about what actions to take next.</a:t>
            </a:r>
          </a:p>
          <a:p>
            <a:pPr algn="just"/>
            <a:r>
              <a:rPr lang="en-US" sz="2000" dirty="0"/>
              <a:t> Unlike descriptive analytics, which helps understand what happened, or predictive analytics, which forecasts what might happen, prescriptive analytics aims to determine the best course of action in a given situation.</a:t>
            </a:r>
          </a:p>
        </p:txBody>
      </p:sp>
    </p:spTree>
    <p:extLst>
      <p:ext uri="{BB962C8B-B14F-4D97-AF65-F5344CB8AC3E}">
        <p14:creationId xmlns:p14="http://schemas.microsoft.com/office/powerpoint/2010/main" val="346880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0714-C159-0FD3-2A21-A4EA8A9E954C}"/>
              </a:ext>
            </a:extLst>
          </p:cNvPr>
          <p:cNvSpPr>
            <a:spLocks noGrp="1"/>
          </p:cNvSpPr>
          <p:nvPr>
            <p:ph type="title"/>
          </p:nvPr>
        </p:nvSpPr>
        <p:spPr/>
        <p:txBody>
          <a:bodyPr/>
          <a:lstStyle/>
          <a:p>
            <a:pPr algn="ctr"/>
            <a:r>
              <a:rPr lang="en-US" dirty="0"/>
              <a:t>Aspects of Prescriptive Analytics</a:t>
            </a:r>
          </a:p>
        </p:txBody>
      </p:sp>
      <p:sp>
        <p:nvSpPr>
          <p:cNvPr id="3" name="Content Placeholder 2">
            <a:extLst>
              <a:ext uri="{FF2B5EF4-FFF2-40B4-BE49-F238E27FC236}">
                <a16:creationId xmlns:a16="http://schemas.microsoft.com/office/drawing/2014/main" id="{7CEA5471-C04F-607A-DDD9-8ABE1FC28071}"/>
              </a:ext>
            </a:extLst>
          </p:cNvPr>
          <p:cNvSpPr>
            <a:spLocks noGrp="1"/>
          </p:cNvSpPr>
          <p:nvPr>
            <p:ph idx="1"/>
          </p:nvPr>
        </p:nvSpPr>
        <p:spPr/>
        <p:txBody>
          <a:bodyPr/>
          <a:lstStyle/>
          <a:p>
            <a:pPr algn="just"/>
            <a:r>
              <a:rPr lang="en-US" sz="1600" b="1" dirty="0"/>
              <a:t>Decision Analysis: </a:t>
            </a:r>
            <a:r>
              <a:rPr lang="en-US" sz="1600" dirty="0"/>
              <a:t>Prescriptive analytics helps organizations make informed decisions by analyzing various scenarios and their potential impacts. It can suggest the best course of action among several options.</a:t>
            </a:r>
          </a:p>
          <a:p>
            <a:pPr algn="just"/>
            <a:r>
              <a:rPr lang="en-US" sz="1600" b="1" dirty="0"/>
              <a:t>Optimization: </a:t>
            </a:r>
            <a:r>
              <a:rPr lang="en-US" sz="1600" dirty="0"/>
              <a:t>This involves finding the most efficient way to achieve a goal. Optimization techniques are commonly used in prescriptive analytics to maximize or minimize certain objectives like costs, profits, or time, subject to certain constraints.</a:t>
            </a:r>
          </a:p>
          <a:p>
            <a:pPr algn="just"/>
            <a:r>
              <a:rPr lang="en-US" sz="1600" b="1" dirty="0"/>
              <a:t>Simulation: </a:t>
            </a:r>
            <a:r>
              <a:rPr lang="en-US" sz="1600" dirty="0"/>
              <a:t>Prescriptive analytics often uses simulation methods to predict the outcome of different decision paths. This can be especially useful in complex systems where multiple variables interact in unpredictable ways.</a:t>
            </a:r>
          </a:p>
          <a:p>
            <a:pPr algn="just"/>
            <a:r>
              <a:rPr lang="en-US" sz="1600" b="1" dirty="0"/>
              <a:t>Machine Learning and Artificial Intelligence: </a:t>
            </a:r>
            <a:r>
              <a:rPr lang="en-US" sz="1600" dirty="0"/>
              <a:t>Advanced algorithms and AI models can be used to predict outcomes and prescribe actions based on data trends and patterns. These models learn from historical data and can adjust recommendations based on new data.</a:t>
            </a:r>
          </a:p>
          <a:p>
            <a:pPr algn="just"/>
            <a:r>
              <a:rPr lang="en-US" sz="1600" b="1" dirty="0"/>
              <a:t>Business Rules: </a:t>
            </a:r>
            <a:r>
              <a:rPr lang="en-US" sz="1600" dirty="0"/>
              <a:t>These are predefined rules that help guide the analytics models. They include constraints, preferences, or operational boundaries which the model must consider when making recommendations.</a:t>
            </a:r>
          </a:p>
        </p:txBody>
      </p:sp>
    </p:spTree>
    <p:extLst>
      <p:ext uri="{BB962C8B-B14F-4D97-AF65-F5344CB8AC3E}">
        <p14:creationId xmlns:p14="http://schemas.microsoft.com/office/powerpoint/2010/main" val="95886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1581-A2E1-F3D2-C9D6-2126354C2CA4}"/>
              </a:ext>
            </a:extLst>
          </p:cNvPr>
          <p:cNvSpPr>
            <a:spLocks noGrp="1"/>
          </p:cNvSpPr>
          <p:nvPr>
            <p:ph type="title"/>
          </p:nvPr>
        </p:nvSpPr>
        <p:spPr/>
        <p:txBody>
          <a:bodyPr/>
          <a:lstStyle/>
          <a:p>
            <a:pPr algn="ctr"/>
            <a:r>
              <a:rPr lang="en-US" dirty="0"/>
              <a:t>Objective Function</a:t>
            </a:r>
          </a:p>
        </p:txBody>
      </p:sp>
      <p:sp>
        <p:nvSpPr>
          <p:cNvPr id="3" name="Content Placeholder 2">
            <a:extLst>
              <a:ext uri="{FF2B5EF4-FFF2-40B4-BE49-F238E27FC236}">
                <a16:creationId xmlns:a16="http://schemas.microsoft.com/office/drawing/2014/main" id="{2067B2A0-5958-739D-A105-ED5A78741EBA}"/>
              </a:ext>
            </a:extLst>
          </p:cNvPr>
          <p:cNvSpPr>
            <a:spLocks noGrp="1"/>
          </p:cNvSpPr>
          <p:nvPr>
            <p:ph idx="1"/>
          </p:nvPr>
        </p:nvSpPr>
        <p:spPr/>
        <p:txBody>
          <a:bodyPr/>
          <a:lstStyle/>
          <a:p>
            <a:r>
              <a:rPr lang="en-US" dirty="0"/>
              <a:t>An objective function is a mathematical expression that defines a goal to be achieved, usually in terms of maximizing or minimizing some quantity.</a:t>
            </a:r>
          </a:p>
          <a:p>
            <a:r>
              <a:rPr lang="en-US" dirty="0"/>
              <a:t> It is a fundamental component of many optimization problems and is essential in disciplines such as operations research, economics, and engineering.</a:t>
            </a:r>
          </a:p>
          <a:p>
            <a:r>
              <a:rPr lang="en-US" dirty="0"/>
              <a:t>The objective function quantifies the adjustment of different variables to find the best possible outcome given certain constraints and conditions.</a:t>
            </a:r>
          </a:p>
        </p:txBody>
      </p:sp>
    </p:spTree>
    <p:extLst>
      <p:ext uri="{BB962C8B-B14F-4D97-AF65-F5344CB8AC3E}">
        <p14:creationId xmlns:p14="http://schemas.microsoft.com/office/powerpoint/2010/main" val="57948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1509-1F33-D391-09B3-C49B2C0EA6A4}"/>
              </a:ext>
            </a:extLst>
          </p:cNvPr>
          <p:cNvSpPr>
            <a:spLocks noGrp="1"/>
          </p:cNvSpPr>
          <p:nvPr>
            <p:ph type="title"/>
          </p:nvPr>
        </p:nvSpPr>
        <p:spPr/>
        <p:txBody>
          <a:bodyPr/>
          <a:lstStyle/>
          <a:p>
            <a:pPr algn="ctr"/>
            <a:r>
              <a:rPr lang="en-US" dirty="0"/>
              <a:t>Decision Variables </a:t>
            </a:r>
          </a:p>
        </p:txBody>
      </p:sp>
      <p:sp>
        <p:nvSpPr>
          <p:cNvPr id="3" name="Content Placeholder 2">
            <a:extLst>
              <a:ext uri="{FF2B5EF4-FFF2-40B4-BE49-F238E27FC236}">
                <a16:creationId xmlns:a16="http://schemas.microsoft.com/office/drawing/2014/main" id="{B8879453-0C4C-0432-6DF6-31093C117EAD}"/>
              </a:ext>
            </a:extLst>
          </p:cNvPr>
          <p:cNvSpPr>
            <a:spLocks noGrp="1"/>
          </p:cNvSpPr>
          <p:nvPr>
            <p:ph idx="1"/>
          </p:nvPr>
        </p:nvSpPr>
        <p:spPr/>
        <p:txBody>
          <a:bodyPr/>
          <a:lstStyle/>
          <a:p>
            <a:r>
              <a:rPr lang="en-US" dirty="0"/>
              <a:t>In linear programming, decision variables are the unknowns that need to be determined in order to solve a problem. </a:t>
            </a:r>
          </a:p>
          <a:p>
            <a:r>
              <a:rPr lang="en-US" dirty="0"/>
              <a:t>These variables represent the quantities or decisions that are under the control of the decision maker, and the goal of the linear programming model is to find the values of these variables that will optimize (maximize or minimize) the objective function, while satisfying a set of constraints.</a:t>
            </a:r>
          </a:p>
        </p:txBody>
      </p:sp>
    </p:spTree>
    <p:extLst>
      <p:ext uri="{BB962C8B-B14F-4D97-AF65-F5344CB8AC3E}">
        <p14:creationId xmlns:p14="http://schemas.microsoft.com/office/powerpoint/2010/main" val="74620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1698-4E91-B3AF-F14B-6F2E0C49D537}"/>
              </a:ext>
            </a:extLst>
          </p:cNvPr>
          <p:cNvSpPr>
            <a:spLocks noGrp="1"/>
          </p:cNvSpPr>
          <p:nvPr>
            <p:ph type="title"/>
          </p:nvPr>
        </p:nvSpPr>
        <p:spPr/>
        <p:txBody>
          <a:bodyPr/>
          <a:lstStyle/>
          <a:p>
            <a:pPr algn="ctr"/>
            <a:r>
              <a:rPr lang="en-US" dirty="0"/>
              <a:t>Examples of Objective functions</a:t>
            </a:r>
          </a:p>
        </p:txBody>
      </p:sp>
      <p:sp>
        <p:nvSpPr>
          <p:cNvPr id="3" name="Content Placeholder 2">
            <a:extLst>
              <a:ext uri="{FF2B5EF4-FFF2-40B4-BE49-F238E27FC236}">
                <a16:creationId xmlns:a16="http://schemas.microsoft.com/office/drawing/2014/main" id="{3B7AFEA5-3205-6413-ABFD-AF5743BDDF19}"/>
              </a:ext>
            </a:extLst>
          </p:cNvPr>
          <p:cNvSpPr>
            <a:spLocks noGrp="1"/>
          </p:cNvSpPr>
          <p:nvPr>
            <p:ph idx="1"/>
          </p:nvPr>
        </p:nvSpPr>
        <p:spPr/>
        <p:txBody>
          <a:bodyPr/>
          <a:lstStyle/>
          <a:p>
            <a:r>
              <a:rPr lang="en-US" b="1" dirty="0"/>
              <a:t>Cost Minimization: </a:t>
            </a:r>
            <a:r>
              <a:rPr lang="en-US" dirty="0"/>
              <a:t>In manufacturing, an objective function might be designed to minimize the total cost of production. </a:t>
            </a:r>
          </a:p>
          <a:p>
            <a:r>
              <a:rPr lang="en-US" b="1" dirty="0"/>
              <a:t>Profit Maximization: </a:t>
            </a:r>
            <a:r>
              <a:rPr lang="en-US" dirty="0"/>
              <a:t>A retail business may use an objective function to maximize its profit. </a:t>
            </a:r>
          </a:p>
          <a:p>
            <a:r>
              <a:rPr lang="en-US" dirty="0"/>
              <a:t> </a:t>
            </a:r>
            <a:r>
              <a:rPr lang="en-US" b="1" dirty="0"/>
              <a:t>Diet Optimization: </a:t>
            </a:r>
            <a:r>
              <a:rPr lang="en-US" dirty="0"/>
              <a:t>In a diet optimization problem, the goal might be to minimize caloric intake while meeting nutritional requirements. </a:t>
            </a:r>
          </a:p>
          <a:p>
            <a:r>
              <a:rPr lang="en-US" b="1" dirty="0"/>
              <a:t>Portfolio Optimization: </a:t>
            </a:r>
            <a:r>
              <a:rPr lang="en-US" dirty="0"/>
              <a:t>In finance, a portfolio manager might want to maximize the expected return of a portfolio while minimizing risks.</a:t>
            </a:r>
          </a:p>
        </p:txBody>
      </p:sp>
    </p:spTree>
    <p:extLst>
      <p:ext uri="{BB962C8B-B14F-4D97-AF65-F5344CB8AC3E}">
        <p14:creationId xmlns:p14="http://schemas.microsoft.com/office/powerpoint/2010/main" val="116563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EE2B-1422-BD15-3D81-CBCBC90559FD}"/>
              </a:ext>
            </a:extLst>
          </p:cNvPr>
          <p:cNvSpPr>
            <a:spLocks noGrp="1"/>
          </p:cNvSpPr>
          <p:nvPr>
            <p:ph type="title"/>
          </p:nvPr>
        </p:nvSpPr>
        <p:spPr/>
        <p:txBody>
          <a:bodyPr/>
          <a:lstStyle/>
          <a:p>
            <a:pPr algn="ctr"/>
            <a:r>
              <a:rPr lang="en-US" dirty="0"/>
              <a:t>Constraints</a:t>
            </a:r>
          </a:p>
        </p:txBody>
      </p:sp>
      <p:sp>
        <p:nvSpPr>
          <p:cNvPr id="3" name="Content Placeholder 2">
            <a:extLst>
              <a:ext uri="{FF2B5EF4-FFF2-40B4-BE49-F238E27FC236}">
                <a16:creationId xmlns:a16="http://schemas.microsoft.com/office/drawing/2014/main" id="{92E22140-BCA3-69DC-6D12-6D2830FC9545}"/>
              </a:ext>
            </a:extLst>
          </p:cNvPr>
          <p:cNvSpPr>
            <a:spLocks noGrp="1"/>
          </p:cNvSpPr>
          <p:nvPr>
            <p:ph idx="1"/>
          </p:nvPr>
        </p:nvSpPr>
        <p:spPr/>
        <p:txBody>
          <a:bodyPr/>
          <a:lstStyle/>
          <a:p>
            <a:r>
              <a:rPr lang="en-US" dirty="0"/>
              <a:t>In linear programming (LP), constraints are the conditions or limitations given in the form of linear equations or inequalities that the variables in the objective function must satisfy. </a:t>
            </a:r>
          </a:p>
          <a:p>
            <a:r>
              <a:rPr lang="en-US" dirty="0"/>
              <a:t>These constraints are fundamental in defining the feasible region where the optimal solution of the linear programming problem lies.</a:t>
            </a:r>
          </a:p>
        </p:txBody>
      </p:sp>
    </p:spTree>
    <p:extLst>
      <p:ext uri="{BB962C8B-B14F-4D97-AF65-F5344CB8AC3E}">
        <p14:creationId xmlns:p14="http://schemas.microsoft.com/office/powerpoint/2010/main" val="71404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69A2-17EA-7BFA-EF80-59A2A1E5941F}"/>
              </a:ext>
            </a:extLst>
          </p:cNvPr>
          <p:cNvSpPr>
            <a:spLocks noGrp="1"/>
          </p:cNvSpPr>
          <p:nvPr>
            <p:ph type="title"/>
          </p:nvPr>
        </p:nvSpPr>
        <p:spPr/>
        <p:txBody>
          <a:bodyPr/>
          <a:lstStyle/>
          <a:p>
            <a:pPr algn="ctr"/>
            <a:r>
              <a:rPr lang="en-US" dirty="0"/>
              <a:t>Types of Constraints</a:t>
            </a:r>
          </a:p>
        </p:txBody>
      </p:sp>
      <p:sp>
        <p:nvSpPr>
          <p:cNvPr id="3" name="Content Placeholder 2">
            <a:extLst>
              <a:ext uri="{FF2B5EF4-FFF2-40B4-BE49-F238E27FC236}">
                <a16:creationId xmlns:a16="http://schemas.microsoft.com/office/drawing/2014/main" id="{3AA56690-3C3D-E9D3-38B9-02F364BB13A7}"/>
              </a:ext>
            </a:extLst>
          </p:cNvPr>
          <p:cNvSpPr>
            <a:spLocks noGrp="1"/>
          </p:cNvSpPr>
          <p:nvPr>
            <p:ph idx="1"/>
          </p:nvPr>
        </p:nvSpPr>
        <p:spPr/>
        <p:txBody>
          <a:bodyPr/>
          <a:lstStyle/>
          <a:p>
            <a:r>
              <a:rPr lang="en-US" b="1" dirty="0"/>
              <a:t>Resource constraints: </a:t>
            </a:r>
            <a:r>
              <a:rPr lang="en-US" dirty="0"/>
              <a:t>Limitations on the availability of resources, such as materials, labor, or capital.</a:t>
            </a:r>
          </a:p>
          <a:p>
            <a:r>
              <a:rPr lang="en-US" b="1" dirty="0"/>
              <a:t>Demand constraints: </a:t>
            </a:r>
            <a:r>
              <a:rPr lang="en-US" dirty="0"/>
              <a:t>Requirements that must be met to satisfy customer or market demand.</a:t>
            </a:r>
          </a:p>
          <a:p>
            <a:r>
              <a:rPr lang="en-US" b="1" dirty="0"/>
              <a:t>Supply constraints: </a:t>
            </a:r>
            <a:r>
              <a:rPr lang="en-US" dirty="0"/>
              <a:t>Limits based on the supply of goods or materials.</a:t>
            </a:r>
          </a:p>
          <a:p>
            <a:r>
              <a:rPr lang="en-US" b="1" dirty="0"/>
              <a:t>Technical or process constraints: </a:t>
            </a:r>
            <a:r>
              <a:rPr lang="en-US" dirty="0"/>
              <a:t>Limits imposed by technical requirements or process capacities.</a:t>
            </a:r>
          </a:p>
        </p:txBody>
      </p:sp>
    </p:spTree>
    <p:extLst>
      <p:ext uri="{BB962C8B-B14F-4D97-AF65-F5344CB8AC3E}">
        <p14:creationId xmlns:p14="http://schemas.microsoft.com/office/powerpoint/2010/main" val="298685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AB5C-465F-51BC-F71D-80B3FE43D367}"/>
              </a:ext>
            </a:extLst>
          </p:cNvPr>
          <p:cNvSpPr>
            <a:spLocks noGrp="1"/>
          </p:cNvSpPr>
          <p:nvPr>
            <p:ph type="title"/>
          </p:nvPr>
        </p:nvSpPr>
        <p:spPr/>
        <p:txBody>
          <a:bodyPr/>
          <a:lstStyle/>
          <a:p>
            <a:pPr algn="ctr"/>
            <a:r>
              <a:rPr lang="en-US" dirty="0"/>
              <a:t>Formulating Constraints</a:t>
            </a:r>
          </a:p>
        </p:txBody>
      </p:sp>
      <p:sp>
        <p:nvSpPr>
          <p:cNvPr id="3" name="Content Placeholder 2">
            <a:extLst>
              <a:ext uri="{FF2B5EF4-FFF2-40B4-BE49-F238E27FC236}">
                <a16:creationId xmlns:a16="http://schemas.microsoft.com/office/drawing/2014/main" id="{1E08F344-92C5-BFE7-6C94-6B164721242C}"/>
              </a:ext>
            </a:extLst>
          </p:cNvPr>
          <p:cNvSpPr>
            <a:spLocks noGrp="1"/>
          </p:cNvSpPr>
          <p:nvPr>
            <p:ph idx="1"/>
          </p:nvPr>
        </p:nvSpPr>
        <p:spPr/>
        <p:txBody>
          <a:bodyPr/>
          <a:lstStyle/>
          <a:p>
            <a:r>
              <a:rPr lang="en-US" b="1" dirty="0"/>
              <a:t>Identify the variables: </a:t>
            </a:r>
            <a:r>
              <a:rPr lang="en-US" dirty="0"/>
              <a:t>Determine what variables represent in the problem (e.g., quantities of products, hours of labor).</a:t>
            </a:r>
          </a:p>
          <a:p>
            <a:r>
              <a:rPr lang="en-US" b="1" dirty="0"/>
              <a:t>Understand the limits and requirements: </a:t>
            </a:r>
            <a:r>
              <a:rPr lang="en-US" dirty="0"/>
              <a:t>For each resource or requirement, translate the limitations or needs into a linear relation among the variables.</a:t>
            </a:r>
          </a:p>
          <a:p>
            <a:r>
              <a:rPr lang="en-US" b="1" dirty="0"/>
              <a:t>Write the constraints: </a:t>
            </a:r>
            <a:r>
              <a:rPr lang="en-US" dirty="0"/>
              <a:t>Use the appropriate mathematical symbols to express these relationships as equations or inequalities.</a:t>
            </a:r>
          </a:p>
        </p:txBody>
      </p:sp>
    </p:spTree>
    <p:extLst>
      <p:ext uri="{BB962C8B-B14F-4D97-AF65-F5344CB8AC3E}">
        <p14:creationId xmlns:p14="http://schemas.microsoft.com/office/powerpoint/2010/main" val="3923976106"/>
      </p:ext>
    </p:extLst>
  </p:cSld>
  <p:clrMapOvr>
    <a:masterClrMapping/>
  </p:clrMapOvr>
</p:sld>
</file>

<file path=ppt/theme/theme1.xml><?xml version="1.0" encoding="utf-8"?>
<a:theme xmlns:a="http://schemas.openxmlformats.org/drawingml/2006/main" name="Theme1">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5FA6CA"/>
        </a:accent1>
        <a:accent2>
          <a:srgbClr val="4E7916"/>
        </a:accent2>
        <a:accent3>
          <a:srgbClr val="FFFFFF"/>
        </a:accent3>
        <a:accent4>
          <a:srgbClr val="000000"/>
        </a:accent4>
        <a:accent5>
          <a:srgbClr val="B6D0E1"/>
        </a:accent5>
        <a:accent6>
          <a:srgbClr val="466D13"/>
        </a:accent6>
        <a:hlink>
          <a:srgbClr val="860600"/>
        </a:hlink>
        <a:folHlink>
          <a:srgbClr val="2E2A45"/>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D59E3F"/>
        </a:accent1>
        <a:accent2>
          <a:srgbClr val="4E7916"/>
        </a:accent2>
        <a:accent3>
          <a:srgbClr val="FFFFFF"/>
        </a:accent3>
        <a:accent4>
          <a:srgbClr val="000000"/>
        </a:accent4>
        <a:accent5>
          <a:srgbClr val="E7CCAF"/>
        </a:accent5>
        <a:accent6>
          <a:srgbClr val="466D13"/>
        </a:accent6>
        <a:hlink>
          <a:srgbClr val="860600"/>
        </a:hlink>
        <a:folHlink>
          <a:srgbClr val="2E2A45"/>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6A6E"/>
        </a:accent1>
        <a:accent2>
          <a:srgbClr val="4E7916"/>
        </a:accent2>
        <a:accent3>
          <a:srgbClr val="FFFFFF"/>
        </a:accent3>
        <a:accent4>
          <a:srgbClr val="000000"/>
        </a:accent4>
        <a:accent5>
          <a:srgbClr val="AAB9BA"/>
        </a:accent5>
        <a:accent6>
          <a:srgbClr val="466D13"/>
        </a:accent6>
        <a:hlink>
          <a:srgbClr val="860600"/>
        </a:hlink>
        <a:folHlink>
          <a:srgbClr val="2E2A4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893EA1-0EB8-4F75-A169-C4C07E7C6C86}" vid="{CE5AD3AE-3AF2-45E2-B772-0941B7172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12739</TotalTime>
  <Words>832</Words>
  <Application>Microsoft Office PowerPoint</Application>
  <PresentationFormat>On-screen Show (4:3)</PresentationFormat>
  <Paragraphs>45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Theme1</vt:lpstr>
      <vt:lpstr>QMBE 3730 Advanced Business Analytics</vt:lpstr>
      <vt:lpstr>Prescriptive Analytics</vt:lpstr>
      <vt:lpstr>Aspects of Prescriptive Analytics</vt:lpstr>
      <vt:lpstr>Objective Function</vt:lpstr>
      <vt:lpstr>Decision Variables </vt:lpstr>
      <vt:lpstr>Examples of Objective functions</vt:lpstr>
      <vt:lpstr>Constraints</vt:lpstr>
      <vt:lpstr>Types of Constraints</vt:lpstr>
      <vt:lpstr>Formulating Constraints</vt:lpstr>
      <vt:lpstr>Linear Programming (LP)</vt:lpstr>
      <vt:lpstr>Nonlinear Programming (NLP)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amiller37</dc:creator>
  <cp:lastModifiedBy>Rodgers Odongo</cp:lastModifiedBy>
  <cp:revision>127</cp:revision>
  <dcterms:created xsi:type="dcterms:W3CDTF">2018-08-28T20:47:00Z</dcterms:created>
  <dcterms:modified xsi:type="dcterms:W3CDTF">2024-04-15T13:47:37Z</dcterms:modified>
</cp:coreProperties>
</file>