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91" r:id="rId3"/>
    <p:sldId id="292" r:id="rId4"/>
    <p:sldId id="257" r:id="rId5"/>
    <p:sldId id="258" r:id="rId6"/>
    <p:sldId id="259" r:id="rId7"/>
    <p:sldId id="260" r:id="rId8"/>
    <p:sldId id="261" r:id="rId9"/>
    <p:sldId id="262" r:id="rId10"/>
    <p:sldId id="263" r:id="rId11"/>
    <p:sldId id="264" r:id="rId12"/>
    <p:sldId id="293" r:id="rId13"/>
    <p:sldId id="294" r:id="rId14"/>
    <p:sldId id="295"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96" r:id="rId29"/>
    <p:sldId id="297" r:id="rId30"/>
    <p:sldId id="2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1" autoAdjust="0"/>
    <p:restoredTop sz="94660"/>
  </p:normalViewPr>
  <p:slideViewPr>
    <p:cSldViewPr snapToGrid="0">
      <p:cViewPr>
        <p:scale>
          <a:sx n="47" d="100"/>
          <a:sy n="47" d="100"/>
        </p:scale>
        <p:origin x="-206" y="7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DE5B5-D9DE-4FDD-B238-E52A4569AD1E}" type="datetimeFigureOut">
              <a:rPr lang="es-ES" smtClean="0"/>
              <a:t>11/11/2020</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41D7C9-9CDC-414C-96F7-2E391F50FAB9}" type="slidenum">
              <a:rPr lang="es-ES" smtClean="0"/>
              <a:t>‹#›</a:t>
            </a:fld>
            <a:endParaRPr lang="es-ES"/>
          </a:p>
        </p:txBody>
      </p:sp>
    </p:spTree>
    <p:extLst>
      <p:ext uri="{BB962C8B-B14F-4D97-AF65-F5344CB8AC3E}">
        <p14:creationId xmlns:p14="http://schemas.microsoft.com/office/powerpoint/2010/main" val="207856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Migrate command is used to make changes to modify a file. When we make changes in a file we need to migrate or make changes to it in our database. </a:t>
            </a:r>
            <a:endParaRPr lang="es-ES" dirty="0"/>
          </a:p>
        </p:txBody>
      </p:sp>
      <p:sp>
        <p:nvSpPr>
          <p:cNvPr id="4" name="Slide Number Placeholder 3"/>
          <p:cNvSpPr>
            <a:spLocks noGrp="1"/>
          </p:cNvSpPr>
          <p:nvPr>
            <p:ph type="sldNum" sz="quarter" idx="5"/>
          </p:nvPr>
        </p:nvSpPr>
        <p:spPr/>
        <p:txBody>
          <a:bodyPr/>
          <a:lstStyle/>
          <a:p>
            <a:fld id="{9841D7C9-9CDC-414C-96F7-2E391F50FAB9}" type="slidenum">
              <a:rPr lang="es-ES" smtClean="0"/>
              <a:t>9</a:t>
            </a:fld>
            <a:endParaRPr lang="es-ES"/>
          </a:p>
        </p:txBody>
      </p:sp>
    </p:spTree>
    <p:extLst>
      <p:ext uri="{BB962C8B-B14F-4D97-AF65-F5344CB8AC3E}">
        <p14:creationId xmlns:p14="http://schemas.microsoft.com/office/powerpoint/2010/main" val="1799994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Interactive shell to use with the data</a:t>
            </a:r>
            <a:endParaRPr lang="es-ES" dirty="0"/>
          </a:p>
        </p:txBody>
      </p:sp>
      <p:sp>
        <p:nvSpPr>
          <p:cNvPr id="4" name="Slide Number Placeholder 3"/>
          <p:cNvSpPr>
            <a:spLocks noGrp="1"/>
          </p:cNvSpPr>
          <p:nvPr>
            <p:ph type="sldNum" sz="quarter" idx="5"/>
          </p:nvPr>
        </p:nvSpPr>
        <p:spPr/>
        <p:txBody>
          <a:bodyPr/>
          <a:lstStyle/>
          <a:p>
            <a:fld id="{9841D7C9-9CDC-414C-96F7-2E391F50FAB9}" type="slidenum">
              <a:rPr lang="es-ES" smtClean="0"/>
              <a:t>28</a:t>
            </a:fld>
            <a:endParaRPr lang="es-ES"/>
          </a:p>
        </p:txBody>
      </p:sp>
    </p:spTree>
    <p:extLst>
      <p:ext uri="{BB962C8B-B14F-4D97-AF65-F5344CB8AC3E}">
        <p14:creationId xmlns:p14="http://schemas.microsoft.com/office/powerpoint/2010/main" val="2505036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2163-ED2D-4BEF-9C31-E431BD48C3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8B7984-268B-4885-B7F8-E1FC153467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BE99ED-6295-4064-91D1-00D1A329D550}"/>
              </a:ext>
            </a:extLst>
          </p:cNvPr>
          <p:cNvSpPr>
            <a:spLocks noGrp="1"/>
          </p:cNvSpPr>
          <p:nvPr>
            <p:ph type="dt" sz="half" idx="10"/>
          </p:nvPr>
        </p:nvSpPr>
        <p:spPr/>
        <p:txBody>
          <a:bodyPr/>
          <a:lstStyle/>
          <a:p>
            <a:fld id="{B081671F-5646-4174-8D79-BE78E8947422}" type="datetimeFigureOut">
              <a:rPr lang="en-US" smtClean="0"/>
              <a:t>11/11/2020</a:t>
            </a:fld>
            <a:endParaRPr lang="en-US"/>
          </a:p>
        </p:txBody>
      </p:sp>
      <p:sp>
        <p:nvSpPr>
          <p:cNvPr id="5" name="Footer Placeholder 4">
            <a:extLst>
              <a:ext uri="{FF2B5EF4-FFF2-40B4-BE49-F238E27FC236}">
                <a16:creationId xmlns:a16="http://schemas.microsoft.com/office/drawing/2014/main" id="{93A5D3C2-EE97-4C46-A9F8-77BCD5CC7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D6782-888E-4EA0-9907-44C613F45247}"/>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2029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EE28-B75F-40A5-A0DD-37E7EB9E75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19C247-3315-4D52-A1AE-79D96A0821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C26F6-E31F-4AED-B551-8154F9CD36CF}"/>
              </a:ext>
            </a:extLst>
          </p:cNvPr>
          <p:cNvSpPr>
            <a:spLocks noGrp="1"/>
          </p:cNvSpPr>
          <p:nvPr>
            <p:ph type="dt" sz="half" idx="10"/>
          </p:nvPr>
        </p:nvSpPr>
        <p:spPr/>
        <p:txBody>
          <a:bodyPr/>
          <a:lstStyle/>
          <a:p>
            <a:fld id="{B081671F-5646-4174-8D79-BE78E8947422}" type="datetimeFigureOut">
              <a:rPr lang="en-US" smtClean="0"/>
              <a:t>11/11/2020</a:t>
            </a:fld>
            <a:endParaRPr lang="en-US"/>
          </a:p>
        </p:txBody>
      </p:sp>
      <p:sp>
        <p:nvSpPr>
          <p:cNvPr id="5" name="Footer Placeholder 4">
            <a:extLst>
              <a:ext uri="{FF2B5EF4-FFF2-40B4-BE49-F238E27FC236}">
                <a16:creationId xmlns:a16="http://schemas.microsoft.com/office/drawing/2014/main" id="{8D1B5615-9679-43CE-887A-2BA0683A9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EADD4-607C-4973-A4E1-B69FEB8FA518}"/>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60434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E704AE-ECEB-43C9-8D16-3177B54815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EA72C-BD03-4F89-ADA5-F38AFA1712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3FF42-7DF0-45F5-B114-2C01640E5B6D}"/>
              </a:ext>
            </a:extLst>
          </p:cNvPr>
          <p:cNvSpPr>
            <a:spLocks noGrp="1"/>
          </p:cNvSpPr>
          <p:nvPr>
            <p:ph type="dt" sz="half" idx="10"/>
          </p:nvPr>
        </p:nvSpPr>
        <p:spPr/>
        <p:txBody>
          <a:bodyPr/>
          <a:lstStyle/>
          <a:p>
            <a:fld id="{B081671F-5646-4174-8D79-BE78E8947422}" type="datetimeFigureOut">
              <a:rPr lang="en-US" smtClean="0"/>
              <a:t>11/11/2020</a:t>
            </a:fld>
            <a:endParaRPr lang="en-US"/>
          </a:p>
        </p:txBody>
      </p:sp>
      <p:sp>
        <p:nvSpPr>
          <p:cNvPr id="5" name="Footer Placeholder 4">
            <a:extLst>
              <a:ext uri="{FF2B5EF4-FFF2-40B4-BE49-F238E27FC236}">
                <a16:creationId xmlns:a16="http://schemas.microsoft.com/office/drawing/2014/main" id="{2A24116C-BD96-493E-BD3B-9A825E31D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4AC04-DC53-42B6-8EA0-1E8DBCBCBA39}"/>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07231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EFF4-2367-4773-9487-BA4F7F3811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29894-F89F-4689-8410-7BB506F307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92A23-2411-4B29-B950-0F5B66B892A6}"/>
              </a:ext>
            </a:extLst>
          </p:cNvPr>
          <p:cNvSpPr>
            <a:spLocks noGrp="1"/>
          </p:cNvSpPr>
          <p:nvPr>
            <p:ph type="dt" sz="half" idx="10"/>
          </p:nvPr>
        </p:nvSpPr>
        <p:spPr/>
        <p:txBody>
          <a:bodyPr/>
          <a:lstStyle/>
          <a:p>
            <a:fld id="{B081671F-5646-4174-8D79-BE78E8947422}" type="datetimeFigureOut">
              <a:rPr lang="en-US" smtClean="0"/>
              <a:t>11/11/2020</a:t>
            </a:fld>
            <a:endParaRPr lang="en-US"/>
          </a:p>
        </p:txBody>
      </p:sp>
      <p:sp>
        <p:nvSpPr>
          <p:cNvPr id="5" name="Footer Placeholder 4">
            <a:extLst>
              <a:ext uri="{FF2B5EF4-FFF2-40B4-BE49-F238E27FC236}">
                <a16:creationId xmlns:a16="http://schemas.microsoft.com/office/drawing/2014/main" id="{92BCDE47-395F-458D-83A0-BFFFFCE8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CBB3A-A555-47A3-91E6-B0662F7D3265}"/>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71691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D54B-5C46-465B-B97C-A1883B5CFF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865967-8D64-402C-98CB-FBA4EA6D27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0637F1-5758-47C9-B9EF-515943FFB335}"/>
              </a:ext>
            </a:extLst>
          </p:cNvPr>
          <p:cNvSpPr>
            <a:spLocks noGrp="1"/>
          </p:cNvSpPr>
          <p:nvPr>
            <p:ph type="dt" sz="half" idx="10"/>
          </p:nvPr>
        </p:nvSpPr>
        <p:spPr/>
        <p:txBody>
          <a:bodyPr/>
          <a:lstStyle/>
          <a:p>
            <a:fld id="{B081671F-5646-4174-8D79-BE78E8947422}" type="datetimeFigureOut">
              <a:rPr lang="en-US" smtClean="0"/>
              <a:t>11/11/2020</a:t>
            </a:fld>
            <a:endParaRPr lang="en-US"/>
          </a:p>
        </p:txBody>
      </p:sp>
      <p:sp>
        <p:nvSpPr>
          <p:cNvPr id="5" name="Footer Placeholder 4">
            <a:extLst>
              <a:ext uri="{FF2B5EF4-FFF2-40B4-BE49-F238E27FC236}">
                <a16:creationId xmlns:a16="http://schemas.microsoft.com/office/drawing/2014/main" id="{E4A40B0F-A564-48D5-ABB9-3347E6387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A7BCD-E27F-4990-9B7E-A7FADDDCF60D}"/>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90942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08AB-AD97-41AB-89E9-DABEA40C5E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28232B-2D05-402E-AA6F-EAECDD5563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915875-58A0-48B8-B317-8A5304615E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3F7FA2-FABD-4CDD-A367-AEA6CC2C0624}"/>
              </a:ext>
            </a:extLst>
          </p:cNvPr>
          <p:cNvSpPr>
            <a:spLocks noGrp="1"/>
          </p:cNvSpPr>
          <p:nvPr>
            <p:ph type="dt" sz="half" idx="10"/>
          </p:nvPr>
        </p:nvSpPr>
        <p:spPr/>
        <p:txBody>
          <a:bodyPr/>
          <a:lstStyle/>
          <a:p>
            <a:fld id="{B081671F-5646-4174-8D79-BE78E8947422}" type="datetimeFigureOut">
              <a:rPr lang="en-US" smtClean="0"/>
              <a:t>11/11/2020</a:t>
            </a:fld>
            <a:endParaRPr lang="en-US"/>
          </a:p>
        </p:txBody>
      </p:sp>
      <p:sp>
        <p:nvSpPr>
          <p:cNvPr id="6" name="Footer Placeholder 5">
            <a:extLst>
              <a:ext uri="{FF2B5EF4-FFF2-40B4-BE49-F238E27FC236}">
                <a16:creationId xmlns:a16="http://schemas.microsoft.com/office/drawing/2014/main" id="{641C49E6-41D0-413C-8A32-89BADD048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1BE468-699D-4FD2-AACA-E15E367C77F6}"/>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177082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4036-5D2C-4716-981E-7004980AC9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B600A3-0169-46A3-B7AB-94B8884C17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0D9EAB-3AA2-478A-89E2-DF6D10D838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2E87E-BE64-48A4-BB11-A4FACC2BE9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456FAA-FB87-45E1-AB45-7D200DA395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F49636-4BCA-4FA1-B3A8-27318D3056D2}"/>
              </a:ext>
            </a:extLst>
          </p:cNvPr>
          <p:cNvSpPr>
            <a:spLocks noGrp="1"/>
          </p:cNvSpPr>
          <p:nvPr>
            <p:ph type="dt" sz="half" idx="10"/>
          </p:nvPr>
        </p:nvSpPr>
        <p:spPr/>
        <p:txBody>
          <a:bodyPr/>
          <a:lstStyle/>
          <a:p>
            <a:fld id="{B081671F-5646-4174-8D79-BE78E8947422}" type="datetimeFigureOut">
              <a:rPr lang="en-US" smtClean="0"/>
              <a:t>11/11/2020</a:t>
            </a:fld>
            <a:endParaRPr lang="en-US"/>
          </a:p>
        </p:txBody>
      </p:sp>
      <p:sp>
        <p:nvSpPr>
          <p:cNvPr id="8" name="Footer Placeholder 7">
            <a:extLst>
              <a:ext uri="{FF2B5EF4-FFF2-40B4-BE49-F238E27FC236}">
                <a16:creationId xmlns:a16="http://schemas.microsoft.com/office/drawing/2014/main" id="{635F3E51-C073-4FEB-AB5C-3DD823FBC7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70317-6A7C-4CCE-8D51-41A460E1435D}"/>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02823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10E6-9AE6-4308-8EAC-0CF7B4CDDB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A35D84-3E7E-4D2D-BE5E-8130905DCCD1}"/>
              </a:ext>
            </a:extLst>
          </p:cNvPr>
          <p:cNvSpPr>
            <a:spLocks noGrp="1"/>
          </p:cNvSpPr>
          <p:nvPr>
            <p:ph type="dt" sz="half" idx="10"/>
          </p:nvPr>
        </p:nvSpPr>
        <p:spPr/>
        <p:txBody>
          <a:bodyPr/>
          <a:lstStyle/>
          <a:p>
            <a:fld id="{B081671F-5646-4174-8D79-BE78E8947422}" type="datetimeFigureOut">
              <a:rPr lang="en-US" smtClean="0"/>
              <a:t>11/11/2020</a:t>
            </a:fld>
            <a:endParaRPr lang="en-US"/>
          </a:p>
        </p:txBody>
      </p:sp>
      <p:sp>
        <p:nvSpPr>
          <p:cNvPr id="4" name="Footer Placeholder 3">
            <a:extLst>
              <a:ext uri="{FF2B5EF4-FFF2-40B4-BE49-F238E27FC236}">
                <a16:creationId xmlns:a16="http://schemas.microsoft.com/office/drawing/2014/main" id="{3752F022-ABA6-4B72-88DF-0F5E99534D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688DC5-FEC8-40EB-9312-268C79962F0C}"/>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275543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9108D1-BAEE-459D-A6C7-34C8DFEBCC45}"/>
              </a:ext>
            </a:extLst>
          </p:cNvPr>
          <p:cNvSpPr>
            <a:spLocks noGrp="1"/>
          </p:cNvSpPr>
          <p:nvPr>
            <p:ph type="dt" sz="half" idx="10"/>
          </p:nvPr>
        </p:nvSpPr>
        <p:spPr/>
        <p:txBody>
          <a:bodyPr/>
          <a:lstStyle/>
          <a:p>
            <a:fld id="{B081671F-5646-4174-8D79-BE78E8947422}" type="datetimeFigureOut">
              <a:rPr lang="en-US" smtClean="0"/>
              <a:t>11/11/2020</a:t>
            </a:fld>
            <a:endParaRPr lang="en-US"/>
          </a:p>
        </p:txBody>
      </p:sp>
      <p:sp>
        <p:nvSpPr>
          <p:cNvPr id="3" name="Footer Placeholder 2">
            <a:extLst>
              <a:ext uri="{FF2B5EF4-FFF2-40B4-BE49-F238E27FC236}">
                <a16:creationId xmlns:a16="http://schemas.microsoft.com/office/drawing/2014/main" id="{0762422A-160E-4F89-9E7C-7DAF7BA327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A335B1-DBDD-469F-8EBB-9FA1F2FDC613}"/>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160033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E7BB-4B4A-42B9-9FCB-8E5A5FABA8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4DB361-FB0C-4B0D-B5F7-7E3549DC14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1E658A-7EA7-42BA-99E6-EF9D90EEB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AC7758-AC31-4E98-99FA-CC19D3F71D53}"/>
              </a:ext>
            </a:extLst>
          </p:cNvPr>
          <p:cNvSpPr>
            <a:spLocks noGrp="1"/>
          </p:cNvSpPr>
          <p:nvPr>
            <p:ph type="dt" sz="half" idx="10"/>
          </p:nvPr>
        </p:nvSpPr>
        <p:spPr/>
        <p:txBody>
          <a:bodyPr/>
          <a:lstStyle/>
          <a:p>
            <a:fld id="{B081671F-5646-4174-8D79-BE78E8947422}" type="datetimeFigureOut">
              <a:rPr lang="en-US" smtClean="0"/>
              <a:t>11/11/2020</a:t>
            </a:fld>
            <a:endParaRPr lang="en-US"/>
          </a:p>
        </p:txBody>
      </p:sp>
      <p:sp>
        <p:nvSpPr>
          <p:cNvPr id="6" name="Footer Placeholder 5">
            <a:extLst>
              <a:ext uri="{FF2B5EF4-FFF2-40B4-BE49-F238E27FC236}">
                <a16:creationId xmlns:a16="http://schemas.microsoft.com/office/drawing/2014/main" id="{612707CC-31CB-4BC3-82A7-E44800EBA3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755AF-BFD3-431A-A333-E2B9366ECD14}"/>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89246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21BE-DBCA-44EE-93D8-0AD82CE86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F6DFAC-D259-4A93-926B-B0B41190BF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0F5AAE-456E-46CE-91A4-0D13253D4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3E58D5-857F-4D1F-B05F-2E40F36764C2}"/>
              </a:ext>
            </a:extLst>
          </p:cNvPr>
          <p:cNvSpPr>
            <a:spLocks noGrp="1"/>
          </p:cNvSpPr>
          <p:nvPr>
            <p:ph type="dt" sz="half" idx="10"/>
          </p:nvPr>
        </p:nvSpPr>
        <p:spPr/>
        <p:txBody>
          <a:bodyPr/>
          <a:lstStyle/>
          <a:p>
            <a:fld id="{B081671F-5646-4174-8D79-BE78E8947422}" type="datetimeFigureOut">
              <a:rPr lang="en-US" smtClean="0"/>
              <a:t>11/11/2020</a:t>
            </a:fld>
            <a:endParaRPr lang="en-US"/>
          </a:p>
        </p:txBody>
      </p:sp>
      <p:sp>
        <p:nvSpPr>
          <p:cNvPr id="6" name="Footer Placeholder 5">
            <a:extLst>
              <a:ext uri="{FF2B5EF4-FFF2-40B4-BE49-F238E27FC236}">
                <a16:creationId xmlns:a16="http://schemas.microsoft.com/office/drawing/2014/main" id="{55633817-2721-4551-A0F2-E1CC127657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9533BD-3E8B-4785-AAEC-5D8835D2452D}"/>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1658643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6FE211-F296-4EF4-B3EB-5EB0976D9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AF71E2-3193-41BA-A1F0-04DA27486F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1A2F4-8C67-4169-8D5E-5871F1841B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1671F-5646-4174-8D79-BE78E8947422}" type="datetimeFigureOut">
              <a:rPr lang="en-US" smtClean="0"/>
              <a:t>11/11/2020</a:t>
            </a:fld>
            <a:endParaRPr lang="en-US"/>
          </a:p>
        </p:txBody>
      </p:sp>
      <p:sp>
        <p:nvSpPr>
          <p:cNvPr id="5" name="Footer Placeholder 4">
            <a:extLst>
              <a:ext uri="{FF2B5EF4-FFF2-40B4-BE49-F238E27FC236}">
                <a16:creationId xmlns:a16="http://schemas.microsoft.com/office/drawing/2014/main" id="{403EA83A-1313-4456-9454-01D9B901FC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C3BB1F-F554-4652-9E8C-BB5401DE05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3B572A-1BFF-4B5C-B6E5-3AEB3B3C2D40}" type="slidenum">
              <a:rPr lang="en-US" smtClean="0"/>
              <a:t>‹#›</a:t>
            </a:fld>
            <a:endParaRPr lang="en-US"/>
          </a:p>
        </p:txBody>
      </p:sp>
    </p:spTree>
    <p:extLst>
      <p:ext uri="{BB962C8B-B14F-4D97-AF65-F5344CB8AC3E}">
        <p14:creationId xmlns:p14="http://schemas.microsoft.com/office/powerpoint/2010/main" val="62965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B2E0-6930-4FB5-B431-272D29F745C0}"/>
              </a:ext>
            </a:extLst>
          </p:cNvPr>
          <p:cNvSpPr>
            <a:spLocks noGrp="1"/>
          </p:cNvSpPr>
          <p:nvPr>
            <p:ph type="ctrTitle"/>
          </p:nvPr>
        </p:nvSpPr>
        <p:spPr/>
        <p:txBody>
          <a:bodyPr/>
          <a:lstStyle/>
          <a:p>
            <a:r>
              <a:rPr lang="en-US" dirty="0"/>
              <a:t>Web Application</a:t>
            </a:r>
          </a:p>
        </p:txBody>
      </p:sp>
      <p:sp>
        <p:nvSpPr>
          <p:cNvPr id="3" name="Subtitle 2">
            <a:extLst>
              <a:ext uri="{FF2B5EF4-FFF2-40B4-BE49-F238E27FC236}">
                <a16:creationId xmlns:a16="http://schemas.microsoft.com/office/drawing/2014/main" id="{5FCCFA48-E105-40ED-9EF5-FFAB4C9EA33B}"/>
              </a:ext>
            </a:extLst>
          </p:cNvPr>
          <p:cNvSpPr>
            <a:spLocks noGrp="1"/>
          </p:cNvSpPr>
          <p:nvPr>
            <p:ph type="subTitle" idx="1"/>
          </p:nvPr>
        </p:nvSpPr>
        <p:spPr/>
        <p:txBody>
          <a:bodyPr/>
          <a:lstStyle/>
          <a:p>
            <a:r>
              <a:rPr lang="en-US" dirty="0"/>
              <a:t>Using Django</a:t>
            </a:r>
          </a:p>
          <a:p>
            <a:r>
              <a:rPr lang="en-US" dirty="0"/>
              <a:t>Part I</a:t>
            </a:r>
          </a:p>
        </p:txBody>
      </p:sp>
    </p:spTree>
    <p:extLst>
      <p:ext uri="{BB962C8B-B14F-4D97-AF65-F5344CB8AC3E}">
        <p14:creationId xmlns:p14="http://schemas.microsoft.com/office/powerpoint/2010/main" val="3283464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436D-6CAF-4AA7-BD12-77AA57DFE732}"/>
              </a:ext>
            </a:extLst>
          </p:cNvPr>
          <p:cNvSpPr>
            <a:spLocks noGrp="1"/>
          </p:cNvSpPr>
          <p:nvPr>
            <p:ph type="title"/>
          </p:nvPr>
        </p:nvSpPr>
        <p:spPr/>
        <p:txBody>
          <a:bodyPr/>
          <a:lstStyle/>
          <a:p>
            <a:r>
              <a:rPr lang="en-US" dirty="0"/>
              <a:t>Viewing the Project</a:t>
            </a:r>
          </a:p>
        </p:txBody>
      </p:sp>
      <p:sp>
        <p:nvSpPr>
          <p:cNvPr id="3" name="Content Placeholder 2">
            <a:extLst>
              <a:ext uri="{FF2B5EF4-FFF2-40B4-BE49-F238E27FC236}">
                <a16:creationId xmlns:a16="http://schemas.microsoft.com/office/drawing/2014/main" id="{3C360F15-21FF-4F1D-9943-03B8EC44F237}"/>
              </a:ext>
            </a:extLst>
          </p:cNvPr>
          <p:cNvSpPr>
            <a:spLocks noGrp="1"/>
          </p:cNvSpPr>
          <p:nvPr>
            <p:ph idx="1"/>
          </p:nvPr>
        </p:nvSpPr>
        <p:spPr>
          <a:xfrm>
            <a:off x="838200" y="1825625"/>
            <a:ext cx="6466490" cy="4351338"/>
          </a:xfrm>
        </p:spPr>
        <p:txBody>
          <a:bodyPr/>
          <a:lstStyle/>
          <a:p>
            <a:r>
              <a:rPr lang="en-US" dirty="0"/>
              <a:t>Verify that everything is set up correctly thus far</a:t>
            </a:r>
          </a:p>
          <a:p>
            <a:endParaRPr lang="en-US" dirty="0"/>
          </a:p>
          <a:p>
            <a:endParaRPr lang="en-US" dirty="0"/>
          </a:p>
          <a:p>
            <a:r>
              <a:rPr lang="en-US" dirty="0"/>
              <a:t>This starts a development server</a:t>
            </a:r>
          </a:p>
          <a:p>
            <a:endParaRPr lang="en-US" dirty="0"/>
          </a:p>
          <a:p>
            <a:endParaRPr lang="en-US" dirty="0"/>
          </a:p>
          <a:p>
            <a:r>
              <a:rPr lang="en-US" dirty="0"/>
              <a:t>Click on the server to check if it set up correctly</a:t>
            </a:r>
          </a:p>
        </p:txBody>
      </p:sp>
      <p:pic>
        <p:nvPicPr>
          <p:cNvPr id="4" name="Picture 3">
            <a:extLst>
              <a:ext uri="{FF2B5EF4-FFF2-40B4-BE49-F238E27FC236}">
                <a16:creationId xmlns:a16="http://schemas.microsoft.com/office/drawing/2014/main" id="{527200FA-46B8-44D0-BDB2-383BDAB27DA2}"/>
              </a:ext>
            </a:extLst>
          </p:cNvPr>
          <p:cNvPicPr>
            <a:picLocks noChangeAspect="1"/>
          </p:cNvPicPr>
          <p:nvPr/>
        </p:nvPicPr>
        <p:blipFill>
          <a:blip r:embed="rId2"/>
          <a:stretch>
            <a:fillRect/>
          </a:stretch>
        </p:blipFill>
        <p:spPr>
          <a:xfrm>
            <a:off x="1109005" y="2738766"/>
            <a:ext cx="5358726" cy="690234"/>
          </a:xfrm>
          <a:prstGeom prst="rect">
            <a:avLst/>
          </a:prstGeom>
        </p:spPr>
      </p:pic>
      <p:pic>
        <p:nvPicPr>
          <p:cNvPr id="5" name="Picture 4">
            <a:extLst>
              <a:ext uri="{FF2B5EF4-FFF2-40B4-BE49-F238E27FC236}">
                <a16:creationId xmlns:a16="http://schemas.microsoft.com/office/drawing/2014/main" id="{4D308EDA-8488-4017-94EA-8F8846FFA652}"/>
              </a:ext>
            </a:extLst>
          </p:cNvPr>
          <p:cNvPicPr>
            <a:picLocks noChangeAspect="1"/>
          </p:cNvPicPr>
          <p:nvPr/>
        </p:nvPicPr>
        <p:blipFill>
          <a:blip r:embed="rId3"/>
          <a:stretch>
            <a:fillRect/>
          </a:stretch>
        </p:blipFill>
        <p:spPr>
          <a:xfrm>
            <a:off x="7391400" y="3797025"/>
            <a:ext cx="4800600" cy="2543175"/>
          </a:xfrm>
          <a:prstGeom prst="rect">
            <a:avLst/>
          </a:prstGeom>
        </p:spPr>
      </p:pic>
      <p:pic>
        <p:nvPicPr>
          <p:cNvPr id="6" name="Picture 5">
            <a:extLst>
              <a:ext uri="{FF2B5EF4-FFF2-40B4-BE49-F238E27FC236}">
                <a16:creationId xmlns:a16="http://schemas.microsoft.com/office/drawing/2014/main" id="{DFCBFD33-701B-48BA-8034-1BED1A1A3FA4}"/>
              </a:ext>
            </a:extLst>
          </p:cNvPr>
          <p:cNvPicPr>
            <a:picLocks noChangeAspect="1"/>
          </p:cNvPicPr>
          <p:nvPr/>
        </p:nvPicPr>
        <p:blipFill>
          <a:blip r:embed="rId4"/>
          <a:stretch>
            <a:fillRect/>
          </a:stretch>
        </p:blipFill>
        <p:spPr>
          <a:xfrm>
            <a:off x="838200" y="4342141"/>
            <a:ext cx="7629525" cy="581025"/>
          </a:xfrm>
          <a:prstGeom prst="rect">
            <a:avLst/>
          </a:prstGeom>
        </p:spPr>
      </p:pic>
    </p:spTree>
    <p:extLst>
      <p:ext uri="{BB962C8B-B14F-4D97-AF65-F5344CB8AC3E}">
        <p14:creationId xmlns:p14="http://schemas.microsoft.com/office/powerpoint/2010/main" val="392705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9B0B-E542-448F-AF8F-2C1CEFDCF978}"/>
              </a:ext>
            </a:extLst>
          </p:cNvPr>
          <p:cNvSpPr>
            <a:spLocks noGrp="1"/>
          </p:cNvSpPr>
          <p:nvPr>
            <p:ph type="title"/>
          </p:nvPr>
        </p:nvSpPr>
        <p:spPr/>
        <p:txBody>
          <a:bodyPr/>
          <a:lstStyle/>
          <a:p>
            <a:r>
              <a:rPr lang="en-US" dirty="0"/>
              <a:t>Viewing the Project</a:t>
            </a:r>
          </a:p>
        </p:txBody>
      </p:sp>
      <p:sp>
        <p:nvSpPr>
          <p:cNvPr id="3" name="Content Placeholder 2">
            <a:extLst>
              <a:ext uri="{FF2B5EF4-FFF2-40B4-BE49-F238E27FC236}">
                <a16:creationId xmlns:a16="http://schemas.microsoft.com/office/drawing/2014/main" id="{FA92B48C-D7FF-44D8-8356-61A8419B8574}"/>
              </a:ext>
            </a:extLst>
          </p:cNvPr>
          <p:cNvSpPr>
            <a:spLocks noGrp="1"/>
          </p:cNvSpPr>
          <p:nvPr>
            <p:ph idx="1"/>
          </p:nvPr>
        </p:nvSpPr>
        <p:spPr/>
        <p:txBody>
          <a:bodyPr/>
          <a:lstStyle/>
          <a:p>
            <a:r>
              <a:rPr lang="en-US" dirty="0"/>
              <a:t>The URL </a:t>
            </a:r>
            <a:r>
              <a:rPr lang="en-US" b="1" dirty="0"/>
              <a:t>http://127.0.0.1:8000/</a:t>
            </a:r>
            <a:r>
              <a:rPr lang="en-US" dirty="0"/>
              <a:t> indicates that the project is listening for requests on port 8000 on your computer, also called </a:t>
            </a:r>
            <a:r>
              <a:rPr lang="en-US" b="1" dirty="0"/>
              <a:t>localhost</a:t>
            </a:r>
          </a:p>
          <a:p>
            <a:r>
              <a:rPr lang="en-US" dirty="0"/>
              <a:t>The term </a:t>
            </a:r>
            <a:r>
              <a:rPr lang="en-US" b="1" dirty="0"/>
              <a:t>localhost</a:t>
            </a:r>
            <a:r>
              <a:rPr lang="en-US" dirty="0"/>
              <a:t> refers to a server that only processes requests on your system; it doesn’t allow anyone else to see the pages you’re developing</a:t>
            </a:r>
          </a:p>
          <a:p>
            <a:r>
              <a:rPr lang="en-US" dirty="0"/>
              <a:t>To stop the server, press CTRL-C in the terminal window</a:t>
            </a:r>
          </a:p>
          <a:p>
            <a:endParaRPr lang="en-US" dirty="0"/>
          </a:p>
        </p:txBody>
      </p:sp>
    </p:spTree>
    <p:extLst>
      <p:ext uri="{BB962C8B-B14F-4D97-AF65-F5344CB8AC3E}">
        <p14:creationId xmlns:p14="http://schemas.microsoft.com/office/powerpoint/2010/main" val="201248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7011-0025-481A-9C5F-9160C48CCEB4}"/>
              </a:ext>
            </a:extLst>
          </p:cNvPr>
          <p:cNvSpPr>
            <a:spLocks noGrp="1"/>
          </p:cNvSpPr>
          <p:nvPr>
            <p:ph type="title"/>
          </p:nvPr>
        </p:nvSpPr>
        <p:spPr/>
        <p:txBody>
          <a:bodyPr/>
          <a:lstStyle/>
          <a:p>
            <a:r>
              <a:rPr lang="en-US" dirty="0"/>
              <a:t>Create a debugger launch profile</a:t>
            </a:r>
            <a:br>
              <a:rPr lang="en-US" b="1" dirty="0"/>
            </a:br>
            <a:endParaRPr lang="en-US" dirty="0"/>
          </a:p>
        </p:txBody>
      </p:sp>
      <p:sp>
        <p:nvSpPr>
          <p:cNvPr id="3" name="Content Placeholder 2">
            <a:extLst>
              <a:ext uri="{FF2B5EF4-FFF2-40B4-BE49-F238E27FC236}">
                <a16:creationId xmlns:a16="http://schemas.microsoft.com/office/drawing/2014/main" id="{4D0D01A8-FBAC-4B3B-8EFB-D2B9DC57DCE0}"/>
              </a:ext>
            </a:extLst>
          </p:cNvPr>
          <p:cNvSpPr>
            <a:spLocks noGrp="1"/>
          </p:cNvSpPr>
          <p:nvPr>
            <p:ph idx="1"/>
          </p:nvPr>
        </p:nvSpPr>
        <p:spPr/>
        <p:txBody>
          <a:bodyPr/>
          <a:lstStyle/>
          <a:p>
            <a:r>
              <a:rPr lang="en-US" dirty="0"/>
              <a:t>You're probably already wondering if there's an easier way to run the server and test the app without typing python manage.py </a:t>
            </a:r>
            <a:r>
              <a:rPr lang="en-US" dirty="0" err="1"/>
              <a:t>runserver</a:t>
            </a:r>
            <a:r>
              <a:rPr lang="en-US" dirty="0"/>
              <a:t> each time.</a:t>
            </a:r>
          </a:p>
          <a:p>
            <a:r>
              <a:rPr lang="en-US" dirty="0"/>
              <a:t>You can create a customized launch profile in VS Code, which is also used for the inevitable exercise of debugging.</a:t>
            </a:r>
          </a:p>
          <a:p>
            <a:r>
              <a:rPr lang="en-US" dirty="0"/>
              <a:t>Switch to </a:t>
            </a:r>
            <a:r>
              <a:rPr lang="en-US" b="1" dirty="0"/>
              <a:t>Run</a:t>
            </a:r>
            <a:r>
              <a:rPr lang="en-US" dirty="0"/>
              <a:t> view in VS Code (using the left-side activity bar). </a:t>
            </a:r>
          </a:p>
          <a:p>
            <a:r>
              <a:rPr lang="en-US" dirty="0"/>
              <a:t>Select the gear icon and wait for a few seconds for VS Code to create and open a </a:t>
            </a:r>
            <a:r>
              <a:rPr lang="en-US" dirty="0" err="1"/>
              <a:t>launch.json</a:t>
            </a:r>
            <a:r>
              <a:rPr lang="en-US" dirty="0"/>
              <a:t> file. </a:t>
            </a:r>
          </a:p>
        </p:txBody>
      </p:sp>
      <p:pic>
        <p:nvPicPr>
          <p:cNvPr id="6" name="Picture 5">
            <a:extLst>
              <a:ext uri="{FF2B5EF4-FFF2-40B4-BE49-F238E27FC236}">
                <a16:creationId xmlns:a16="http://schemas.microsoft.com/office/drawing/2014/main" id="{040E3B50-1FF6-48C3-93CC-0DADF5ED9AAF}"/>
              </a:ext>
            </a:extLst>
          </p:cNvPr>
          <p:cNvPicPr>
            <a:picLocks noChangeAspect="1"/>
          </p:cNvPicPr>
          <p:nvPr/>
        </p:nvPicPr>
        <p:blipFill>
          <a:blip r:embed="rId2"/>
          <a:stretch>
            <a:fillRect/>
          </a:stretch>
        </p:blipFill>
        <p:spPr>
          <a:xfrm>
            <a:off x="3975000" y="5470963"/>
            <a:ext cx="7031287" cy="920605"/>
          </a:xfrm>
          <a:prstGeom prst="rect">
            <a:avLst/>
          </a:prstGeom>
        </p:spPr>
      </p:pic>
    </p:spTree>
    <p:extLst>
      <p:ext uri="{BB962C8B-B14F-4D97-AF65-F5344CB8AC3E}">
        <p14:creationId xmlns:p14="http://schemas.microsoft.com/office/powerpoint/2010/main" val="16028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F486D-F264-4E29-84F2-627D1D4FE349}"/>
              </a:ext>
            </a:extLst>
          </p:cNvPr>
          <p:cNvSpPr>
            <a:spLocks noGrp="1"/>
          </p:cNvSpPr>
          <p:nvPr>
            <p:ph type="title"/>
          </p:nvPr>
        </p:nvSpPr>
        <p:spPr/>
        <p:txBody>
          <a:bodyPr/>
          <a:lstStyle/>
          <a:p>
            <a:r>
              <a:rPr lang="en-US" dirty="0"/>
              <a:t>Create a debugger launch profile</a:t>
            </a:r>
          </a:p>
        </p:txBody>
      </p:sp>
      <p:sp>
        <p:nvSpPr>
          <p:cNvPr id="3" name="Content Placeholder 2">
            <a:extLst>
              <a:ext uri="{FF2B5EF4-FFF2-40B4-BE49-F238E27FC236}">
                <a16:creationId xmlns:a16="http://schemas.microsoft.com/office/drawing/2014/main" id="{61E2AF79-7102-4A43-BC1C-A739D0AF6E47}"/>
              </a:ext>
            </a:extLst>
          </p:cNvPr>
          <p:cNvSpPr>
            <a:spLocks noGrp="1"/>
          </p:cNvSpPr>
          <p:nvPr>
            <p:ph idx="1"/>
          </p:nvPr>
        </p:nvSpPr>
        <p:spPr/>
        <p:txBody>
          <a:bodyPr/>
          <a:lstStyle/>
          <a:p>
            <a:r>
              <a:rPr lang="en-US" dirty="0"/>
              <a:t>the </a:t>
            </a:r>
            <a:r>
              <a:rPr lang="en-US" dirty="0" err="1"/>
              <a:t>launch.json</a:t>
            </a:r>
            <a:r>
              <a:rPr lang="en-US" dirty="0"/>
              <a:t> files should look like this:</a:t>
            </a:r>
          </a:p>
          <a:p>
            <a:endParaRPr lang="en-US" dirty="0"/>
          </a:p>
        </p:txBody>
      </p:sp>
      <p:pic>
        <p:nvPicPr>
          <p:cNvPr id="4" name="Picture 3">
            <a:extLst>
              <a:ext uri="{FF2B5EF4-FFF2-40B4-BE49-F238E27FC236}">
                <a16:creationId xmlns:a16="http://schemas.microsoft.com/office/drawing/2014/main" id="{0972E802-BF46-4B4C-8BE1-5961BCDB8768}"/>
              </a:ext>
            </a:extLst>
          </p:cNvPr>
          <p:cNvPicPr>
            <a:picLocks noChangeAspect="1"/>
          </p:cNvPicPr>
          <p:nvPr/>
        </p:nvPicPr>
        <p:blipFill>
          <a:blip r:embed="rId2"/>
          <a:stretch>
            <a:fillRect/>
          </a:stretch>
        </p:blipFill>
        <p:spPr>
          <a:xfrm>
            <a:off x="4162620" y="2382564"/>
            <a:ext cx="7191180" cy="4110311"/>
          </a:xfrm>
          <a:prstGeom prst="rect">
            <a:avLst/>
          </a:prstGeom>
        </p:spPr>
      </p:pic>
    </p:spTree>
    <p:extLst>
      <p:ext uri="{BB962C8B-B14F-4D97-AF65-F5344CB8AC3E}">
        <p14:creationId xmlns:p14="http://schemas.microsoft.com/office/powerpoint/2010/main" val="4252368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A109-2788-45A1-8583-7967280657F9}"/>
              </a:ext>
            </a:extLst>
          </p:cNvPr>
          <p:cNvSpPr>
            <a:spLocks noGrp="1"/>
          </p:cNvSpPr>
          <p:nvPr>
            <p:ph type="title"/>
          </p:nvPr>
        </p:nvSpPr>
        <p:spPr>
          <a:xfrm>
            <a:off x="838200" y="365126"/>
            <a:ext cx="10515600" cy="513576"/>
          </a:xfrm>
        </p:spPr>
        <p:txBody>
          <a:bodyPr>
            <a:normAutofit fontScale="90000"/>
          </a:bodyPr>
          <a:lstStyle/>
          <a:p>
            <a:r>
              <a:rPr lang="en-US" dirty="0"/>
              <a:t>Create a debugger launch profile</a:t>
            </a:r>
          </a:p>
        </p:txBody>
      </p:sp>
      <p:sp>
        <p:nvSpPr>
          <p:cNvPr id="3" name="Content Placeholder 2">
            <a:extLst>
              <a:ext uri="{FF2B5EF4-FFF2-40B4-BE49-F238E27FC236}">
                <a16:creationId xmlns:a16="http://schemas.microsoft.com/office/drawing/2014/main" id="{71D7B8C2-2E79-4772-9680-78A08B35BEC1}"/>
              </a:ext>
            </a:extLst>
          </p:cNvPr>
          <p:cNvSpPr>
            <a:spLocks noGrp="1"/>
          </p:cNvSpPr>
          <p:nvPr>
            <p:ph idx="1"/>
          </p:nvPr>
        </p:nvSpPr>
        <p:spPr>
          <a:xfrm>
            <a:off x="838200" y="947956"/>
            <a:ext cx="11082556" cy="5763237"/>
          </a:xfrm>
        </p:spPr>
        <p:txBody>
          <a:bodyPr>
            <a:normAutofit lnSpcReduction="10000"/>
          </a:bodyPr>
          <a:lstStyle/>
          <a:p>
            <a:r>
              <a:rPr lang="en-US" dirty="0"/>
              <a:t>save the </a:t>
            </a:r>
            <a:r>
              <a:rPr lang="en-US" dirty="0" err="1"/>
              <a:t>launch.json</a:t>
            </a:r>
            <a:r>
              <a:rPr lang="en-US" dirty="0"/>
              <a:t> file. In the debug configuration drop-down list (which reads </a:t>
            </a:r>
            <a:r>
              <a:rPr lang="en-US" b="1" dirty="0"/>
              <a:t>Python: Current File</a:t>
            </a:r>
            <a:r>
              <a:rPr lang="en-US" dirty="0"/>
              <a:t>) select the </a:t>
            </a:r>
            <a:r>
              <a:rPr lang="en-US" b="1" dirty="0"/>
              <a:t>Python: Django</a:t>
            </a:r>
            <a:r>
              <a:rPr lang="en-US" dirty="0"/>
              <a:t> configuration:</a:t>
            </a:r>
          </a:p>
          <a:p>
            <a:endParaRPr lang="en-US" dirty="0"/>
          </a:p>
          <a:p>
            <a:endParaRPr lang="en-US" dirty="0"/>
          </a:p>
          <a:p>
            <a:endParaRPr lang="en-US" dirty="0"/>
          </a:p>
          <a:p>
            <a:endParaRPr lang="en-US" dirty="0"/>
          </a:p>
          <a:p>
            <a:r>
              <a:rPr lang="en-US" dirty="0"/>
              <a:t>Test the configuration by selecting the Run &gt; Start Debugging menu command, or selecting the green Start Debugging arrow next to the list (F5):</a:t>
            </a:r>
          </a:p>
          <a:p>
            <a:endParaRPr lang="en-US" dirty="0"/>
          </a:p>
          <a:p>
            <a:r>
              <a:rPr lang="en-US" dirty="0"/>
              <a:t>You can now use the </a:t>
            </a:r>
            <a:r>
              <a:rPr lang="en-US" b="1" dirty="0"/>
              <a:t>Run</a:t>
            </a:r>
            <a:r>
              <a:rPr lang="en-US" dirty="0"/>
              <a:t> &gt; </a:t>
            </a:r>
            <a:r>
              <a:rPr lang="en-US" b="1" dirty="0"/>
              <a:t>Start Debugging</a:t>
            </a:r>
            <a:r>
              <a:rPr lang="en-US" dirty="0"/>
              <a:t> at any time to test the app, which also has the benefit of automatically saving all modified files.</a:t>
            </a:r>
          </a:p>
        </p:txBody>
      </p:sp>
      <p:pic>
        <p:nvPicPr>
          <p:cNvPr id="5" name="Picture 4" descr="A screenshot of a cell phone&#10;&#10;Description automatically generated">
            <a:extLst>
              <a:ext uri="{FF2B5EF4-FFF2-40B4-BE49-F238E27FC236}">
                <a16:creationId xmlns:a16="http://schemas.microsoft.com/office/drawing/2014/main" id="{C4B965B8-A0C8-4D45-B8AF-3F097791A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124" y="1697197"/>
            <a:ext cx="3166388" cy="2000250"/>
          </a:xfrm>
          <a:prstGeom prst="rect">
            <a:avLst/>
          </a:prstGeom>
        </p:spPr>
      </p:pic>
      <p:pic>
        <p:nvPicPr>
          <p:cNvPr id="7" name="Picture 6">
            <a:extLst>
              <a:ext uri="{FF2B5EF4-FFF2-40B4-BE49-F238E27FC236}">
                <a16:creationId xmlns:a16="http://schemas.microsoft.com/office/drawing/2014/main" id="{2C36E8A3-EDEB-406C-8F63-6B277F84E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6513" y="4824193"/>
            <a:ext cx="3588256" cy="457812"/>
          </a:xfrm>
          <a:prstGeom prst="rect">
            <a:avLst/>
          </a:prstGeom>
        </p:spPr>
      </p:pic>
    </p:spTree>
    <p:extLst>
      <p:ext uri="{BB962C8B-B14F-4D97-AF65-F5344CB8AC3E}">
        <p14:creationId xmlns:p14="http://schemas.microsoft.com/office/powerpoint/2010/main" val="4009057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C020-40D3-4524-9CB7-4678D18D54D3}"/>
              </a:ext>
            </a:extLst>
          </p:cNvPr>
          <p:cNvSpPr>
            <a:spLocks noGrp="1"/>
          </p:cNvSpPr>
          <p:nvPr>
            <p:ph type="title"/>
          </p:nvPr>
        </p:nvSpPr>
        <p:spPr/>
        <p:txBody>
          <a:bodyPr/>
          <a:lstStyle/>
          <a:p>
            <a:r>
              <a:rPr lang="en-US" dirty="0"/>
              <a:t>Starting an App</a:t>
            </a:r>
          </a:p>
        </p:txBody>
      </p:sp>
      <p:sp>
        <p:nvSpPr>
          <p:cNvPr id="3" name="Content Placeholder 2">
            <a:extLst>
              <a:ext uri="{FF2B5EF4-FFF2-40B4-BE49-F238E27FC236}">
                <a16:creationId xmlns:a16="http://schemas.microsoft.com/office/drawing/2014/main" id="{961C981B-9020-405A-9DE3-1407CD548936}"/>
              </a:ext>
            </a:extLst>
          </p:cNvPr>
          <p:cNvSpPr>
            <a:spLocks noGrp="1"/>
          </p:cNvSpPr>
          <p:nvPr>
            <p:ph idx="1"/>
          </p:nvPr>
        </p:nvSpPr>
        <p:spPr>
          <a:xfrm>
            <a:off x="838200" y="1825625"/>
            <a:ext cx="8368862" cy="4351338"/>
          </a:xfrm>
        </p:spPr>
        <p:txBody>
          <a:bodyPr/>
          <a:lstStyle/>
          <a:p>
            <a:r>
              <a:rPr lang="en-US" dirty="0"/>
              <a:t>A Django project is organized as a group of individual </a:t>
            </a:r>
            <a:r>
              <a:rPr lang="en-US" b="1" dirty="0"/>
              <a:t>apps</a:t>
            </a:r>
            <a:r>
              <a:rPr lang="en-US" dirty="0"/>
              <a:t> that work together to make the project work as a whole. </a:t>
            </a:r>
          </a:p>
          <a:p>
            <a:r>
              <a:rPr lang="en-US" dirty="0"/>
              <a:t>For now, we will create just one app</a:t>
            </a:r>
          </a:p>
          <a:p>
            <a:endParaRPr lang="en-US" dirty="0"/>
          </a:p>
          <a:p>
            <a:r>
              <a:rPr lang="en-US" dirty="0"/>
              <a:t>This command creates the structure for an app</a:t>
            </a:r>
          </a:p>
          <a:p>
            <a:r>
              <a:rPr lang="en-US" dirty="0"/>
              <a:t>It will create a directory called </a:t>
            </a:r>
            <a:r>
              <a:rPr lang="en-US" dirty="0" err="1"/>
              <a:t>learning_logs</a:t>
            </a:r>
            <a:r>
              <a:rPr lang="en-US" dirty="0"/>
              <a:t> which has several files in it</a:t>
            </a:r>
          </a:p>
          <a:p>
            <a:endParaRPr lang="en-US" dirty="0"/>
          </a:p>
          <a:p>
            <a:endParaRPr lang="en-US" dirty="0"/>
          </a:p>
        </p:txBody>
      </p:sp>
      <p:pic>
        <p:nvPicPr>
          <p:cNvPr id="4" name="Picture 3">
            <a:extLst>
              <a:ext uri="{FF2B5EF4-FFF2-40B4-BE49-F238E27FC236}">
                <a16:creationId xmlns:a16="http://schemas.microsoft.com/office/drawing/2014/main" id="{A31058B4-3E00-404F-A04E-CA05D0AFC2D4}"/>
              </a:ext>
            </a:extLst>
          </p:cNvPr>
          <p:cNvPicPr>
            <a:picLocks noChangeAspect="1"/>
          </p:cNvPicPr>
          <p:nvPr/>
        </p:nvPicPr>
        <p:blipFill>
          <a:blip r:embed="rId2"/>
          <a:stretch>
            <a:fillRect/>
          </a:stretch>
        </p:blipFill>
        <p:spPr>
          <a:xfrm>
            <a:off x="1125428" y="3238500"/>
            <a:ext cx="6063187" cy="482162"/>
          </a:xfrm>
          <a:prstGeom prst="rect">
            <a:avLst/>
          </a:prstGeom>
        </p:spPr>
      </p:pic>
      <p:pic>
        <p:nvPicPr>
          <p:cNvPr id="5" name="Picture 4">
            <a:extLst>
              <a:ext uri="{FF2B5EF4-FFF2-40B4-BE49-F238E27FC236}">
                <a16:creationId xmlns:a16="http://schemas.microsoft.com/office/drawing/2014/main" id="{5C2BC24F-035E-480C-9F22-18B65676400D}"/>
              </a:ext>
            </a:extLst>
          </p:cNvPr>
          <p:cNvPicPr>
            <a:picLocks noChangeAspect="1"/>
          </p:cNvPicPr>
          <p:nvPr/>
        </p:nvPicPr>
        <p:blipFill>
          <a:blip r:embed="rId3"/>
          <a:stretch>
            <a:fillRect/>
          </a:stretch>
        </p:blipFill>
        <p:spPr>
          <a:xfrm>
            <a:off x="9334500" y="3368675"/>
            <a:ext cx="2019300" cy="2943225"/>
          </a:xfrm>
          <a:prstGeom prst="rect">
            <a:avLst/>
          </a:prstGeom>
        </p:spPr>
      </p:pic>
    </p:spTree>
    <p:extLst>
      <p:ext uri="{BB962C8B-B14F-4D97-AF65-F5344CB8AC3E}">
        <p14:creationId xmlns:p14="http://schemas.microsoft.com/office/powerpoint/2010/main" val="957265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9EE8-FBBD-4362-A9A0-6F62809FE4E8}"/>
              </a:ext>
            </a:extLst>
          </p:cNvPr>
          <p:cNvSpPr>
            <a:spLocks noGrp="1"/>
          </p:cNvSpPr>
          <p:nvPr>
            <p:ph type="title"/>
          </p:nvPr>
        </p:nvSpPr>
        <p:spPr/>
        <p:txBody>
          <a:bodyPr/>
          <a:lstStyle/>
          <a:p>
            <a:r>
              <a:rPr lang="en-US" dirty="0"/>
              <a:t>Defining Models</a:t>
            </a:r>
          </a:p>
        </p:txBody>
      </p:sp>
      <p:sp>
        <p:nvSpPr>
          <p:cNvPr id="3" name="Content Placeholder 2">
            <a:extLst>
              <a:ext uri="{FF2B5EF4-FFF2-40B4-BE49-F238E27FC236}">
                <a16:creationId xmlns:a16="http://schemas.microsoft.com/office/drawing/2014/main" id="{ED139002-FCB5-4A47-AE29-79B62AF39AAA}"/>
              </a:ext>
            </a:extLst>
          </p:cNvPr>
          <p:cNvSpPr>
            <a:spLocks noGrp="1"/>
          </p:cNvSpPr>
          <p:nvPr>
            <p:ph idx="1"/>
          </p:nvPr>
        </p:nvSpPr>
        <p:spPr/>
        <p:txBody>
          <a:bodyPr/>
          <a:lstStyle/>
          <a:p>
            <a:r>
              <a:rPr lang="en-US" dirty="0"/>
              <a:t> A </a:t>
            </a:r>
            <a:r>
              <a:rPr lang="en-US" b="1" dirty="0"/>
              <a:t>model</a:t>
            </a:r>
            <a:r>
              <a:rPr lang="en-US" dirty="0"/>
              <a:t> tells Django how to work with the data that will be stored in the app</a:t>
            </a:r>
          </a:p>
          <a:p>
            <a:r>
              <a:rPr lang="en-US" dirty="0"/>
              <a:t>use models.py to define the data we want to manage in our app</a:t>
            </a:r>
          </a:p>
          <a:p>
            <a:r>
              <a:rPr lang="en-US" dirty="0"/>
              <a:t>For our project we want the user to be able to create a number of topics for their journal (</a:t>
            </a:r>
            <a:r>
              <a:rPr lang="en-US" dirty="0" err="1"/>
              <a:t>learning_log</a:t>
            </a:r>
            <a:r>
              <a:rPr lang="en-US" dirty="0"/>
              <a:t>). </a:t>
            </a:r>
          </a:p>
          <a:p>
            <a:r>
              <a:rPr lang="en-US" dirty="0"/>
              <a:t>So each entry will have a topic, text and timestamp</a:t>
            </a:r>
          </a:p>
          <a:p>
            <a:r>
              <a:rPr lang="en-US" dirty="0"/>
              <a:t>Code-wise, a model is just a class; it has attributes and methods</a:t>
            </a:r>
          </a:p>
        </p:txBody>
      </p:sp>
    </p:spTree>
    <p:extLst>
      <p:ext uri="{BB962C8B-B14F-4D97-AF65-F5344CB8AC3E}">
        <p14:creationId xmlns:p14="http://schemas.microsoft.com/office/powerpoint/2010/main" val="3619061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AEDB-7B9B-4470-B3A2-514F37701565}"/>
              </a:ext>
            </a:extLst>
          </p:cNvPr>
          <p:cNvSpPr>
            <a:spLocks noGrp="1"/>
          </p:cNvSpPr>
          <p:nvPr>
            <p:ph type="title"/>
          </p:nvPr>
        </p:nvSpPr>
        <p:spPr/>
        <p:txBody>
          <a:bodyPr/>
          <a:lstStyle/>
          <a:p>
            <a:r>
              <a:rPr lang="en-US" dirty="0"/>
              <a:t>Defining the Model</a:t>
            </a:r>
          </a:p>
        </p:txBody>
      </p:sp>
      <p:sp>
        <p:nvSpPr>
          <p:cNvPr id="3" name="Content Placeholder 2">
            <a:extLst>
              <a:ext uri="{FF2B5EF4-FFF2-40B4-BE49-F238E27FC236}">
                <a16:creationId xmlns:a16="http://schemas.microsoft.com/office/drawing/2014/main" id="{3DF8AE2A-2944-40D1-A2AE-184A10D6649B}"/>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For the entire list of fields - https://docs.djangoproject.com/en/2.2/ref/models/fields/</a:t>
            </a:r>
          </a:p>
        </p:txBody>
      </p:sp>
      <p:pic>
        <p:nvPicPr>
          <p:cNvPr id="5" name="Picture 4">
            <a:extLst>
              <a:ext uri="{FF2B5EF4-FFF2-40B4-BE49-F238E27FC236}">
                <a16:creationId xmlns:a16="http://schemas.microsoft.com/office/drawing/2014/main" id="{D588AF50-B4D2-4612-AF28-D1B355750331}"/>
              </a:ext>
            </a:extLst>
          </p:cNvPr>
          <p:cNvPicPr>
            <a:picLocks noChangeAspect="1"/>
          </p:cNvPicPr>
          <p:nvPr/>
        </p:nvPicPr>
        <p:blipFill>
          <a:blip r:embed="rId2"/>
          <a:stretch>
            <a:fillRect/>
          </a:stretch>
        </p:blipFill>
        <p:spPr>
          <a:xfrm>
            <a:off x="1466850" y="1671637"/>
            <a:ext cx="9258300" cy="3514725"/>
          </a:xfrm>
          <a:prstGeom prst="rect">
            <a:avLst/>
          </a:prstGeom>
        </p:spPr>
      </p:pic>
    </p:spTree>
    <p:extLst>
      <p:ext uri="{BB962C8B-B14F-4D97-AF65-F5344CB8AC3E}">
        <p14:creationId xmlns:p14="http://schemas.microsoft.com/office/powerpoint/2010/main" val="3317493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D484F-EF14-49D1-8FC4-A3B57496BF0E}"/>
              </a:ext>
            </a:extLst>
          </p:cNvPr>
          <p:cNvSpPr>
            <a:spLocks noGrp="1"/>
          </p:cNvSpPr>
          <p:nvPr>
            <p:ph type="title"/>
          </p:nvPr>
        </p:nvSpPr>
        <p:spPr/>
        <p:txBody>
          <a:bodyPr/>
          <a:lstStyle/>
          <a:p>
            <a:r>
              <a:rPr lang="en-US" dirty="0"/>
              <a:t>Activating the Model</a:t>
            </a:r>
          </a:p>
        </p:txBody>
      </p:sp>
      <p:sp>
        <p:nvSpPr>
          <p:cNvPr id="3" name="Content Placeholder 2">
            <a:extLst>
              <a:ext uri="{FF2B5EF4-FFF2-40B4-BE49-F238E27FC236}">
                <a16:creationId xmlns:a16="http://schemas.microsoft.com/office/drawing/2014/main" id="{4EA83A93-33DB-4B83-A134-9B30B5F50D8D}"/>
              </a:ext>
            </a:extLst>
          </p:cNvPr>
          <p:cNvSpPr>
            <a:spLocks noGrp="1"/>
          </p:cNvSpPr>
          <p:nvPr>
            <p:ph idx="1"/>
          </p:nvPr>
        </p:nvSpPr>
        <p:spPr/>
        <p:txBody>
          <a:bodyPr/>
          <a:lstStyle/>
          <a:p>
            <a:r>
              <a:rPr lang="en-US" dirty="0"/>
              <a:t>Open settings.py to add the app we created</a:t>
            </a:r>
          </a:p>
        </p:txBody>
      </p:sp>
      <p:pic>
        <p:nvPicPr>
          <p:cNvPr id="4" name="Picture 3">
            <a:extLst>
              <a:ext uri="{FF2B5EF4-FFF2-40B4-BE49-F238E27FC236}">
                <a16:creationId xmlns:a16="http://schemas.microsoft.com/office/drawing/2014/main" id="{10BC93AE-99D5-4AAE-AA14-D803E54CB6C3}"/>
              </a:ext>
            </a:extLst>
          </p:cNvPr>
          <p:cNvPicPr>
            <a:picLocks noChangeAspect="1"/>
          </p:cNvPicPr>
          <p:nvPr/>
        </p:nvPicPr>
        <p:blipFill>
          <a:blip r:embed="rId2"/>
          <a:stretch>
            <a:fillRect/>
          </a:stretch>
        </p:blipFill>
        <p:spPr>
          <a:xfrm>
            <a:off x="1161228" y="2520841"/>
            <a:ext cx="4467225" cy="3371850"/>
          </a:xfrm>
          <a:prstGeom prst="rect">
            <a:avLst/>
          </a:prstGeom>
        </p:spPr>
      </p:pic>
    </p:spTree>
    <p:extLst>
      <p:ext uri="{BB962C8B-B14F-4D97-AF65-F5344CB8AC3E}">
        <p14:creationId xmlns:p14="http://schemas.microsoft.com/office/powerpoint/2010/main" val="3170736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872B-6167-408F-96C7-F833B4AAA8EC}"/>
              </a:ext>
            </a:extLst>
          </p:cNvPr>
          <p:cNvSpPr>
            <a:spLocks noGrp="1"/>
          </p:cNvSpPr>
          <p:nvPr>
            <p:ph type="title"/>
          </p:nvPr>
        </p:nvSpPr>
        <p:spPr/>
        <p:txBody>
          <a:bodyPr/>
          <a:lstStyle/>
          <a:p>
            <a:r>
              <a:rPr lang="en-US" dirty="0"/>
              <a:t>Storing the information</a:t>
            </a:r>
          </a:p>
        </p:txBody>
      </p:sp>
      <p:sp>
        <p:nvSpPr>
          <p:cNvPr id="3" name="Content Placeholder 2">
            <a:extLst>
              <a:ext uri="{FF2B5EF4-FFF2-40B4-BE49-F238E27FC236}">
                <a16:creationId xmlns:a16="http://schemas.microsoft.com/office/drawing/2014/main" id="{596BC12C-4D27-46F4-B9C9-65C6DF0F0418}"/>
              </a:ext>
            </a:extLst>
          </p:cNvPr>
          <p:cNvSpPr>
            <a:spLocks noGrp="1"/>
          </p:cNvSpPr>
          <p:nvPr>
            <p:ph idx="1"/>
          </p:nvPr>
        </p:nvSpPr>
        <p:spPr>
          <a:xfrm>
            <a:off x="838200" y="1825625"/>
            <a:ext cx="10515600" cy="4667250"/>
          </a:xfrm>
        </p:spPr>
        <p:txBody>
          <a:bodyPr>
            <a:normAutofit lnSpcReduction="10000"/>
          </a:bodyPr>
          <a:lstStyle/>
          <a:p>
            <a:r>
              <a:rPr lang="en-US" dirty="0"/>
              <a:t>Modify the database to store information related to the model – </a:t>
            </a:r>
            <a:r>
              <a:rPr lang="en-US" b="1" dirty="0"/>
              <a:t>Topic</a:t>
            </a:r>
          </a:p>
          <a:p>
            <a:endParaRPr lang="en-US" b="1" dirty="0"/>
          </a:p>
          <a:p>
            <a:endParaRPr lang="en-US" b="1" dirty="0"/>
          </a:p>
          <a:p>
            <a:r>
              <a:rPr lang="en-US" dirty="0"/>
              <a:t>This command creates a migration file that instructs the database to store any data associated with any new models</a:t>
            </a:r>
          </a:p>
          <a:p>
            <a:endParaRPr lang="en-US" dirty="0"/>
          </a:p>
          <a:p>
            <a:endParaRPr lang="en-US" b="1" dirty="0"/>
          </a:p>
          <a:p>
            <a:r>
              <a:rPr lang="en-US" dirty="0"/>
              <a:t>This command applies the changes in the migration file previously created</a:t>
            </a:r>
          </a:p>
        </p:txBody>
      </p:sp>
      <p:pic>
        <p:nvPicPr>
          <p:cNvPr id="4" name="Picture 3">
            <a:extLst>
              <a:ext uri="{FF2B5EF4-FFF2-40B4-BE49-F238E27FC236}">
                <a16:creationId xmlns:a16="http://schemas.microsoft.com/office/drawing/2014/main" id="{F8C62D4E-4110-411F-8694-F30E36068389}"/>
              </a:ext>
            </a:extLst>
          </p:cNvPr>
          <p:cNvPicPr>
            <a:picLocks noChangeAspect="1"/>
          </p:cNvPicPr>
          <p:nvPr/>
        </p:nvPicPr>
        <p:blipFill>
          <a:blip r:embed="rId2"/>
          <a:stretch>
            <a:fillRect/>
          </a:stretch>
        </p:blipFill>
        <p:spPr>
          <a:xfrm>
            <a:off x="996018" y="2741722"/>
            <a:ext cx="8434393" cy="569037"/>
          </a:xfrm>
          <a:prstGeom prst="rect">
            <a:avLst/>
          </a:prstGeom>
        </p:spPr>
      </p:pic>
      <p:pic>
        <p:nvPicPr>
          <p:cNvPr id="5" name="Picture 4">
            <a:extLst>
              <a:ext uri="{FF2B5EF4-FFF2-40B4-BE49-F238E27FC236}">
                <a16:creationId xmlns:a16="http://schemas.microsoft.com/office/drawing/2014/main" id="{62064D31-4756-42F4-909E-FEBC123F2611}"/>
              </a:ext>
            </a:extLst>
          </p:cNvPr>
          <p:cNvPicPr>
            <a:picLocks noChangeAspect="1"/>
          </p:cNvPicPr>
          <p:nvPr/>
        </p:nvPicPr>
        <p:blipFill>
          <a:blip r:embed="rId3"/>
          <a:stretch>
            <a:fillRect/>
          </a:stretch>
        </p:blipFill>
        <p:spPr>
          <a:xfrm>
            <a:off x="1007109" y="4580019"/>
            <a:ext cx="5088891" cy="643595"/>
          </a:xfrm>
          <a:prstGeom prst="rect">
            <a:avLst/>
          </a:prstGeom>
        </p:spPr>
      </p:pic>
    </p:spTree>
    <p:extLst>
      <p:ext uri="{BB962C8B-B14F-4D97-AF65-F5344CB8AC3E}">
        <p14:creationId xmlns:p14="http://schemas.microsoft.com/office/powerpoint/2010/main" val="217714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AB8C-CE19-4474-A69F-A95CCB6FC58F}"/>
              </a:ext>
            </a:extLst>
          </p:cNvPr>
          <p:cNvSpPr>
            <a:spLocks noGrp="1"/>
          </p:cNvSpPr>
          <p:nvPr>
            <p:ph type="title"/>
          </p:nvPr>
        </p:nvSpPr>
        <p:spPr/>
        <p:txBody>
          <a:bodyPr/>
          <a:lstStyle/>
          <a:p>
            <a:r>
              <a:rPr lang="en-US" dirty="0"/>
              <a:t>Web Applications</a:t>
            </a:r>
          </a:p>
        </p:txBody>
      </p:sp>
      <p:sp>
        <p:nvSpPr>
          <p:cNvPr id="3" name="Content Placeholder 2">
            <a:extLst>
              <a:ext uri="{FF2B5EF4-FFF2-40B4-BE49-F238E27FC236}">
                <a16:creationId xmlns:a16="http://schemas.microsoft.com/office/drawing/2014/main" id="{F8DC223F-295B-4384-96AF-B07F013B4ED9}"/>
              </a:ext>
            </a:extLst>
          </p:cNvPr>
          <p:cNvSpPr>
            <a:spLocks noGrp="1"/>
          </p:cNvSpPr>
          <p:nvPr>
            <p:ph idx="1"/>
          </p:nvPr>
        </p:nvSpPr>
        <p:spPr/>
        <p:txBody>
          <a:bodyPr>
            <a:normAutofit fontScale="92500"/>
          </a:bodyPr>
          <a:lstStyle/>
          <a:p>
            <a:r>
              <a:rPr lang="en-US" dirty="0"/>
              <a:t>A Web application (Web app) is an application program that is stored on a remote server and delivered over the Internet through a browser interface</a:t>
            </a:r>
          </a:p>
          <a:p>
            <a:r>
              <a:rPr lang="en-US" dirty="0"/>
              <a:t>A website can have one or many web apps each performing a unique specific task</a:t>
            </a:r>
          </a:p>
          <a:p>
            <a:r>
              <a:rPr lang="en-US" dirty="0"/>
              <a:t>For a web app to operate, it needs a </a:t>
            </a:r>
            <a:r>
              <a:rPr lang="en-US" b="1" dirty="0"/>
              <a:t>web server</a:t>
            </a:r>
            <a:r>
              <a:rPr lang="en-US" dirty="0"/>
              <a:t>, </a:t>
            </a:r>
            <a:r>
              <a:rPr lang="en-US" b="1" dirty="0"/>
              <a:t>application server</a:t>
            </a:r>
            <a:r>
              <a:rPr lang="en-US" dirty="0"/>
              <a:t>, and a </a:t>
            </a:r>
            <a:r>
              <a:rPr lang="en-US" b="1" dirty="0"/>
              <a:t>database</a:t>
            </a:r>
            <a:r>
              <a:rPr lang="en-US" dirty="0"/>
              <a:t>. </a:t>
            </a:r>
          </a:p>
          <a:p>
            <a:r>
              <a:rPr lang="en-US" dirty="0"/>
              <a:t>Web apps can have a client-side programming using languages such as </a:t>
            </a:r>
            <a:r>
              <a:rPr lang="en-US" dirty="0" err="1"/>
              <a:t>Javascript</a:t>
            </a:r>
            <a:r>
              <a:rPr lang="en-US" dirty="0"/>
              <a:t>, HTML5 or CSS</a:t>
            </a:r>
          </a:p>
          <a:p>
            <a:r>
              <a:rPr lang="en-US" dirty="0"/>
              <a:t>The server-side programming is done in languages such as Python and Java</a:t>
            </a:r>
          </a:p>
          <a:p>
            <a:endParaRPr lang="en-US" dirty="0"/>
          </a:p>
        </p:txBody>
      </p:sp>
    </p:spTree>
    <p:extLst>
      <p:ext uri="{BB962C8B-B14F-4D97-AF65-F5344CB8AC3E}">
        <p14:creationId xmlns:p14="http://schemas.microsoft.com/office/powerpoint/2010/main" val="3589072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7459-C78B-4E2B-BE98-F5DD592C397F}"/>
              </a:ext>
            </a:extLst>
          </p:cNvPr>
          <p:cNvSpPr>
            <a:spLocks noGrp="1"/>
          </p:cNvSpPr>
          <p:nvPr>
            <p:ph type="title"/>
          </p:nvPr>
        </p:nvSpPr>
        <p:spPr/>
        <p:txBody>
          <a:bodyPr/>
          <a:lstStyle/>
          <a:p>
            <a:r>
              <a:rPr lang="en-US" dirty="0"/>
              <a:t>The Django Admin Site</a:t>
            </a:r>
          </a:p>
        </p:txBody>
      </p:sp>
      <p:sp>
        <p:nvSpPr>
          <p:cNvPr id="3" name="Content Placeholder 2">
            <a:extLst>
              <a:ext uri="{FF2B5EF4-FFF2-40B4-BE49-F238E27FC236}">
                <a16:creationId xmlns:a16="http://schemas.microsoft.com/office/drawing/2014/main" id="{858EB5F5-34AE-4924-BA1E-918E05F36C33}"/>
              </a:ext>
            </a:extLst>
          </p:cNvPr>
          <p:cNvSpPr>
            <a:spLocks noGrp="1"/>
          </p:cNvSpPr>
          <p:nvPr>
            <p:ph idx="1"/>
          </p:nvPr>
        </p:nvSpPr>
        <p:spPr/>
        <p:txBody>
          <a:bodyPr/>
          <a:lstStyle/>
          <a:p>
            <a:r>
              <a:rPr lang="en-US" dirty="0"/>
              <a:t>You can easily work with your models in the </a:t>
            </a:r>
            <a:r>
              <a:rPr lang="en-US" b="1" dirty="0"/>
              <a:t>admin site</a:t>
            </a:r>
            <a:r>
              <a:rPr lang="en-US" dirty="0"/>
              <a:t>.</a:t>
            </a:r>
            <a:r>
              <a:rPr lang="en-US" b="1" dirty="0"/>
              <a:t> </a:t>
            </a:r>
            <a:r>
              <a:rPr lang="en-US" dirty="0"/>
              <a:t>Only an administrator should use this option. Not meant for general use</a:t>
            </a:r>
          </a:p>
          <a:p>
            <a:r>
              <a:rPr lang="en-US" dirty="0"/>
              <a:t>Create a </a:t>
            </a:r>
            <a:r>
              <a:rPr lang="en-US" b="1" dirty="0"/>
              <a:t>super user </a:t>
            </a:r>
            <a:r>
              <a:rPr lang="en-US" dirty="0"/>
              <a:t>that has access to all the information stored on the site</a:t>
            </a:r>
          </a:p>
        </p:txBody>
      </p:sp>
      <p:pic>
        <p:nvPicPr>
          <p:cNvPr id="4" name="Picture 3">
            <a:extLst>
              <a:ext uri="{FF2B5EF4-FFF2-40B4-BE49-F238E27FC236}">
                <a16:creationId xmlns:a16="http://schemas.microsoft.com/office/drawing/2014/main" id="{9BF69F15-1D6F-4F9F-91E3-F0AB6969A43D}"/>
              </a:ext>
            </a:extLst>
          </p:cNvPr>
          <p:cNvPicPr>
            <a:picLocks noChangeAspect="1"/>
          </p:cNvPicPr>
          <p:nvPr/>
        </p:nvPicPr>
        <p:blipFill>
          <a:blip r:embed="rId2"/>
          <a:stretch>
            <a:fillRect/>
          </a:stretch>
        </p:blipFill>
        <p:spPr>
          <a:xfrm>
            <a:off x="178676" y="3788852"/>
            <a:ext cx="11834648" cy="2139108"/>
          </a:xfrm>
          <a:prstGeom prst="rect">
            <a:avLst/>
          </a:prstGeom>
        </p:spPr>
      </p:pic>
    </p:spTree>
    <p:extLst>
      <p:ext uri="{BB962C8B-B14F-4D97-AF65-F5344CB8AC3E}">
        <p14:creationId xmlns:p14="http://schemas.microsoft.com/office/powerpoint/2010/main" val="1794689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B210-DF32-4F28-89B2-5840514CE93A}"/>
              </a:ext>
            </a:extLst>
          </p:cNvPr>
          <p:cNvSpPr>
            <a:spLocks noGrp="1"/>
          </p:cNvSpPr>
          <p:nvPr>
            <p:ph type="title"/>
          </p:nvPr>
        </p:nvSpPr>
        <p:spPr/>
        <p:txBody>
          <a:bodyPr/>
          <a:lstStyle/>
          <a:p>
            <a:r>
              <a:rPr lang="en-US" dirty="0"/>
              <a:t>Registering a Model with the Admin Site</a:t>
            </a:r>
          </a:p>
        </p:txBody>
      </p:sp>
      <p:sp>
        <p:nvSpPr>
          <p:cNvPr id="3" name="Content Placeholder 2">
            <a:extLst>
              <a:ext uri="{FF2B5EF4-FFF2-40B4-BE49-F238E27FC236}">
                <a16:creationId xmlns:a16="http://schemas.microsoft.com/office/drawing/2014/main" id="{E3595AC3-F398-49F8-A06B-D33147A680E3}"/>
              </a:ext>
            </a:extLst>
          </p:cNvPr>
          <p:cNvSpPr>
            <a:spLocks noGrp="1"/>
          </p:cNvSpPr>
          <p:nvPr>
            <p:ph idx="1"/>
          </p:nvPr>
        </p:nvSpPr>
        <p:spPr>
          <a:xfrm>
            <a:off x="838200" y="1690688"/>
            <a:ext cx="10515600" cy="1547462"/>
          </a:xfrm>
        </p:spPr>
        <p:txBody>
          <a:bodyPr/>
          <a:lstStyle/>
          <a:p>
            <a:r>
              <a:rPr lang="en-US" dirty="0"/>
              <a:t>Django comes pre-built with the </a:t>
            </a:r>
            <a:r>
              <a:rPr lang="en-US" b="1" dirty="0"/>
              <a:t>user</a:t>
            </a:r>
            <a:r>
              <a:rPr lang="en-US" dirty="0"/>
              <a:t> and </a:t>
            </a:r>
            <a:r>
              <a:rPr lang="en-US" b="1" dirty="0"/>
              <a:t>group</a:t>
            </a:r>
            <a:r>
              <a:rPr lang="en-US" dirty="0"/>
              <a:t> models</a:t>
            </a:r>
          </a:p>
          <a:p>
            <a:r>
              <a:rPr lang="en-US" dirty="0"/>
              <a:t>To use the </a:t>
            </a:r>
            <a:r>
              <a:rPr lang="en-US" b="1" dirty="0"/>
              <a:t>Topic</a:t>
            </a:r>
            <a:r>
              <a:rPr lang="en-US" dirty="0"/>
              <a:t> model, we have to register it with the admin site</a:t>
            </a:r>
          </a:p>
          <a:p>
            <a:endParaRPr lang="en-US" dirty="0"/>
          </a:p>
        </p:txBody>
      </p:sp>
      <p:pic>
        <p:nvPicPr>
          <p:cNvPr id="4" name="Picture 3">
            <a:extLst>
              <a:ext uri="{FF2B5EF4-FFF2-40B4-BE49-F238E27FC236}">
                <a16:creationId xmlns:a16="http://schemas.microsoft.com/office/drawing/2014/main" id="{C8D59438-2C95-4737-B08C-FF5FDC0D5A33}"/>
              </a:ext>
            </a:extLst>
          </p:cNvPr>
          <p:cNvPicPr>
            <a:picLocks noChangeAspect="1"/>
          </p:cNvPicPr>
          <p:nvPr/>
        </p:nvPicPr>
        <p:blipFill>
          <a:blip r:embed="rId2"/>
          <a:stretch>
            <a:fillRect/>
          </a:stretch>
        </p:blipFill>
        <p:spPr>
          <a:xfrm>
            <a:off x="6518246" y="3168300"/>
            <a:ext cx="5448300" cy="2790825"/>
          </a:xfrm>
          <a:prstGeom prst="rect">
            <a:avLst/>
          </a:prstGeom>
        </p:spPr>
      </p:pic>
      <p:sp>
        <p:nvSpPr>
          <p:cNvPr id="5" name="TextBox 4">
            <a:extLst>
              <a:ext uri="{FF2B5EF4-FFF2-40B4-BE49-F238E27FC236}">
                <a16:creationId xmlns:a16="http://schemas.microsoft.com/office/drawing/2014/main" id="{CD00F2EE-7994-40D6-9680-D3C286380CBC}"/>
              </a:ext>
            </a:extLst>
          </p:cNvPr>
          <p:cNvSpPr txBox="1"/>
          <p:nvPr/>
        </p:nvSpPr>
        <p:spPr>
          <a:xfrm>
            <a:off x="838200" y="2870942"/>
            <a:ext cx="5680046" cy="3385542"/>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a:t>
            </a:r>
            <a:r>
              <a:rPr lang="en-US" sz="2800" b="1" dirty="0"/>
              <a:t>dot</a:t>
            </a:r>
            <a:r>
              <a:rPr lang="en-US" sz="2800" dirty="0"/>
              <a:t> in front of models tells Django to look for models.py in the same directory as admin.py</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 code </a:t>
            </a:r>
            <a:r>
              <a:rPr lang="en-US" sz="2800" b="1" dirty="0" err="1"/>
              <a:t>admin.site.register</a:t>
            </a:r>
            <a:r>
              <a:rPr lang="en-US" sz="2800" b="1" dirty="0"/>
              <a:t>() </a:t>
            </a:r>
            <a:r>
              <a:rPr lang="en-US" sz="2800" dirty="0"/>
              <a:t>tells Django to manage our model through the admin site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90795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F2A2-25C4-4115-B4F9-17ACBD30308B}"/>
              </a:ext>
            </a:extLst>
          </p:cNvPr>
          <p:cNvSpPr>
            <a:spLocks noGrp="1"/>
          </p:cNvSpPr>
          <p:nvPr>
            <p:ph type="title"/>
          </p:nvPr>
        </p:nvSpPr>
        <p:spPr/>
        <p:txBody>
          <a:bodyPr/>
          <a:lstStyle/>
          <a:p>
            <a:r>
              <a:rPr lang="en-US" dirty="0"/>
              <a:t>Admin Site</a:t>
            </a:r>
          </a:p>
        </p:txBody>
      </p:sp>
      <p:pic>
        <p:nvPicPr>
          <p:cNvPr id="5" name="Content Placeholder 4">
            <a:extLst>
              <a:ext uri="{FF2B5EF4-FFF2-40B4-BE49-F238E27FC236}">
                <a16:creationId xmlns:a16="http://schemas.microsoft.com/office/drawing/2014/main" id="{CDB4428F-419C-4DE6-AA3F-58BF6A022A99}"/>
              </a:ext>
            </a:extLst>
          </p:cNvPr>
          <p:cNvPicPr>
            <a:picLocks noGrp="1" noChangeAspect="1"/>
          </p:cNvPicPr>
          <p:nvPr>
            <p:ph idx="1"/>
          </p:nvPr>
        </p:nvPicPr>
        <p:blipFill>
          <a:blip r:embed="rId2"/>
          <a:stretch>
            <a:fillRect/>
          </a:stretch>
        </p:blipFill>
        <p:spPr>
          <a:xfrm>
            <a:off x="963816" y="1690687"/>
            <a:ext cx="9577696" cy="3174927"/>
          </a:xfrm>
          <a:prstGeom prst="rect">
            <a:avLst/>
          </a:prstGeom>
        </p:spPr>
      </p:pic>
    </p:spTree>
    <p:extLst>
      <p:ext uri="{BB962C8B-B14F-4D97-AF65-F5344CB8AC3E}">
        <p14:creationId xmlns:p14="http://schemas.microsoft.com/office/powerpoint/2010/main" val="1185978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C9B3-95F8-4DFF-BF8E-08E1CB080966}"/>
              </a:ext>
            </a:extLst>
          </p:cNvPr>
          <p:cNvSpPr>
            <a:spLocks noGrp="1"/>
          </p:cNvSpPr>
          <p:nvPr>
            <p:ph type="title"/>
          </p:nvPr>
        </p:nvSpPr>
        <p:spPr/>
        <p:txBody>
          <a:bodyPr/>
          <a:lstStyle/>
          <a:p>
            <a:r>
              <a:rPr lang="en-US" dirty="0"/>
              <a:t>Adding Topics</a:t>
            </a:r>
          </a:p>
        </p:txBody>
      </p:sp>
      <p:sp>
        <p:nvSpPr>
          <p:cNvPr id="3" name="Content Placeholder 2">
            <a:extLst>
              <a:ext uri="{FF2B5EF4-FFF2-40B4-BE49-F238E27FC236}">
                <a16:creationId xmlns:a16="http://schemas.microsoft.com/office/drawing/2014/main" id="{BB270E28-2CF1-47EB-A128-6079FD19C278}"/>
              </a:ext>
            </a:extLst>
          </p:cNvPr>
          <p:cNvSpPr>
            <a:spLocks noGrp="1"/>
          </p:cNvSpPr>
          <p:nvPr>
            <p:ph idx="1"/>
          </p:nvPr>
        </p:nvSpPr>
        <p:spPr/>
        <p:txBody>
          <a:bodyPr/>
          <a:lstStyle/>
          <a:p>
            <a:r>
              <a:rPr lang="en-US" dirty="0"/>
              <a:t>Click </a:t>
            </a:r>
            <a:r>
              <a:rPr lang="en-US" b="1" dirty="0"/>
              <a:t>Topics</a:t>
            </a:r>
            <a:r>
              <a:rPr lang="en-US" dirty="0"/>
              <a:t> to go to the Topics page</a:t>
            </a:r>
          </a:p>
          <a:p>
            <a:r>
              <a:rPr lang="en-US" dirty="0"/>
              <a:t>Click </a:t>
            </a:r>
            <a:r>
              <a:rPr lang="en-US" b="1" dirty="0"/>
              <a:t>Add Topic</a:t>
            </a:r>
          </a:p>
          <a:p>
            <a:r>
              <a:rPr lang="en-US" dirty="0"/>
              <a:t>Enter </a:t>
            </a:r>
            <a:r>
              <a:rPr lang="en-US" b="1" dirty="0"/>
              <a:t>Chess</a:t>
            </a:r>
            <a:r>
              <a:rPr lang="en-US" dirty="0"/>
              <a:t> in the first box and click Save</a:t>
            </a:r>
          </a:p>
          <a:p>
            <a:r>
              <a:rPr lang="en-US" dirty="0"/>
              <a:t>Add another topic – </a:t>
            </a:r>
            <a:r>
              <a:rPr lang="en-US" b="1" dirty="0"/>
              <a:t>Rock Climbing</a:t>
            </a:r>
          </a:p>
          <a:p>
            <a:r>
              <a:rPr lang="en-US" dirty="0"/>
              <a:t>Verify the topics were created</a:t>
            </a:r>
          </a:p>
          <a:p>
            <a:endParaRPr lang="en-US" b="1" dirty="0"/>
          </a:p>
        </p:txBody>
      </p:sp>
      <p:pic>
        <p:nvPicPr>
          <p:cNvPr id="4" name="Picture 3">
            <a:extLst>
              <a:ext uri="{FF2B5EF4-FFF2-40B4-BE49-F238E27FC236}">
                <a16:creationId xmlns:a16="http://schemas.microsoft.com/office/drawing/2014/main" id="{9E4993D4-338B-4317-BACE-B267BC218D79}"/>
              </a:ext>
            </a:extLst>
          </p:cNvPr>
          <p:cNvPicPr>
            <a:picLocks noChangeAspect="1"/>
          </p:cNvPicPr>
          <p:nvPr/>
        </p:nvPicPr>
        <p:blipFill>
          <a:blip r:embed="rId2"/>
          <a:stretch>
            <a:fillRect/>
          </a:stretch>
        </p:blipFill>
        <p:spPr>
          <a:xfrm>
            <a:off x="6631453" y="3429000"/>
            <a:ext cx="5165258" cy="2747963"/>
          </a:xfrm>
          <a:prstGeom prst="rect">
            <a:avLst/>
          </a:prstGeom>
        </p:spPr>
      </p:pic>
    </p:spTree>
    <p:extLst>
      <p:ext uri="{BB962C8B-B14F-4D97-AF65-F5344CB8AC3E}">
        <p14:creationId xmlns:p14="http://schemas.microsoft.com/office/powerpoint/2010/main" val="3063390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F97B3-035B-45C1-B066-92C151EA37C4}"/>
              </a:ext>
            </a:extLst>
          </p:cNvPr>
          <p:cNvSpPr>
            <a:spLocks noGrp="1"/>
          </p:cNvSpPr>
          <p:nvPr>
            <p:ph type="title"/>
          </p:nvPr>
        </p:nvSpPr>
        <p:spPr/>
        <p:txBody>
          <a:bodyPr/>
          <a:lstStyle/>
          <a:p>
            <a:r>
              <a:rPr lang="en-US" dirty="0"/>
              <a:t>Defining the Entry Model</a:t>
            </a:r>
          </a:p>
        </p:txBody>
      </p:sp>
      <p:sp>
        <p:nvSpPr>
          <p:cNvPr id="3" name="Content Placeholder 2">
            <a:extLst>
              <a:ext uri="{FF2B5EF4-FFF2-40B4-BE49-F238E27FC236}">
                <a16:creationId xmlns:a16="http://schemas.microsoft.com/office/drawing/2014/main" id="{E95FDA0A-008B-49E4-BBED-3A002508A7DD}"/>
              </a:ext>
            </a:extLst>
          </p:cNvPr>
          <p:cNvSpPr>
            <a:spLocks noGrp="1"/>
          </p:cNvSpPr>
          <p:nvPr>
            <p:ph idx="1"/>
          </p:nvPr>
        </p:nvSpPr>
        <p:spPr/>
        <p:txBody>
          <a:bodyPr/>
          <a:lstStyle/>
          <a:p>
            <a:r>
              <a:rPr lang="en-US" dirty="0"/>
              <a:t>For a user to record what they’ve been learning about chess and rock climbing, we need to define a model for the kinds of entries users can make in their learning logs.</a:t>
            </a:r>
          </a:p>
          <a:p>
            <a:r>
              <a:rPr lang="en-US" dirty="0"/>
              <a:t>Each entry needs to be associated with a particular topic</a:t>
            </a:r>
          </a:p>
          <a:p>
            <a:r>
              <a:rPr lang="en-US" dirty="0"/>
              <a:t>This relationship is called a many-to-one relationship, meaning many entries can be associated with one topic.</a:t>
            </a:r>
          </a:p>
        </p:txBody>
      </p:sp>
    </p:spTree>
    <p:extLst>
      <p:ext uri="{BB962C8B-B14F-4D97-AF65-F5344CB8AC3E}">
        <p14:creationId xmlns:p14="http://schemas.microsoft.com/office/powerpoint/2010/main" val="3878475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7DA4-F923-4EB9-A0DC-B74E1DCC2B79}"/>
              </a:ext>
            </a:extLst>
          </p:cNvPr>
          <p:cNvSpPr>
            <a:spLocks noGrp="1"/>
          </p:cNvSpPr>
          <p:nvPr>
            <p:ph type="title"/>
          </p:nvPr>
        </p:nvSpPr>
        <p:spPr>
          <a:xfrm>
            <a:off x="838200" y="365126"/>
            <a:ext cx="10515600" cy="759000"/>
          </a:xfrm>
        </p:spPr>
        <p:txBody>
          <a:bodyPr/>
          <a:lstStyle/>
          <a:p>
            <a:r>
              <a:rPr lang="en-US" dirty="0"/>
              <a:t>Defining the Entry Model</a:t>
            </a:r>
          </a:p>
        </p:txBody>
      </p:sp>
      <p:sp>
        <p:nvSpPr>
          <p:cNvPr id="3" name="Content Placeholder 2">
            <a:extLst>
              <a:ext uri="{FF2B5EF4-FFF2-40B4-BE49-F238E27FC236}">
                <a16:creationId xmlns:a16="http://schemas.microsoft.com/office/drawing/2014/main" id="{99F34E6F-D2BD-4692-BF08-67001DF4CDE9}"/>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b="1" dirty="0"/>
          </a:p>
          <a:p>
            <a:endParaRPr lang="en-US" dirty="0"/>
          </a:p>
          <a:p>
            <a:endParaRPr lang="en-US" dirty="0"/>
          </a:p>
          <a:p>
            <a:endParaRPr lang="en-US" b="1" dirty="0"/>
          </a:p>
          <a:p>
            <a:r>
              <a:rPr lang="en-US" b="1" dirty="0"/>
              <a:t>Exercise</a:t>
            </a:r>
            <a:r>
              <a:rPr lang="en-US" dirty="0"/>
              <a:t> – Migrate and register the Entry model so it is accessible from the admin site (like we did for the Topic model)</a:t>
            </a:r>
          </a:p>
        </p:txBody>
      </p:sp>
      <p:pic>
        <p:nvPicPr>
          <p:cNvPr id="5" name="Picture 4">
            <a:extLst>
              <a:ext uri="{FF2B5EF4-FFF2-40B4-BE49-F238E27FC236}">
                <a16:creationId xmlns:a16="http://schemas.microsoft.com/office/drawing/2014/main" id="{D2CCB090-9A5D-46BF-A788-E9BF34269BE0}"/>
              </a:ext>
            </a:extLst>
          </p:cNvPr>
          <p:cNvPicPr>
            <a:picLocks noChangeAspect="1"/>
          </p:cNvPicPr>
          <p:nvPr/>
        </p:nvPicPr>
        <p:blipFill>
          <a:blip r:embed="rId2"/>
          <a:stretch>
            <a:fillRect/>
          </a:stretch>
        </p:blipFill>
        <p:spPr>
          <a:xfrm>
            <a:off x="911472" y="1124126"/>
            <a:ext cx="9599933" cy="4105293"/>
          </a:xfrm>
          <a:prstGeom prst="rect">
            <a:avLst/>
          </a:prstGeom>
        </p:spPr>
      </p:pic>
    </p:spTree>
    <p:extLst>
      <p:ext uri="{BB962C8B-B14F-4D97-AF65-F5344CB8AC3E}">
        <p14:creationId xmlns:p14="http://schemas.microsoft.com/office/powerpoint/2010/main" val="2551019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DBE3-B02D-4A8B-A9A4-09AEFDACEEB0}"/>
              </a:ext>
            </a:extLst>
          </p:cNvPr>
          <p:cNvSpPr>
            <a:spLocks noGrp="1"/>
          </p:cNvSpPr>
          <p:nvPr>
            <p:ph type="title"/>
          </p:nvPr>
        </p:nvSpPr>
        <p:spPr/>
        <p:txBody>
          <a:bodyPr/>
          <a:lstStyle/>
          <a:p>
            <a:r>
              <a:rPr lang="en-US" dirty="0"/>
              <a:t>Data Entry</a:t>
            </a:r>
          </a:p>
        </p:txBody>
      </p:sp>
      <p:sp>
        <p:nvSpPr>
          <p:cNvPr id="3" name="Content Placeholder 2">
            <a:extLst>
              <a:ext uri="{FF2B5EF4-FFF2-40B4-BE49-F238E27FC236}">
                <a16:creationId xmlns:a16="http://schemas.microsoft.com/office/drawing/2014/main" id="{7F276F03-AFC4-42CA-84DD-3010A7DCA1EA}"/>
              </a:ext>
            </a:extLst>
          </p:cNvPr>
          <p:cNvSpPr>
            <a:spLocks noGrp="1"/>
          </p:cNvSpPr>
          <p:nvPr>
            <p:ph idx="1"/>
          </p:nvPr>
        </p:nvSpPr>
        <p:spPr>
          <a:xfrm>
            <a:off x="838200" y="1825625"/>
            <a:ext cx="10515600" cy="4667250"/>
          </a:xfrm>
        </p:spPr>
        <p:txBody>
          <a:bodyPr>
            <a:normAutofit fontScale="92500" lnSpcReduction="10000"/>
          </a:bodyPr>
          <a:lstStyle/>
          <a:p>
            <a:r>
              <a:rPr lang="en-US" dirty="0"/>
              <a:t>Make an entry for Chess:</a:t>
            </a:r>
          </a:p>
          <a:p>
            <a:pPr lvl="1"/>
            <a:r>
              <a:rPr lang="en-US" dirty="0"/>
              <a:t>The opening is the first part of the game, roughly the first ten moves or so. In the opening, it’s a good idea to do three things—bring out your bishops and knights, try to control the center of the board, and castle your king.</a:t>
            </a:r>
          </a:p>
          <a:p>
            <a:r>
              <a:rPr lang="en-US" dirty="0"/>
              <a:t>Make another entry for Chess:</a:t>
            </a:r>
          </a:p>
          <a:p>
            <a:pPr lvl="1"/>
            <a:r>
              <a:rPr lang="en-US" dirty="0"/>
              <a:t>In the opening phase of the game, it’s important to bring out your bishops and knights. These pieces are powerful and maneuverable enough to play a significant role in the beginning moves of a game.</a:t>
            </a:r>
          </a:p>
          <a:p>
            <a:r>
              <a:rPr lang="en-US" dirty="0"/>
              <a:t>Make an entry for Rock Climbing:</a:t>
            </a:r>
          </a:p>
          <a:p>
            <a:pPr lvl="1"/>
            <a:r>
              <a:rPr lang="en-US" dirty="0"/>
              <a:t>One of the most important concepts in climbing is to keep your weight on your feet as much as possible. There’s a myth that climbers can hang all day on their arms. In reality, good climbers have practiced specific ways of keeping their weight over their feet whenever possible.</a:t>
            </a:r>
          </a:p>
          <a:p>
            <a:pPr marL="457200" lvl="1" indent="0">
              <a:buNone/>
            </a:pPr>
            <a:r>
              <a:rPr lang="en-US" dirty="0"/>
              <a:t>	</a:t>
            </a:r>
          </a:p>
        </p:txBody>
      </p:sp>
    </p:spTree>
    <p:extLst>
      <p:ext uri="{BB962C8B-B14F-4D97-AF65-F5344CB8AC3E}">
        <p14:creationId xmlns:p14="http://schemas.microsoft.com/office/powerpoint/2010/main" val="2207092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CF3E-BF7D-4E39-9790-08072444627E}"/>
              </a:ext>
            </a:extLst>
          </p:cNvPr>
          <p:cNvSpPr>
            <a:spLocks noGrp="1"/>
          </p:cNvSpPr>
          <p:nvPr>
            <p:ph type="title"/>
          </p:nvPr>
        </p:nvSpPr>
        <p:spPr/>
        <p:txBody>
          <a:bodyPr/>
          <a:lstStyle/>
          <a:p>
            <a:r>
              <a:rPr lang="en-US" dirty="0"/>
              <a:t>Data Entry</a:t>
            </a:r>
          </a:p>
        </p:txBody>
      </p:sp>
      <p:pic>
        <p:nvPicPr>
          <p:cNvPr id="4" name="Content Placeholder 3">
            <a:extLst>
              <a:ext uri="{FF2B5EF4-FFF2-40B4-BE49-F238E27FC236}">
                <a16:creationId xmlns:a16="http://schemas.microsoft.com/office/drawing/2014/main" id="{49D8FC50-4439-44CF-B159-EF8D70680D25}"/>
              </a:ext>
            </a:extLst>
          </p:cNvPr>
          <p:cNvPicPr>
            <a:picLocks noGrp="1" noChangeAspect="1"/>
          </p:cNvPicPr>
          <p:nvPr>
            <p:ph idx="1"/>
          </p:nvPr>
        </p:nvPicPr>
        <p:blipFill>
          <a:blip r:embed="rId2"/>
          <a:stretch>
            <a:fillRect/>
          </a:stretch>
        </p:blipFill>
        <p:spPr>
          <a:xfrm>
            <a:off x="838200" y="1842396"/>
            <a:ext cx="6038850" cy="1666875"/>
          </a:xfrm>
          <a:prstGeom prst="rect">
            <a:avLst/>
          </a:prstGeom>
        </p:spPr>
      </p:pic>
      <p:pic>
        <p:nvPicPr>
          <p:cNvPr id="5" name="Picture 4">
            <a:extLst>
              <a:ext uri="{FF2B5EF4-FFF2-40B4-BE49-F238E27FC236}">
                <a16:creationId xmlns:a16="http://schemas.microsoft.com/office/drawing/2014/main" id="{0CEBA06A-D939-4667-9BAA-DCFBDA407580}"/>
              </a:ext>
            </a:extLst>
          </p:cNvPr>
          <p:cNvPicPr>
            <a:picLocks noChangeAspect="1"/>
          </p:cNvPicPr>
          <p:nvPr/>
        </p:nvPicPr>
        <p:blipFill>
          <a:blip r:embed="rId3"/>
          <a:stretch>
            <a:fillRect/>
          </a:stretch>
        </p:blipFill>
        <p:spPr>
          <a:xfrm>
            <a:off x="838200" y="3787775"/>
            <a:ext cx="4381500" cy="2705100"/>
          </a:xfrm>
          <a:prstGeom prst="rect">
            <a:avLst/>
          </a:prstGeom>
        </p:spPr>
      </p:pic>
    </p:spTree>
    <p:extLst>
      <p:ext uri="{BB962C8B-B14F-4D97-AF65-F5344CB8AC3E}">
        <p14:creationId xmlns:p14="http://schemas.microsoft.com/office/powerpoint/2010/main" val="2477061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99D-CE09-432D-980D-8F795943170B}"/>
              </a:ext>
            </a:extLst>
          </p:cNvPr>
          <p:cNvSpPr>
            <a:spLocks noGrp="1"/>
          </p:cNvSpPr>
          <p:nvPr>
            <p:ph type="title"/>
          </p:nvPr>
        </p:nvSpPr>
        <p:spPr/>
        <p:txBody>
          <a:bodyPr/>
          <a:lstStyle/>
          <a:p>
            <a:r>
              <a:rPr lang="en-US" dirty="0"/>
              <a:t>The Django Shell</a:t>
            </a:r>
          </a:p>
        </p:txBody>
      </p:sp>
      <p:sp>
        <p:nvSpPr>
          <p:cNvPr id="3" name="Content Placeholder 2">
            <a:extLst>
              <a:ext uri="{FF2B5EF4-FFF2-40B4-BE49-F238E27FC236}">
                <a16:creationId xmlns:a16="http://schemas.microsoft.com/office/drawing/2014/main" id="{0DB47A2D-1C6C-4201-82F4-330D7E694E6B}"/>
              </a:ext>
            </a:extLst>
          </p:cNvPr>
          <p:cNvSpPr>
            <a:spLocks noGrp="1"/>
          </p:cNvSpPr>
          <p:nvPr>
            <p:ph idx="1"/>
          </p:nvPr>
        </p:nvSpPr>
        <p:spPr>
          <a:xfrm>
            <a:off x="838200" y="1526796"/>
            <a:ext cx="10515600" cy="4650167"/>
          </a:xfrm>
        </p:spPr>
        <p:txBody>
          <a:bodyPr/>
          <a:lstStyle/>
          <a:p>
            <a:r>
              <a:rPr lang="en-US" dirty="0"/>
              <a:t>we can examine that data programmatically through an interactive terminal session called the </a:t>
            </a:r>
            <a:r>
              <a:rPr lang="en-US" b="1" dirty="0"/>
              <a:t>Django shell</a:t>
            </a:r>
          </a:p>
          <a:p>
            <a:endParaRPr lang="en-US" dirty="0"/>
          </a:p>
        </p:txBody>
      </p:sp>
      <p:pic>
        <p:nvPicPr>
          <p:cNvPr id="4" name="Picture 3">
            <a:extLst>
              <a:ext uri="{FF2B5EF4-FFF2-40B4-BE49-F238E27FC236}">
                <a16:creationId xmlns:a16="http://schemas.microsoft.com/office/drawing/2014/main" id="{692F0AE5-DE38-4BA4-AE61-16CC11D92D1B}"/>
              </a:ext>
            </a:extLst>
          </p:cNvPr>
          <p:cNvPicPr>
            <a:picLocks noChangeAspect="1"/>
          </p:cNvPicPr>
          <p:nvPr/>
        </p:nvPicPr>
        <p:blipFill>
          <a:blip r:embed="rId3"/>
          <a:stretch>
            <a:fillRect/>
          </a:stretch>
        </p:blipFill>
        <p:spPr>
          <a:xfrm>
            <a:off x="1159559" y="2438924"/>
            <a:ext cx="8010525" cy="3238500"/>
          </a:xfrm>
          <a:prstGeom prst="rect">
            <a:avLst/>
          </a:prstGeom>
        </p:spPr>
      </p:pic>
      <p:pic>
        <p:nvPicPr>
          <p:cNvPr id="5" name="Picture 4">
            <a:extLst>
              <a:ext uri="{FF2B5EF4-FFF2-40B4-BE49-F238E27FC236}">
                <a16:creationId xmlns:a16="http://schemas.microsoft.com/office/drawing/2014/main" id="{5A627BEA-1D37-4D00-BFA8-B03B3F53517F}"/>
              </a:ext>
            </a:extLst>
          </p:cNvPr>
          <p:cNvPicPr>
            <a:picLocks noChangeAspect="1"/>
          </p:cNvPicPr>
          <p:nvPr/>
        </p:nvPicPr>
        <p:blipFill>
          <a:blip r:embed="rId4"/>
          <a:stretch>
            <a:fillRect/>
          </a:stretch>
        </p:blipFill>
        <p:spPr>
          <a:xfrm>
            <a:off x="1159559" y="5845175"/>
            <a:ext cx="2171700" cy="647700"/>
          </a:xfrm>
          <a:prstGeom prst="rect">
            <a:avLst/>
          </a:prstGeom>
        </p:spPr>
      </p:pic>
    </p:spTree>
    <p:extLst>
      <p:ext uri="{BB962C8B-B14F-4D97-AF65-F5344CB8AC3E}">
        <p14:creationId xmlns:p14="http://schemas.microsoft.com/office/powerpoint/2010/main" val="233755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1039-5CBD-4F3D-9256-CECBDF796D72}"/>
              </a:ext>
            </a:extLst>
          </p:cNvPr>
          <p:cNvSpPr>
            <a:spLocks noGrp="1"/>
          </p:cNvSpPr>
          <p:nvPr>
            <p:ph type="title"/>
          </p:nvPr>
        </p:nvSpPr>
        <p:spPr/>
        <p:txBody>
          <a:bodyPr/>
          <a:lstStyle/>
          <a:p>
            <a:r>
              <a:rPr lang="en-US" dirty="0"/>
              <a:t>The Django Shell</a:t>
            </a:r>
          </a:p>
        </p:txBody>
      </p:sp>
      <p:sp>
        <p:nvSpPr>
          <p:cNvPr id="3" name="Content Placeholder 2">
            <a:extLst>
              <a:ext uri="{FF2B5EF4-FFF2-40B4-BE49-F238E27FC236}">
                <a16:creationId xmlns:a16="http://schemas.microsoft.com/office/drawing/2014/main" id="{837CD6CD-9EB6-46B7-B0AB-21FDED77B8C9}"/>
              </a:ext>
            </a:extLst>
          </p:cNvPr>
          <p:cNvSpPr>
            <a:spLocks noGrp="1"/>
          </p:cNvSpPr>
          <p:nvPr>
            <p:ph idx="1"/>
          </p:nvPr>
        </p:nvSpPr>
        <p:spPr/>
        <p:txBody>
          <a:bodyPr/>
          <a:lstStyle/>
          <a:p>
            <a:r>
              <a:rPr lang="en-US" dirty="0"/>
              <a:t>if we know the ID of an object we can use the </a:t>
            </a:r>
            <a:r>
              <a:rPr lang="en-US" b="1" dirty="0"/>
              <a:t>get() method </a:t>
            </a:r>
            <a:r>
              <a:rPr lang="en-US" dirty="0"/>
              <a:t>to examine any attributes the object has.</a:t>
            </a:r>
          </a:p>
        </p:txBody>
      </p:sp>
      <p:pic>
        <p:nvPicPr>
          <p:cNvPr id="4" name="Picture 3">
            <a:extLst>
              <a:ext uri="{FF2B5EF4-FFF2-40B4-BE49-F238E27FC236}">
                <a16:creationId xmlns:a16="http://schemas.microsoft.com/office/drawing/2014/main" id="{A8EADD81-5887-4A6E-A9BF-B4917D000989}"/>
              </a:ext>
            </a:extLst>
          </p:cNvPr>
          <p:cNvPicPr>
            <a:picLocks noChangeAspect="1"/>
          </p:cNvPicPr>
          <p:nvPr/>
        </p:nvPicPr>
        <p:blipFill>
          <a:blip r:embed="rId2"/>
          <a:stretch>
            <a:fillRect/>
          </a:stretch>
        </p:blipFill>
        <p:spPr>
          <a:xfrm>
            <a:off x="1232482" y="2979950"/>
            <a:ext cx="3619500" cy="1181100"/>
          </a:xfrm>
          <a:prstGeom prst="rect">
            <a:avLst/>
          </a:prstGeom>
        </p:spPr>
      </p:pic>
      <p:pic>
        <p:nvPicPr>
          <p:cNvPr id="5" name="Picture 4">
            <a:extLst>
              <a:ext uri="{FF2B5EF4-FFF2-40B4-BE49-F238E27FC236}">
                <a16:creationId xmlns:a16="http://schemas.microsoft.com/office/drawing/2014/main" id="{D22BDB03-359F-489D-B06C-2FFED7D9F2CC}"/>
              </a:ext>
            </a:extLst>
          </p:cNvPr>
          <p:cNvPicPr>
            <a:picLocks noChangeAspect="1"/>
          </p:cNvPicPr>
          <p:nvPr/>
        </p:nvPicPr>
        <p:blipFill>
          <a:blip r:embed="rId3"/>
          <a:stretch>
            <a:fillRect/>
          </a:stretch>
        </p:blipFill>
        <p:spPr>
          <a:xfrm>
            <a:off x="1232482" y="4684251"/>
            <a:ext cx="3714750" cy="619125"/>
          </a:xfrm>
          <a:prstGeom prst="rect">
            <a:avLst/>
          </a:prstGeom>
        </p:spPr>
      </p:pic>
    </p:spTree>
    <p:extLst>
      <p:ext uri="{BB962C8B-B14F-4D97-AF65-F5344CB8AC3E}">
        <p14:creationId xmlns:p14="http://schemas.microsoft.com/office/powerpoint/2010/main" val="154380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FECF-3CC3-48D2-9A66-A55FAB897BF1}"/>
              </a:ext>
            </a:extLst>
          </p:cNvPr>
          <p:cNvSpPr>
            <a:spLocks noGrp="1"/>
          </p:cNvSpPr>
          <p:nvPr>
            <p:ph type="title"/>
          </p:nvPr>
        </p:nvSpPr>
        <p:spPr/>
        <p:txBody>
          <a:bodyPr/>
          <a:lstStyle/>
          <a:p>
            <a:r>
              <a:rPr lang="en-US" dirty="0"/>
              <a:t>Benefits of web apps</a:t>
            </a:r>
          </a:p>
        </p:txBody>
      </p:sp>
      <p:sp>
        <p:nvSpPr>
          <p:cNvPr id="3" name="Content Placeholder 2">
            <a:extLst>
              <a:ext uri="{FF2B5EF4-FFF2-40B4-BE49-F238E27FC236}">
                <a16:creationId xmlns:a16="http://schemas.microsoft.com/office/drawing/2014/main" id="{02160F79-E740-4EAC-BDF0-CC645C463720}"/>
              </a:ext>
            </a:extLst>
          </p:cNvPr>
          <p:cNvSpPr>
            <a:spLocks noGrp="1"/>
          </p:cNvSpPr>
          <p:nvPr>
            <p:ph idx="1"/>
          </p:nvPr>
        </p:nvSpPr>
        <p:spPr/>
        <p:txBody>
          <a:bodyPr/>
          <a:lstStyle/>
          <a:p>
            <a:r>
              <a:rPr lang="en-US" dirty="0"/>
              <a:t>Allowing multiple users access to the same version of an app</a:t>
            </a:r>
          </a:p>
          <a:p>
            <a:r>
              <a:rPr lang="en-US" dirty="0"/>
              <a:t>No need for local machine installation</a:t>
            </a:r>
          </a:p>
          <a:p>
            <a:r>
              <a:rPr lang="en-US" dirty="0"/>
              <a:t>Accessible across multiple platforms </a:t>
            </a:r>
          </a:p>
          <a:p>
            <a:r>
              <a:rPr lang="en-US" dirty="0"/>
              <a:t>Typically not browser dependent</a:t>
            </a:r>
          </a:p>
          <a:p>
            <a:r>
              <a:rPr lang="en-US" dirty="0"/>
              <a:t>Does not use up local resources such as memory or computing power</a:t>
            </a:r>
          </a:p>
        </p:txBody>
      </p:sp>
    </p:spTree>
    <p:extLst>
      <p:ext uri="{BB962C8B-B14F-4D97-AF65-F5344CB8AC3E}">
        <p14:creationId xmlns:p14="http://schemas.microsoft.com/office/powerpoint/2010/main" val="1150538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F286-CCDB-4020-83E0-8D394A5072EC}"/>
              </a:ext>
            </a:extLst>
          </p:cNvPr>
          <p:cNvSpPr>
            <a:spLocks noGrp="1"/>
          </p:cNvSpPr>
          <p:nvPr>
            <p:ph type="title"/>
          </p:nvPr>
        </p:nvSpPr>
        <p:spPr/>
        <p:txBody>
          <a:bodyPr/>
          <a:lstStyle/>
          <a:p>
            <a:r>
              <a:rPr lang="en-US" dirty="0"/>
              <a:t>The Django Shell</a:t>
            </a:r>
          </a:p>
        </p:txBody>
      </p:sp>
      <p:sp>
        <p:nvSpPr>
          <p:cNvPr id="3" name="Content Placeholder 2">
            <a:extLst>
              <a:ext uri="{FF2B5EF4-FFF2-40B4-BE49-F238E27FC236}">
                <a16:creationId xmlns:a16="http://schemas.microsoft.com/office/drawing/2014/main" id="{5F4942AC-FA6E-4CB4-800F-34371B929A75}"/>
              </a:ext>
            </a:extLst>
          </p:cNvPr>
          <p:cNvSpPr>
            <a:spLocks noGrp="1"/>
          </p:cNvSpPr>
          <p:nvPr>
            <p:ph idx="1"/>
          </p:nvPr>
        </p:nvSpPr>
        <p:spPr/>
        <p:txBody>
          <a:bodyPr/>
          <a:lstStyle/>
          <a:p>
            <a:r>
              <a:rPr lang="en-US" dirty="0"/>
              <a:t>We can also look at the entries related to a certain topic. </a:t>
            </a:r>
          </a:p>
          <a:p>
            <a:r>
              <a:rPr lang="en-US" dirty="0"/>
              <a:t>Since we defined topic as a </a:t>
            </a:r>
            <a:r>
              <a:rPr lang="en-US" b="1" dirty="0" err="1"/>
              <a:t>foreignkey</a:t>
            </a:r>
            <a:r>
              <a:rPr lang="en-US" dirty="0"/>
              <a:t> attribute in the Entry model, Django can use this relationship to access the entries for any topic</a:t>
            </a:r>
          </a:p>
          <a:p>
            <a:r>
              <a:rPr lang="en-US" dirty="0"/>
              <a:t>To get data through a foreign key relationship, you use the </a:t>
            </a:r>
            <a:r>
              <a:rPr lang="en-US" b="1" dirty="0"/>
              <a:t>lowercase name of the related model followed by an underscore and the word set </a:t>
            </a:r>
          </a:p>
        </p:txBody>
      </p:sp>
      <p:pic>
        <p:nvPicPr>
          <p:cNvPr id="4" name="Picture 3">
            <a:extLst>
              <a:ext uri="{FF2B5EF4-FFF2-40B4-BE49-F238E27FC236}">
                <a16:creationId xmlns:a16="http://schemas.microsoft.com/office/drawing/2014/main" id="{B1F376CD-09A4-42B9-8131-39ABF610A3EF}"/>
              </a:ext>
            </a:extLst>
          </p:cNvPr>
          <p:cNvPicPr>
            <a:picLocks noChangeAspect="1"/>
          </p:cNvPicPr>
          <p:nvPr/>
        </p:nvPicPr>
        <p:blipFill>
          <a:blip r:embed="rId2"/>
          <a:stretch>
            <a:fillRect/>
          </a:stretch>
        </p:blipFill>
        <p:spPr>
          <a:xfrm>
            <a:off x="1148112" y="4635485"/>
            <a:ext cx="3419475" cy="1362075"/>
          </a:xfrm>
          <a:prstGeom prst="rect">
            <a:avLst/>
          </a:prstGeom>
        </p:spPr>
      </p:pic>
      <p:pic>
        <p:nvPicPr>
          <p:cNvPr id="5" name="Picture 4">
            <a:extLst>
              <a:ext uri="{FF2B5EF4-FFF2-40B4-BE49-F238E27FC236}">
                <a16:creationId xmlns:a16="http://schemas.microsoft.com/office/drawing/2014/main" id="{B6F1B22F-222F-450E-A772-A8F9BB612020}"/>
              </a:ext>
            </a:extLst>
          </p:cNvPr>
          <p:cNvPicPr>
            <a:picLocks noChangeAspect="1"/>
          </p:cNvPicPr>
          <p:nvPr/>
        </p:nvPicPr>
        <p:blipFill>
          <a:blip r:embed="rId3"/>
          <a:stretch>
            <a:fillRect/>
          </a:stretch>
        </p:blipFill>
        <p:spPr>
          <a:xfrm>
            <a:off x="4924425" y="4649772"/>
            <a:ext cx="6429375" cy="666750"/>
          </a:xfrm>
          <a:prstGeom prst="rect">
            <a:avLst/>
          </a:prstGeom>
        </p:spPr>
      </p:pic>
    </p:spTree>
    <p:extLst>
      <p:ext uri="{BB962C8B-B14F-4D97-AF65-F5344CB8AC3E}">
        <p14:creationId xmlns:p14="http://schemas.microsoft.com/office/powerpoint/2010/main" val="2168111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FD8B6-F00F-43E3-8DE8-FFE7B8457F30}"/>
              </a:ext>
            </a:extLst>
          </p:cNvPr>
          <p:cNvSpPr>
            <a:spLocks noGrp="1"/>
          </p:cNvSpPr>
          <p:nvPr>
            <p:ph type="title"/>
          </p:nvPr>
        </p:nvSpPr>
        <p:spPr/>
        <p:txBody>
          <a:bodyPr/>
          <a:lstStyle/>
          <a:p>
            <a:r>
              <a:rPr lang="en-US" dirty="0"/>
              <a:t>What is Django?</a:t>
            </a:r>
          </a:p>
        </p:txBody>
      </p:sp>
      <p:sp>
        <p:nvSpPr>
          <p:cNvPr id="3" name="Content Placeholder 2">
            <a:extLst>
              <a:ext uri="{FF2B5EF4-FFF2-40B4-BE49-F238E27FC236}">
                <a16:creationId xmlns:a16="http://schemas.microsoft.com/office/drawing/2014/main" id="{629028BF-9EE4-47A1-A482-627126A645EC}"/>
              </a:ext>
            </a:extLst>
          </p:cNvPr>
          <p:cNvSpPr>
            <a:spLocks noGrp="1"/>
          </p:cNvSpPr>
          <p:nvPr>
            <p:ph idx="1"/>
          </p:nvPr>
        </p:nvSpPr>
        <p:spPr>
          <a:xfrm>
            <a:off x="838200" y="2028497"/>
            <a:ext cx="10515600" cy="4148466"/>
          </a:xfrm>
        </p:spPr>
        <p:txBody>
          <a:bodyPr>
            <a:normAutofit/>
          </a:bodyPr>
          <a:lstStyle/>
          <a:p>
            <a:r>
              <a:rPr lang="en-US" dirty="0"/>
              <a:t>Django is a popular Python library that is used to build web apps</a:t>
            </a:r>
          </a:p>
          <a:p>
            <a:endParaRPr lang="en-US" dirty="0"/>
          </a:p>
          <a:p>
            <a:r>
              <a:rPr lang="en-US" dirty="0"/>
              <a:t>Django</a:t>
            </a:r>
            <a:r>
              <a:rPr lang="en-US" b="1" dirty="0"/>
              <a:t> </a:t>
            </a:r>
            <a:r>
              <a:rPr lang="en-US" dirty="0"/>
              <a:t>is a </a:t>
            </a:r>
            <a:r>
              <a:rPr lang="en-US" b="1" dirty="0"/>
              <a:t>server-side web framework </a:t>
            </a:r>
            <a:r>
              <a:rPr lang="en-US" dirty="0"/>
              <a:t>that encompasses *all the elements</a:t>
            </a:r>
            <a:r>
              <a:rPr lang="en-US" b="1" dirty="0"/>
              <a:t> </a:t>
            </a:r>
            <a:r>
              <a:rPr lang="en-US" dirty="0"/>
              <a:t>that can help build interactive website</a:t>
            </a:r>
          </a:p>
          <a:p>
            <a:endParaRPr lang="en-US" dirty="0"/>
          </a:p>
          <a:p>
            <a:r>
              <a:rPr lang="en-US" dirty="0"/>
              <a:t>For this project we will create a </a:t>
            </a:r>
            <a:r>
              <a:rPr lang="en-US" b="1" dirty="0"/>
              <a:t>Learning Log</a:t>
            </a:r>
            <a:r>
              <a:rPr lang="en-US" dirty="0"/>
              <a:t> </a:t>
            </a:r>
            <a:r>
              <a:rPr lang="en-US" b="1" dirty="0"/>
              <a:t>– </a:t>
            </a:r>
            <a:r>
              <a:rPr lang="en-US" dirty="0"/>
              <a:t>an online journal system that lets you keep track of information you’ve learned about particular topics.</a:t>
            </a:r>
          </a:p>
        </p:txBody>
      </p:sp>
    </p:spTree>
    <p:extLst>
      <p:ext uri="{BB962C8B-B14F-4D97-AF65-F5344CB8AC3E}">
        <p14:creationId xmlns:p14="http://schemas.microsoft.com/office/powerpoint/2010/main" val="2420702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D863-04F3-4FC1-8861-BA73FC086D58}"/>
              </a:ext>
            </a:extLst>
          </p:cNvPr>
          <p:cNvSpPr>
            <a:spLocks noGrp="1"/>
          </p:cNvSpPr>
          <p:nvPr>
            <p:ph type="title"/>
          </p:nvPr>
        </p:nvSpPr>
        <p:spPr/>
        <p:txBody>
          <a:bodyPr/>
          <a:lstStyle/>
          <a:p>
            <a:r>
              <a:rPr lang="en-US" dirty="0"/>
              <a:t>The Learning Log Project</a:t>
            </a:r>
          </a:p>
        </p:txBody>
      </p:sp>
      <p:sp>
        <p:nvSpPr>
          <p:cNvPr id="3" name="Content Placeholder 2">
            <a:extLst>
              <a:ext uri="{FF2B5EF4-FFF2-40B4-BE49-F238E27FC236}">
                <a16:creationId xmlns:a16="http://schemas.microsoft.com/office/drawing/2014/main" id="{18060198-386B-47DE-8F7A-3C8CB4190C89}"/>
              </a:ext>
            </a:extLst>
          </p:cNvPr>
          <p:cNvSpPr>
            <a:spLocks noGrp="1"/>
          </p:cNvSpPr>
          <p:nvPr>
            <p:ph idx="1"/>
          </p:nvPr>
        </p:nvSpPr>
        <p:spPr/>
        <p:txBody>
          <a:bodyPr/>
          <a:lstStyle/>
          <a:p>
            <a:r>
              <a:rPr lang="en-US" dirty="0"/>
              <a:t>Specs page</a:t>
            </a:r>
          </a:p>
          <a:p>
            <a:r>
              <a:rPr lang="en-US" dirty="0"/>
              <a:t>Define </a:t>
            </a:r>
            <a:r>
              <a:rPr lang="en-US" b="1" dirty="0"/>
              <a:t>models</a:t>
            </a:r>
            <a:r>
              <a:rPr lang="en-US" dirty="0"/>
              <a:t> for the data to work with</a:t>
            </a:r>
          </a:p>
          <a:p>
            <a:r>
              <a:rPr lang="en-US" dirty="0"/>
              <a:t>Write views and templates so Django can build the site’s pages</a:t>
            </a:r>
          </a:p>
          <a:p>
            <a:r>
              <a:rPr lang="en-US" dirty="0"/>
              <a:t>Respond to page requests</a:t>
            </a:r>
          </a:p>
          <a:p>
            <a:r>
              <a:rPr lang="en-US" dirty="0"/>
              <a:t>Read/write to a database</a:t>
            </a:r>
          </a:p>
          <a:p>
            <a:r>
              <a:rPr lang="en-US" dirty="0"/>
              <a:t>Manage users</a:t>
            </a:r>
          </a:p>
          <a:p>
            <a:r>
              <a:rPr lang="en-US" dirty="0"/>
              <a:t>And more!</a:t>
            </a:r>
          </a:p>
          <a:p>
            <a:pPr marL="0" indent="0">
              <a:buNone/>
            </a:pPr>
            <a:endParaRPr lang="en-US" dirty="0"/>
          </a:p>
        </p:txBody>
      </p:sp>
    </p:spTree>
    <p:extLst>
      <p:ext uri="{BB962C8B-B14F-4D97-AF65-F5344CB8AC3E}">
        <p14:creationId xmlns:p14="http://schemas.microsoft.com/office/powerpoint/2010/main" val="423556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DE18-5D7C-45EE-A54D-964ACEA652CD}"/>
              </a:ext>
            </a:extLst>
          </p:cNvPr>
          <p:cNvSpPr>
            <a:spLocks noGrp="1"/>
          </p:cNvSpPr>
          <p:nvPr>
            <p:ph type="title"/>
          </p:nvPr>
        </p:nvSpPr>
        <p:spPr/>
        <p:txBody>
          <a:bodyPr/>
          <a:lstStyle/>
          <a:p>
            <a:r>
              <a:rPr lang="en-US" dirty="0"/>
              <a:t>The Spec File</a:t>
            </a:r>
          </a:p>
        </p:txBody>
      </p:sp>
      <p:sp>
        <p:nvSpPr>
          <p:cNvPr id="3" name="Content Placeholder 2">
            <a:extLst>
              <a:ext uri="{FF2B5EF4-FFF2-40B4-BE49-F238E27FC236}">
                <a16:creationId xmlns:a16="http://schemas.microsoft.com/office/drawing/2014/main" id="{38EA7DC6-120B-452B-A0EC-727F27592B77}"/>
              </a:ext>
            </a:extLst>
          </p:cNvPr>
          <p:cNvSpPr>
            <a:spLocks noGrp="1"/>
          </p:cNvSpPr>
          <p:nvPr>
            <p:ph idx="1"/>
          </p:nvPr>
        </p:nvSpPr>
        <p:spPr/>
        <p:txBody>
          <a:bodyPr/>
          <a:lstStyle/>
          <a:p>
            <a:r>
              <a:rPr lang="en-US" dirty="0"/>
              <a:t>A full spec details the project goals, describes the project’s functionality, and discusses its appearance and user interface. </a:t>
            </a:r>
          </a:p>
          <a:p>
            <a:r>
              <a:rPr lang="en-US" dirty="0"/>
              <a:t>Like any good project or business plan, a spec should keep you focused and help keep your project on track.</a:t>
            </a:r>
          </a:p>
          <a:p>
            <a:r>
              <a:rPr lang="en-US" dirty="0"/>
              <a:t>Spec to use – </a:t>
            </a:r>
          </a:p>
          <a:p>
            <a:pPr lvl="1"/>
            <a:r>
              <a:rPr lang="en-US" dirty="0"/>
              <a:t>We’ll write a web app called Learning Log that allows users to log the topics they’re interested in and to make journal entries as they learn about each topic. The Learning Log home page will describe the site and invite users to either register or log in. Once logged in, a user can create new topics, add new entries, and read and edit existing entries.</a:t>
            </a:r>
          </a:p>
        </p:txBody>
      </p:sp>
    </p:spTree>
    <p:extLst>
      <p:ext uri="{BB962C8B-B14F-4D97-AF65-F5344CB8AC3E}">
        <p14:creationId xmlns:p14="http://schemas.microsoft.com/office/powerpoint/2010/main" val="1147059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4FBA-0F59-425B-B28C-162E5FE1CB0C}"/>
              </a:ext>
            </a:extLst>
          </p:cNvPr>
          <p:cNvSpPr>
            <a:spLocks noGrp="1"/>
          </p:cNvSpPr>
          <p:nvPr>
            <p:ph type="title"/>
          </p:nvPr>
        </p:nvSpPr>
        <p:spPr/>
        <p:txBody>
          <a:bodyPr/>
          <a:lstStyle/>
          <a:p>
            <a:r>
              <a:rPr lang="en-US" dirty="0"/>
              <a:t>Get Set Up</a:t>
            </a:r>
          </a:p>
        </p:txBody>
      </p:sp>
      <p:sp>
        <p:nvSpPr>
          <p:cNvPr id="3" name="Content Placeholder 2">
            <a:extLst>
              <a:ext uri="{FF2B5EF4-FFF2-40B4-BE49-F238E27FC236}">
                <a16:creationId xmlns:a16="http://schemas.microsoft.com/office/drawing/2014/main" id="{130366ED-DA63-421C-972F-EB033372D703}"/>
              </a:ext>
            </a:extLst>
          </p:cNvPr>
          <p:cNvSpPr>
            <a:spLocks noGrp="1"/>
          </p:cNvSpPr>
          <p:nvPr>
            <p:ph idx="1"/>
          </p:nvPr>
        </p:nvSpPr>
        <p:spPr>
          <a:xfrm>
            <a:off x="922282" y="1740692"/>
            <a:ext cx="10515600" cy="4351338"/>
          </a:xfrm>
        </p:spPr>
        <p:txBody>
          <a:bodyPr>
            <a:normAutofit lnSpcReduction="10000"/>
          </a:bodyPr>
          <a:lstStyle/>
          <a:p>
            <a:r>
              <a:rPr lang="en-US" dirty="0"/>
              <a:t>Create a new folder named </a:t>
            </a:r>
            <a:r>
              <a:rPr lang="en-US" b="1" dirty="0"/>
              <a:t>Django</a:t>
            </a:r>
          </a:p>
          <a:p>
            <a:r>
              <a:rPr lang="en-US" dirty="0"/>
              <a:t>Create a virtual environment – </a:t>
            </a:r>
            <a:r>
              <a:rPr lang="en-US" b="1" dirty="0" err="1"/>
              <a:t>django_venv</a:t>
            </a:r>
            <a:endParaRPr lang="en-US" b="1" dirty="0"/>
          </a:p>
          <a:p>
            <a:endParaRPr lang="en-US" dirty="0"/>
          </a:p>
          <a:p>
            <a:endParaRPr lang="en-US" dirty="0"/>
          </a:p>
          <a:p>
            <a:endParaRPr lang="en-US" dirty="0"/>
          </a:p>
          <a:p>
            <a:r>
              <a:rPr lang="en-US" dirty="0"/>
              <a:t>Activate the VE</a:t>
            </a:r>
          </a:p>
          <a:p>
            <a:endParaRPr lang="en-US" dirty="0"/>
          </a:p>
          <a:p>
            <a:r>
              <a:rPr lang="en-US" dirty="0"/>
              <a:t>Install the Library</a:t>
            </a:r>
          </a:p>
          <a:p>
            <a:pPr marL="0" indent="0">
              <a:buNone/>
            </a:pPr>
            <a:r>
              <a:rPr lang="en-US" dirty="0"/>
              <a:t> </a:t>
            </a:r>
          </a:p>
          <a:p>
            <a:pPr marL="0" indent="0">
              <a:buNone/>
            </a:pPr>
            <a:endParaRPr lang="en-US" dirty="0"/>
          </a:p>
        </p:txBody>
      </p:sp>
      <p:pic>
        <p:nvPicPr>
          <p:cNvPr id="4" name="Picture 3">
            <a:extLst>
              <a:ext uri="{FF2B5EF4-FFF2-40B4-BE49-F238E27FC236}">
                <a16:creationId xmlns:a16="http://schemas.microsoft.com/office/drawing/2014/main" id="{99AF3578-DB51-42AD-82DF-0EEA18915A11}"/>
              </a:ext>
            </a:extLst>
          </p:cNvPr>
          <p:cNvPicPr>
            <a:picLocks noChangeAspect="1"/>
          </p:cNvPicPr>
          <p:nvPr/>
        </p:nvPicPr>
        <p:blipFill>
          <a:blip r:embed="rId2"/>
          <a:stretch>
            <a:fillRect/>
          </a:stretch>
        </p:blipFill>
        <p:spPr>
          <a:xfrm>
            <a:off x="3653822" y="2649742"/>
            <a:ext cx="5543307" cy="676263"/>
          </a:xfrm>
          <a:prstGeom prst="rect">
            <a:avLst/>
          </a:prstGeom>
        </p:spPr>
      </p:pic>
      <p:pic>
        <p:nvPicPr>
          <p:cNvPr id="5" name="Picture 4">
            <a:extLst>
              <a:ext uri="{FF2B5EF4-FFF2-40B4-BE49-F238E27FC236}">
                <a16:creationId xmlns:a16="http://schemas.microsoft.com/office/drawing/2014/main" id="{52E282FF-0909-4F59-90B9-3318AF6EE425}"/>
              </a:ext>
            </a:extLst>
          </p:cNvPr>
          <p:cNvPicPr>
            <a:picLocks noChangeAspect="1"/>
          </p:cNvPicPr>
          <p:nvPr/>
        </p:nvPicPr>
        <p:blipFill>
          <a:blip r:embed="rId3"/>
          <a:stretch>
            <a:fillRect/>
          </a:stretch>
        </p:blipFill>
        <p:spPr>
          <a:xfrm>
            <a:off x="3853520" y="3949305"/>
            <a:ext cx="5514975" cy="571500"/>
          </a:xfrm>
          <a:prstGeom prst="rect">
            <a:avLst/>
          </a:prstGeom>
        </p:spPr>
      </p:pic>
      <p:pic>
        <p:nvPicPr>
          <p:cNvPr id="6" name="Picture 5">
            <a:extLst>
              <a:ext uri="{FF2B5EF4-FFF2-40B4-BE49-F238E27FC236}">
                <a16:creationId xmlns:a16="http://schemas.microsoft.com/office/drawing/2014/main" id="{2C903B5B-4B3D-4A31-B6A6-AA369A04FDE3}"/>
              </a:ext>
            </a:extLst>
          </p:cNvPr>
          <p:cNvPicPr>
            <a:picLocks noChangeAspect="1"/>
          </p:cNvPicPr>
          <p:nvPr/>
        </p:nvPicPr>
        <p:blipFill>
          <a:blip r:embed="rId4"/>
          <a:stretch>
            <a:fillRect/>
          </a:stretch>
        </p:blipFill>
        <p:spPr>
          <a:xfrm>
            <a:off x="4105275" y="4950648"/>
            <a:ext cx="3981450" cy="638175"/>
          </a:xfrm>
          <a:prstGeom prst="rect">
            <a:avLst/>
          </a:prstGeom>
        </p:spPr>
      </p:pic>
    </p:spTree>
    <p:extLst>
      <p:ext uri="{BB962C8B-B14F-4D97-AF65-F5344CB8AC3E}">
        <p14:creationId xmlns:p14="http://schemas.microsoft.com/office/powerpoint/2010/main" val="152105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5469-0713-4044-BCB8-7F35AEB078D0}"/>
              </a:ext>
            </a:extLst>
          </p:cNvPr>
          <p:cNvSpPr>
            <a:spLocks noGrp="1"/>
          </p:cNvSpPr>
          <p:nvPr>
            <p:ph type="title"/>
          </p:nvPr>
        </p:nvSpPr>
        <p:spPr/>
        <p:txBody>
          <a:bodyPr/>
          <a:lstStyle/>
          <a:p>
            <a:r>
              <a:rPr lang="en-US" dirty="0"/>
              <a:t>Create the Django Project</a:t>
            </a:r>
          </a:p>
        </p:txBody>
      </p:sp>
      <p:sp>
        <p:nvSpPr>
          <p:cNvPr id="3" name="Content Placeholder 2">
            <a:extLst>
              <a:ext uri="{FF2B5EF4-FFF2-40B4-BE49-F238E27FC236}">
                <a16:creationId xmlns:a16="http://schemas.microsoft.com/office/drawing/2014/main" id="{7FC6C758-B086-4C69-A334-68599EDC0469}"/>
              </a:ext>
            </a:extLst>
          </p:cNvPr>
          <p:cNvSpPr>
            <a:spLocks noGrp="1"/>
          </p:cNvSpPr>
          <p:nvPr>
            <p:ph idx="1"/>
          </p:nvPr>
        </p:nvSpPr>
        <p:spPr>
          <a:xfrm>
            <a:off x="838200" y="1825625"/>
            <a:ext cx="7433441" cy="4351338"/>
          </a:xfrm>
        </p:spPr>
        <p:txBody>
          <a:bodyPr/>
          <a:lstStyle/>
          <a:p>
            <a:endParaRPr lang="en-US" dirty="0"/>
          </a:p>
          <a:p>
            <a:endParaRPr lang="en-US" dirty="0"/>
          </a:p>
          <a:p>
            <a:r>
              <a:rPr lang="en-US" dirty="0"/>
              <a:t>This will create a new project called </a:t>
            </a:r>
            <a:r>
              <a:rPr lang="en-US" dirty="0" err="1"/>
              <a:t>learning_log</a:t>
            </a:r>
            <a:endParaRPr lang="en-US" dirty="0"/>
          </a:p>
          <a:p>
            <a:r>
              <a:rPr lang="en-US" dirty="0"/>
              <a:t>It is important to remember the ‘.’ at the end of the line</a:t>
            </a:r>
          </a:p>
          <a:p>
            <a:r>
              <a:rPr lang="en-US" dirty="0"/>
              <a:t> The dot at the end of the command creates the new project with a directory structure that will make it easy to deploy the app to a server</a:t>
            </a:r>
          </a:p>
        </p:txBody>
      </p:sp>
      <p:pic>
        <p:nvPicPr>
          <p:cNvPr id="5" name="Picture 4">
            <a:extLst>
              <a:ext uri="{FF2B5EF4-FFF2-40B4-BE49-F238E27FC236}">
                <a16:creationId xmlns:a16="http://schemas.microsoft.com/office/drawing/2014/main" id="{39997C4C-6392-4C96-8B45-73C180F4BC48}"/>
              </a:ext>
            </a:extLst>
          </p:cNvPr>
          <p:cNvPicPr>
            <a:picLocks noChangeAspect="1"/>
          </p:cNvPicPr>
          <p:nvPr/>
        </p:nvPicPr>
        <p:blipFill>
          <a:blip r:embed="rId2"/>
          <a:stretch>
            <a:fillRect/>
          </a:stretch>
        </p:blipFill>
        <p:spPr>
          <a:xfrm>
            <a:off x="838200" y="1825625"/>
            <a:ext cx="8216328" cy="822982"/>
          </a:xfrm>
          <a:prstGeom prst="rect">
            <a:avLst/>
          </a:prstGeom>
        </p:spPr>
      </p:pic>
      <p:pic>
        <p:nvPicPr>
          <p:cNvPr id="6" name="Picture 5">
            <a:extLst>
              <a:ext uri="{FF2B5EF4-FFF2-40B4-BE49-F238E27FC236}">
                <a16:creationId xmlns:a16="http://schemas.microsoft.com/office/drawing/2014/main" id="{B3EE1DDC-EFAB-4B95-8AC1-757510967A41}"/>
              </a:ext>
            </a:extLst>
          </p:cNvPr>
          <p:cNvPicPr>
            <a:picLocks noChangeAspect="1"/>
          </p:cNvPicPr>
          <p:nvPr/>
        </p:nvPicPr>
        <p:blipFill>
          <a:blip r:embed="rId3"/>
          <a:stretch>
            <a:fillRect/>
          </a:stretch>
        </p:blipFill>
        <p:spPr>
          <a:xfrm>
            <a:off x="8882554" y="3045947"/>
            <a:ext cx="2471245" cy="3283552"/>
          </a:xfrm>
          <a:prstGeom prst="rect">
            <a:avLst/>
          </a:prstGeom>
        </p:spPr>
      </p:pic>
    </p:spTree>
    <p:extLst>
      <p:ext uri="{BB962C8B-B14F-4D97-AF65-F5344CB8AC3E}">
        <p14:creationId xmlns:p14="http://schemas.microsoft.com/office/powerpoint/2010/main" val="219354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3F7E6-5FF1-46D0-BBE0-BA8231B40D8E}"/>
              </a:ext>
            </a:extLst>
          </p:cNvPr>
          <p:cNvSpPr>
            <a:spLocks noGrp="1"/>
          </p:cNvSpPr>
          <p:nvPr>
            <p:ph type="title"/>
          </p:nvPr>
        </p:nvSpPr>
        <p:spPr/>
        <p:txBody>
          <a:bodyPr/>
          <a:lstStyle/>
          <a:p>
            <a:r>
              <a:rPr lang="en-US" dirty="0"/>
              <a:t>Creating the Database</a:t>
            </a:r>
          </a:p>
        </p:txBody>
      </p:sp>
      <p:sp>
        <p:nvSpPr>
          <p:cNvPr id="3" name="Content Placeholder 2">
            <a:extLst>
              <a:ext uri="{FF2B5EF4-FFF2-40B4-BE49-F238E27FC236}">
                <a16:creationId xmlns:a16="http://schemas.microsoft.com/office/drawing/2014/main" id="{4B2F8D67-E93E-4D9D-8B27-95864FAE397D}"/>
              </a:ext>
            </a:extLst>
          </p:cNvPr>
          <p:cNvSpPr>
            <a:spLocks noGrp="1"/>
          </p:cNvSpPr>
          <p:nvPr>
            <p:ph idx="1"/>
          </p:nvPr>
        </p:nvSpPr>
        <p:spPr/>
        <p:txBody>
          <a:bodyPr/>
          <a:lstStyle/>
          <a:p>
            <a:r>
              <a:rPr lang="en-US" dirty="0"/>
              <a:t>Django stores most of the information for a project in a database</a:t>
            </a:r>
          </a:p>
          <a:p>
            <a:endParaRPr lang="en-US" dirty="0"/>
          </a:p>
          <a:p>
            <a:endParaRPr lang="en-US" dirty="0"/>
          </a:p>
          <a:p>
            <a:r>
              <a:rPr lang="en-US" dirty="0"/>
              <a:t>Typically the migrate command is used to modify a database. If it is used for the first time, it creates a new SQLite database (db.sqlite3)</a:t>
            </a:r>
          </a:p>
          <a:p>
            <a:r>
              <a:rPr lang="en-US" dirty="0"/>
              <a:t>SQLite is a database that runs off a single file</a:t>
            </a:r>
          </a:p>
          <a:p>
            <a:r>
              <a:rPr lang="en-US" dirty="0"/>
              <a:t>Ideal for simple apps (such as ours), no maintenance or set up required</a:t>
            </a:r>
          </a:p>
        </p:txBody>
      </p:sp>
      <p:pic>
        <p:nvPicPr>
          <p:cNvPr id="4" name="Picture 3">
            <a:extLst>
              <a:ext uri="{FF2B5EF4-FFF2-40B4-BE49-F238E27FC236}">
                <a16:creationId xmlns:a16="http://schemas.microsoft.com/office/drawing/2014/main" id="{45E7EDD4-8BFD-4700-9263-26A3CABB16D4}"/>
              </a:ext>
            </a:extLst>
          </p:cNvPr>
          <p:cNvPicPr>
            <a:picLocks noChangeAspect="1"/>
          </p:cNvPicPr>
          <p:nvPr/>
        </p:nvPicPr>
        <p:blipFill>
          <a:blip r:embed="rId3"/>
          <a:stretch>
            <a:fillRect/>
          </a:stretch>
        </p:blipFill>
        <p:spPr>
          <a:xfrm>
            <a:off x="1139551" y="2447595"/>
            <a:ext cx="5194767" cy="684487"/>
          </a:xfrm>
          <a:prstGeom prst="rect">
            <a:avLst/>
          </a:prstGeom>
        </p:spPr>
      </p:pic>
      <p:pic>
        <p:nvPicPr>
          <p:cNvPr id="6" name="Picture 5">
            <a:extLst>
              <a:ext uri="{FF2B5EF4-FFF2-40B4-BE49-F238E27FC236}">
                <a16:creationId xmlns:a16="http://schemas.microsoft.com/office/drawing/2014/main" id="{AF3F8E16-57FA-42C1-932B-C51052F9551C}"/>
              </a:ext>
            </a:extLst>
          </p:cNvPr>
          <p:cNvPicPr>
            <a:picLocks noChangeAspect="1"/>
          </p:cNvPicPr>
          <p:nvPr/>
        </p:nvPicPr>
        <p:blipFill>
          <a:blip r:embed="rId4"/>
          <a:stretch>
            <a:fillRect/>
          </a:stretch>
        </p:blipFill>
        <p:spPr>
          <a:xfrm>
            <a:off x="3126334" y="5424488"/>
            <a:ext cx="2583062" cy="1068387"/>
          </a:xfrm>
          <a:prstGeom prst="rect">
            <a:avLst/>
          </a:prstGeom>
        </p:spPr>
      </p:pic>
    </p:spTree>
    <p:extLst>
      <p:ext uri="{BB962C8B-B14F-4D97-AF65-F5344CB8AC3E}">
        <p14:creationId xmlns:p14="http://schemas.microsoft.com/office/powerpoint/2010/main" val="3999318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4229</TotalTime>
  <Words>1593</Words>
  <Application>Microsoft Office PowerPoint</Application>
  <PresentationFormat>Widescreen</PresentationFormat>
  <Paragraphs>168</Paragraphs>
  <Slides>30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Web Application</vt:lpstr>
      <vt:lpstr>Web Applications</vt:lpstr>
      <vt:lpstr>Benefits of web apps</vt:lpstr>
      <vt:lpstr>What is Django?</vt:lpstr>
      <vt:lpstr>The Learning Log Project</vt:lpstr>
      <vt:lpstr>The Spec File</vt:lpstr>
      <vt:lpstr>Get Set Up</vt:lpstr>
      <vt:lpstr>Create the Django Project</vt:lpstr>
      <vt:lpstr>Creating the Database</vt:lpstr>
      <vt:lpstr>Viewing the Project</vt:lpstr>
      <vt:lpstr>Viewing the Project</vt:lpstr>
      <vt:lpstr>Create a debugger launch profile </vt:lpstr>
      <vt:lpstr>Create a debugger launch profile</vt:lpstr>
      <vt:lpstr>Create a debugger launch profile</vt:lpstr>
      <vt:lpstr>Starting an App</vt:lpstr>
      <vt:lpstr>Defining Models</vt:lpstr>
      <vt:lpstr>Defining the Model</vt:lpstr>
      <vt:lpstr>Activating the Model</vt:lpstr>
      <vt:lpstr>Storing the information</vt:lpstr>
      <vt:lpstr>The Django Admin Site</vt:lpstr>
      <vt:lpstr>Registering a Model with the Admin Site</vt:lpstr>
      <vt:lpstr>Admin Site</vt:lpstr>
      <vt:lpstr>Adding Topics</vt:lpstr>
      <vt:lpstr>Defining the Entry Model</vt:lpstr>
      <vt:lpstr>Defining the Entry Model</vt:lpstr>
      <vt:lpstr>Data Entry</vt:lpstr>
      <vt:lpstr>Data Entry</vt:lpstr>
      <vt:lpstr>The Django Shell</vt:lpstr>
      <vt:lpstr>The Django Shell</vt:lpstr>
      <vt:lpstr>The Django Shell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dc:title>
  <dc:creator>Johnny Bhojwani</dc:creator>
  <cp:lastModifiedBy>Turner, Kennedy</cp:lastModifiedBy>
  <cp:revision>37</cp:revision>
  <dcterms:created xsi:type="dcterms:W3CDTF">2020-04-09T19:08:07Z</dcterms:created>
  <dcterms:modified xsi:type="dcterms:W3CDTF">2020-11-11T22:27:24Z</dcterms:modified>
</cp:coreProperties>
</file>