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6" r:id="rId31"/>
    <p:sldId id="287" r:id="rId32"/>
    <p:sldId id="288" r:id="rId33"/>
    <p:sldId id="289"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p:scale>
          <a:sx n="65" d="100"/>
          <a:sy n="65" d="100"/>
        </p:scale>
        <p:origin x="58" y="3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822645-6670-4199-BA1B-B0847E650FB2}" type="datetimeFigureOut">
              <a:rPr lang="es-ES" smtClean="0"/>
              <a:t>28/10/2020</a:t>
            </a:fld>
            <a:endParaRPr lang="es-E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F00609-8075-4787-8D76-2F73E0AE44F0}" type="slidenum">
              <a:rPr lang="es-ES" smtClean="0"/>
              <a:t>‹#›</a:t>
            </a:fld>
            <a:endParaRPr lang="es-ES"/>
          </a:p>
        </p:txBody>
      </p:sp>
    </p:spTree>
    <p:extLst>
      <p:ext uri="{BB962C8B-B14F-4D97-AF65-F5344CB8AC3E}">
        <p14:creationId xmlns:p14="http://schemas.microsoft.com/office/powerpoint/2010/main" val="23523999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Train the model with an image over and over using an algorithm</a:t>
            </a:r>
            <a:endParaRPr lang="es-ES" dirty="0"/>
          </a:p>
        </p:txBody>
      </p:sp>
      <p:sp>
        <p:nvSpPr>
          <p:cNvPr id="4" name="Slide Number Placeholder 3"/>
          <p:cNvSpPr>
            <a:spLocks noGrp="1"/>
          </p:cNvSpPr>
          <p:nvPr>
            <p:ph type="sldNum" sz="quarter" idx="5"/>
          </p:nvPr>
        </p:nvSpPr>
        <p:spPr/>
        <p:txBody>
          <a:bodyPr/>
          <a:lstStyle/>
          <a:p>
            <a:fld id="{14F00609-8075-4787-8D76-2F73E0AE44F0}" type="slidenum">
              <a:rPr lang="es-ES" smtClean="0"/>
              <a:t>2</a:t>
            </a:fld>
            <a:endParaRPr lang="es-ES"/>
          </a:p>
        </p:txBody>
      </p:sp>
    </p:spTree>
    <p:extLst>
      <p:ext uri="{BB962C8B-B14F-4D97-AF65-F5344CB8AC3E}">
        <p14:creationId xmlns:p14="http://schemas.microsoft.com/office/powerpoint/2010/main" val="1696265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Train, Test, Predict</a:t>
            </a:r>
            <a:endParaRPr lang="es-ES" dirty="0"/>
          </a:p>
        </p:txBody>
      </p:sp>
      <p:sp>
        <p:nvSpPr>
          <p:cNvPr id="4" name="Slide Number Placeholder 3"/>
          <p:cNvSpPr>
            <a:spLocks noGrp="1"/>
          </p:cNvSpPr>
          <p:nvPr>
            <p:ph type="sldNum" sz="quarter" idx="5"/>
          </p:nvPr>
        </p:nvSpPr>
        <p:spPr/>
        <p:txBody>
          <a:bodyPr/>
          <a:lstStyle/>
          <a:p>
            <a:fld id="{14F00609-8075-4787-8D76-2F73E0AE44F0}" type="slidenum">
              <a:rPr lang="es-ES" smtClean="0"/>
              <a:t>6</a:t>
            </a:fld>
            <a:endParaRPr lang="es-ES"/>
          </a:p>
        </p:txBody>
      </p:sp>
    </p:spTree>
    <p:extLst>
      <p:ext uri="{BB962C8B-B14F-4D97-AF65-F5344CB8AC3E}">
        <p14:creationId xmlns:p14="http://schemas.microsoft.com/office/powerpoint/2010/main" val="26665056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We’re using supervised ML</a:t>
            </a:r>
            <a:endParaRPr lang="es-ES" dirty="0"/>
          </a:p>
        </p:txBody>
      </p:sp>
      <p:sp>
        <p:nvSpPr>
          <p:cNvPr id="4" name="Slide Number Placeholder 3"/>
          <p:cNvSpPr>
            <a:spLocks noGrp="1"/>
          </p:cNvSpPr>
          <p:nvPr>
            <p:ph type="sldNum" sz="quarter" idx="5"/>
          </p:nvPr>
        </p:nvSpPr>
        <p:spPr/>
        <p:txBody>
          <a:bodyPr/>
          <a:lstStyle/>
          <a:p>
            <a:fld id="{14F00609-8075-4787-8D76-2F73E0AE44F0}" type="slidenum">
              <a:rPr lang="es-ES" smtClean="0"/>
              <a:t>8</a:t>
            </a:fld>
            <a:endParaRPr lang="es-ES"/>
          </a:p>
        </p:txBody>
      </p:sp>
    </p:spTree>
    <p:extLst>
      <p:ext uri="{BB962C8B-B14F-4D97-AF65-F5344CB8AC3E}">
        <p14:creationId xmlns:p14="http://schemas.microsoft.com/office/powerpoint/2010/main" val="39682014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more you feed the model, the better. Unstructured data into structured data. </a:t>
            </a:r>
            <a:endParaRPr lang="es-ES" dirty="0"/>
          </a:p>
        </p:txBody>
      </p:sp>
      <p:sp>
        <p:nvSpPr>
          <p:cNvPr id="4" name="Slide Number Placeholder 3"/>
          <p:cNvSpPr>
            <a:spLocks noGrp="1"/>
          </p:cNvSpPr>
          <p:nvPr>
            <p:ph type="sldNum" sz="quarter" idx="5"/>
          </p:nvPr>
        </p:nvSpPr>
        <p:spPr/>
        <p:txBody>
          <a:bodyPr/>
          <a:lstStyle/>
          <a:p>
            <a:fld id="{14F00609-8075-4787-8D76-2F73E0AE44F0}" type="slidenum">
              <a:rPr lang="es-ES" smtClean="0"/>
              <a:t>9</a:t>
            </a:fld>
            <a:endParaRPr lang="es-ES"/>
          </a:p>
        </p:txBody>
      </p:sp>
    </p:spTree>
    <p:extLst>
      <p:ext uri="{BB962C8B-B14F-4D97-AF65-F5344CB8AC3E}">
        <p14:creationId xmlns:p14="http://schemas.microsoft.com/office/powerpoint/2010/main" val="29476136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Classification Model for each image to belong to a discrete class. </a:t>
            </a:r>
            <a:endParaRPr lang="es-ES" dirty="0"/>
          </a:p>
        </p:txBody>
      </p:sp>
      <p:sp>
        <p:nvSpPr>
          <p:cNvPr id="4" name="Slide Number Placeholder 3"/>
          <p:cNvSpPr>
            <a:spLocks noGrp="1"/>
          </p:cNvSpPr>
          <p:nvPr>
            <p:ph type="sldNum" sz="quarter" idx="5"/>
          </p:nvPr>
        </p:nvSpPr>
        <p:spPr/>
        <p:txBody>
          <a:bodyPr/>
          <a:lstStyle/>
          <a:p>
            <a:fld id="{14F00609-8075-4787-8D76-2F73E0AE44F0}" type="slidenum">
              <a:rPr lang="es-ES" smtClean="0"/>
              <a:t>14</a:t>
            </a:fld>
            <a:endParaRPr lang="es-ES"/>
          </a:p>
        </p:txBody>
      </p:sp>
    </p:spTree>
    <p:extLst>
      <p:ext uri="{BB962C8B-B14F-4D97-AF65-F5344CB8AC3E}">
        <p14:creationId xmlns:p14="http://schemas.microsoft.com/office/powerpoint/2010/main" val="26971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Each feature (64) </a:t>
            </a:r>
            <a:r>
              <a:rPr lang="en-US" dirty="0"/>
              <a:t>has </a:t>
            </a:r>
            <a:r>
              <a:rPr lang="en-US"/>
              <a:t>a number with </a:t>
            </a:r>
            <a:r>
              <a:rPr lang="en-US" dirty="0"/>
              <a:t>the intensity of </a:t>
            </a:r>
            <a:r>
              <a:rPr lang="en-US"/>
              <a:t>the pixel.</a:t>
            </a:r>
            <a:endParaRPr lang="es-ES" dirty="0"/>
          </a:p>
        </p:txBody>
      </p:sp>
      <p:sp>
        <p:nvSpPr>
          <p:cNvPr id="4" name="Slide Number Placeholder 3"/>
          <p:cNvSpPr>
            <a:spLocks noGrp="1"/>
          </p:cNvSpPr>
          <p:nvPr>
            <p:ph type="sldNum" sz="quarter" idx="5"/>
          </p:nvPr>
        </p:nvSpPr>
        <p:spPr/>
        <p:txBody>
          <a:bodyPr/>
          <a:lstStyle/>
          <a:p>
            <a:fld id="{14F00609-8075-4787-8D76-2F73E0AE44F0}" type="slidenum">
              <a:rPr lang="es-ES" smtClean="0"/>
              <a:t>15</a:t>
            </a:fld>
            <a:endParaRPr lang="es-ES"/>
          </a:p>
        </p:txBody>
      </p:sp>
    </p:spTree>
    <p:extLst>
      <p:ext uri="{BB962C8B-B14F-4D97-AF65-F5344CB8AC3E}">
        <p14:creationId xmlns:p14="http://schemas.microsoft.com/office/powerpoint/2010/main" val="660847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34522-8951-46E4-8A37-AA04CC82F1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62DBA31-AE56-4D91-869C-490A621655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FE06B1-2E4A-4503-BD34-639A7A8CBF44}"/>
              </a:ext>
            </a:extLst>
          </p:cNvPr>
          <p:cNvSpPr>
            <a:spLocks noGrp="1"/>
          </p:cNvSpPr>
          <p:nvPr>
            <p:ph type="dt" sz="half" idx="10"/>
          </p:nvPr>
        </p:nvSpPr>
        <p:spPr/>
        <p:txBody>
          <a:bodyPr/>
          <a:lstStyle/>
          <a:p>
            <a:fld id="{299278C9-3D19-46A6-8C06-A19D96861D8D}" type="datetimeFigureOut">
              <a:rPr lang="en-US" smtClean="0"/>
              <a:t>10/28/2020</a:t>
            </a:fld>
            <a:endParaRPr lang="en-US"/>
          </a:p>
        </p:txBody>
      </p:sp>
      <p:sp>
        <p:nvSpPr>
          <p:cNvPr id="5" name="Footer Placeholder 4">
            <a:extLst>
              <a:ext uri="{FF2B5EF4-FFF2-40B4-BE49-F238E27FC236}">
                <a16:creationId xmlns:a16="http://schemas.microsoft.com/office/drawing/2014/main" id="{F14C7CAC-7215-4291-8582-AE783F8817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E16E34-E391-47A5-93B8-076E5B9E7C27}"/>
              </a:ext>
            </a:extLst>
          </p:cNvPr>
          <p:cNvSpPr>
            <a:spLocks noGrp="1"/>
          </p:cNvSpPr>
          <p:nvPr>
            <p:ph type="sldNum" sz="quarter" idx="12"/>
          </p:nvPr>
        </p:nvSpPr>
        <p:spPr/>
        <p:txBody>
          <a:bodyPr/>
          <a:lstStyle/>
          <a:p>
            <a:fld id="{1B3D6B43-16E9-4E64-B2C6-B7BF5E1B09A6}" type="slidenum">
              <a:rPr lang="en-US" smtClean="0"/>
              <a:t>‹#›</a:t>
            </a:fld>
            <a:endParaRPr lang="en-US"/>
          </a:p>
        </p:txBody>
      </p:sp>
    </p:spTree>
    <p:extLst>
      <p:ext uri="{BB962C8B-B14F-4D97-AF65-F5344CB8AC3E}">
        <p14:creationId xmlns:p14="http://schemas.microsoft.com/office/powerpoint/2010/main" val="1884183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FEDBC-7025-4C6E-8A00-D37A63098A0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0FDA50-819B-4E80-A4B6-3CDFA1108D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9A2908-5DC5-419B-A7E3-6FA6F4D57896}"/>
              </a:ext>
            </a:extLst>
          </p:cNvPr>
          <p:cNvSpPr>
            <a:spLocks noGrp="1"/>
          </p:cNvSpPr>
          <p:nvPr>
            <p:ph type="dt" sz="half" idx="10"/>
          </p:nvPr>
        </p:nvSpPr>
        <p:spPr/>
        <p:txBody>
          <a:bodyPr/>
          <a:lstStyle/>
          <a:p>
            <a:fld id="{299278C9-3D19-46A6-8C06-A19D96861D8D}" type="datetimeFigureOut">
              <a:rPr lang="en-US" smtClean="0"/>
              <a:t>10/28/2020</a:t>
            </a:fld>
            <a:endParaRPr lang="en-US"/>
          </a:p>
        </p:txBody>
      </p:sp>
      <p:sp>
        <p:nvSpPr>
          <p:cNvPr id="5" name="Footer Placeholder 4">
            <a:extLst>
              <a:ext uri="{FF2B5EF4-FFF2-40B4-BE49-F238E27FC236}">
                <a16:creationId xmlns:a16="http://schemas.microsoft.com/office/drawing/2014/main" id="{8AF3F70F-2096-4A06-8DFF-DE91471783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4A6748-826C-4700-9756-0145A1FBA0B8}"/>
              </a:ext>
            </a:extLst>
          </p:cNvPr>
          <p:cNvSpPr>
            <a:spLocks noGrp="1"/>
          </p:cNvSpPr>
          <p:nvPr>
            <p:ph type="sldNum" sz="quarter" idx="12"/>
          </p:nvPr>
        </p:nvSpPr>
        <p:spPr/>
        <p:txBody>
          <a:bodyPr/>
          <a:lstStyle/>
          <a:p>
            <a:fld id="{1B3D6B43-16E9-4E64-B2C6-B7BF5E1B09A6}" type="slidenum">
              <a:rPr lang="en-US" smtClean="0"/>
              <a:t>‹#›</a:t>
            </a:fld>
            <a:endParaRPr lang="en-US"/>
          </a:p>
        </p:txBody>
      </p:sp>
    </p:spTree>
    <p:extLst>
      <p:ext uri="{BB962C8B-B14F-4D97-AF65-F5344CB8AC3E}">
        <p14:creationId xmlns:p14="http://schemas.microsoft.com/office/powerpoint/2010/main" val="2397966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7BC26D-9D34-4F80-9985-27308F146A3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FE2D8FB-6E18-460F-98B6-9E5907B92E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414058-3A95-412E-963D-6B73FAB054CB}"/>
              </a:ext>
            </a:extLst>
          </p:cNvPr>
          <p:cNvSpPr>
            <a:spLocks noGrp="1"/>
          </p:cNvSpPr>
          <p:nvPr>
            <p:ph type="dt" sz="half" idx="10"/>
          </p:nvPr>
        </p:nvSpPr>
        <p:spPr/>
        <p:txBody>
          <a:bodyPr/>
          <a:lstStyle/>
          <a:p>
            <a:fld id="{299278C9-3D19-46A6-8C06-A19D96861D8D}" type="datetimeFigureOut">
              <a:rPr lang="en-US" smtClean="0"/>
              <a:t>10/28/2020</a:t>
            </a:fld>
            <a:endParaRPr lang="en-US"/>
          </a:p>
        </p:txBody>
      </p:sp>
      <p:sp>
        <p:nvSpPr>
          <p:cNvPr id="5" name="Footer Placeholder 4">
            <a:extLst>
              <a:ext uri="{FF2B5EF4-FFF2-40B4-BE49-F238E27FC236}">
                <a16:creationId xmlns:a16="http://schemas.microsoft.com/office/drawing/2014/main" id="{875533E9-7BD7-4B44-98E5-D4AA218948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CC10E1-12C7-491D-A75B-BF89A0335822}"/>
              </a:ext>
            </a:extLst>
          </p:cNvPr>
          <p:cNvSpPr>
            <a:spLocks noGrp="1"/>
          </p:cNvSpPr>
          <p:nvPr>
            <p:ph type="sldNum" sz="quarter" idx="12"/>
          </p:nvPr>
        </p:nvSpPr>
        <p:spPr/>
        <p:txBody>
          <a:bodyPr/>
          <a:lstStyle/>
          <a:p>
            <a:fld id="{1B3D6B43-16E9-4E64-B2C6-B7BF5E1B09A6}" type="slidenum">
              <a:rPr lang="en-US" smtClean="0"/>
              <a:t>‹#›</a:t>
            </a:fld>
            <a:endParaRPr lang="en-US"/>
          </a:p>
        </p:txBody>
      </p:sp>
    </p:spTree>
    <p:extLst>
      <p:ext uri="{BB962C8B-B14F-4D97-AF65-F5344CB8AC3E}">
        <p14:creationId xmlns:p14="http://schemas.microsoft.com/office/powerpoint/2010/main" val="2858503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631D6-05A6-4D2F-A89E-5B23E21DC7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4FEE35-5231-459F-93AD-420FBB2A53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C08C71-1B26-4332-B7B6-77B35F52DE34}"/>
              </a:ext>
            </a:extLst>
          </p:cNvPr>
          <p:cNvSpPr>
            <a:spLocks noGrp="1"/>
          </p:cNvSpPr>
          <p:nvPr>
            <p:ph type="dt" sz="half" idx="10"/>
          </p:nvPr>
        </p:nvSpPr>
        <p:spPr/>
        <p:txBody>
          <a:bodyPr/>
          <a:lstStyle/>
          <a:p>
            <a:fld id="{299278C9-3D19-46A6-8C06-A19D96861D8D}" type="datetimeFigureOut">
              <a:rPr lang="en-US" smtClean="0"/>
              <a:t>10/28/2020</a:t>
            </a:fld>
            <a:endParaRPr lang="en-US"/>
          </a:p>
        </p:txBody>
      </p:sp>
      <p:sp>
        <p:nvSpPr>
          <p:cNvPr id="5" name="Footer Placeholder 4">
            <a:extLst>
              <a:ext uri="{FF2B5EF4-FFF2-40B4-BE49-F238E27FC236}">
                <a16:creationId xmlns:a16="http://schemas.microsoft.com/office/drawing/2014/main" id="{45E2B00D-781C-4D71-A0C8-245BC61112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56DC57-8498-4802-903C-62A66514B748}"/>
              </a:ext>
            </a:extLst>
          </p:cNvPr>
          <p:cNvSpPr>
            <a:spLocks noGrp="1"/>
          </p:cNvSpPr>
          <p:nvPr>
            <p:ph type="sldNum" sz="quarter" idx="12"/>
          </p:nvPr>
        </p:nvSpPr>
        <p:spPr/>
        <p:txBody>
          <a:bodyPr/>
          <a:lstStyle/>
          <a:p>
            <a:fld id="{1B3D6B43-16E9-4E64-B2C6-B7BF5E1B09A6}" type="slidenum">
              <a:rPr lang="en-US" smtClean="0"/>
              <a:t>‹#›</a:t>
            </a:fld>
            <a:endParaRPr lang="en-US"/>
          </a:p>
        </p:txBody>
      </p:sp>
    </p:spTree>
    <p:extLst>
      <p:ext uri="{BB962C8B-B14F-4D97-AF65-F5344CB8AC3E}">
        <p14:creationId xmlns:p14="http://schemas.microsoft.com/office/powerpoint/2010/main" val="233994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CF1CB-4FA8-477D-902D-D330E2F9B9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C38CCD-FDDF-4EC1-8BCC-CC3625E10C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EF0792-9632-4223-8069-4A1133AF9778}"/>
              </a:ext>
            </a:extLst>
          </p:cNvPr>
          <p:cNvSpPr>
            <a:spLocks noGrp="1"/>
          </p:cNvSpPr>
          <p:nvPr>
            <p:ph type="dt" sz="half" idx="10"/>
          </p:nvPr>
        </p:nvSpPr>
        <p:spPr/>
        <p:txBody>
          <a:bodyPr/>
          <a:lstStyle/>
          <a:p>
            <a:fld id="{299278C9-3D19-46A6-8C06-A19D96861D8D}" type="datetimeFigureOut">
              <a:rPr lang="en-US" smtClean="0"/>
              <a:t>10/28/2020</a:t>
            </a:fld>
            <a:endParaRPr lang="en-US"/>
          </a:p>
        </p:txBody>
      </p:sp>
      <p:sp>
        <p:nvSpPr>
          <p:cNvPr id="5" name="Footer Placeholder 4">
            <a:extLst>
              <a:ext uri="{FF2B5EF4-FFF2-40B4-BE49-F238E27FC236}">
                <a16:creationId xmlns:a16="http://schemas.microsoft.com/office/drawing/2014/main" id="{EF7362D6-F811-43A2-BD3F-FC808DA63B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848E41-2E6D-41F5-96AB-E95EEDDA15A6}"/>
              </a:ext>
            </a:extLst>
          </p:cNvPr>
          <p:cNvSpPr>
            <a:spLocks noGrp="1"/>
          </p:cNvSpPr>
          <p:nvPr>
            <p:ph type="sldNum" sz="quarter" idx="12"/>
          </p:nvPr>
        </p:nvSpPr>
        <p:spPr/>
        <p:txBody>
          <a:bodyPr/>
          <a:lstStyle/>
          <a:p>
            <a:fld id="{1B3D6B43-16E9-4E64-B2C6-B7BF5E1B09A6}" type="slidenum">
              <a:rPr lang="en-US" smtClean="0"/>
              <a:t>‹#›</a:t>
            </a:fld>
            <a:endParaRPr lang="en-US"/>
          </a:p>
        </p:txBody>
      </p:sp>
    </p:spTree>
    <p:extLst>
      <p:ext uri="{BB962C8B-B14F-4D97-AF65-F5344CB8AC3E}">
        <p14:creationId xmlns:p14="http://schemas.microsoft.com/office/powerpoint/2010/main" val="1570449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B920A-08D1-4492-B427-99047BA4F1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5C21BA-1B48-4D6B-A9D5-85D1DA68DCC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E1F89D-81E2-42EF-8A21-29DD167084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455847D-628E-4517-8FEA-112E3F51C996}"/>
              </a:ext>
            </a:extLst>
          </p:cNvPr>
          <p:cNvSpPr>
            <a:spLocks noGrp="1"/>
          </p:cNvSpPr>
          <p:nvPr>
            <p:ph type="dt" sz="half" idx="10"/>
          </p:nvPr>
        </p:nvSpPr>
        <p:spPr/>
        <p:txBody>
          <a:bodyPr/>
          <a:lstStyle/>
          <a:p>
            <a:fld id="{299278C9-3D19-46A6-8C06-A19D96861D8D}" type="datetimeFigureOut">
              <a:rPr lang="en-US" smtClean="0"/>
              <a:t>10/28/2020</a:t>
            </a:fld>
            <a:endParaRPr lang="en-US"/>
          </a:p>
        </p:txBody>
      </p:sp>
      <p:sp>
        <p:nvSpPr>
          <p:cNvPr id="6" name="Footer Placeholder 5">
            <a:extLst>
              <a:ext uri="{FF2B5EF4-FFF2-40B4-BE49-F238E27FC236}">
                <a16:creationId xmlns:a16="http://schemas.microsoft.com/office/drawing/2014/main" id="{D4A38E4D-79BA-4E18-958E-899E2198AA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54461D-11E5-4D07-87D6-4DB1D812B204}"/>
              </a:ext>
            </a:extLst>
          </p:cNvPr>
          <p:cNvSpPr>
            <a:spLocks noGrp="1"/>
          </p:cNvSpPr>
          <p:nvPr>
            <p:ph type="sldNum" sz="quarter" idx="12"/>
          </p:nvPr>
        </p:nvSpPr>
        <p:spPr/>
        <p:txBody>
          <a:bodyPr/>
          <a:lstStyle/>
          <a:p>
            <a:fld id="{1B3D6B43-16E9-4E64-B2C6-B7BF5E1B09A6}" type="slidenum">
              <a:rPr lang="en-US" smtClean="0"/>
              <a:t>‹#›</a:t>
            </a:fld>
            <a:endParaRPr lang="en-US"/>
          </a:p>
        </p:txBody>
      </p:sp>
    </p:spTree>
    <p:extLst>
      <p:ext uri="{BB962C8B-B14F-4D97-AF65-F5344CB8AC3E}">
        <p14:creationId xmlns:p14="http://schemas.microsoft.com/office/powerpoint/2010/main" val="624228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85E26-4228-47A0-AA4F-E3B47DEF82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8A9580-3D37-453D-BDD2-5B1E983147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DE4066-CD2E-4558-A615-4C6804D28A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861F004-141B-4D2E-A135-855762E0BC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B128BA-4E71-4B47-A14A-28F3A3F91DE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E6C4DA-D573-42CC-A02A-6252661DF3EF}"/>
              </a:ext>
            </a:extLst>
          </p:cNvPr>
          <p:cNvSpPr>
            <a:spLocks noGrp="1"/>
          </p:cNvSpPr>
          <p:nvPr>
            <p:ph type="dt" sz="half" idx="10"/>
          </p:nvPr>
        </p:nvSpPr>
        <p:spPr/>
        <p:txBody>
          <a:bodyPr/>
          <a:lstStyle/>
          <a:p>
            <a:fld id="{299278C9-3D19-46A6-8C06-A19D96861D8D}" type="datetimeFigureOut">
              <a:rPr lang="en-US" smtClean="0"/>
              <a:t>10/28/2020</a:t>
            </a:fld>
            <a:endParaRPr lang="en-US"/>
          </a:p>
        </p:txBody>
      </p:sp>
      <p:sp>
        <p:nvSpPr>
          <p:cNvPr id="8" name="Footer Placeholder 7">
            <a:extLst>
              <a:ext uri="{FF2B5EF4-FFF2-40B4-BE49-F238E27FC236}">
                <a16:creationId xmlns:a16="http://schemas.microsoft.com/office/drawing/2014/main" id="{A93A81C0-9762-4072-8C6A-7BEEEC087B0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394D22A-EA68-4149-A6BB-5EE18DC8B043}"/>
              </a:ext>
            </a:extLst>
          </p:cNvPr>
          <p:cNvSpPr>
            <a:spLocks noGrp="1"/>
          </p:cNvSpPr>
          <p:nvPr>
            <p:ph type="sldNum" sz="quarter" idx="12"/>
          </p:nvPr>
        </p:nvSpPr>
        <p:spPr/>
        <p:txBody>
          <a:bodyPr/>
          <a:lstStyle/>
          <a:p>
            <a:fld id="{1B3D6B43-16E9-4E64-B2C6-B7BF5E1B09A6}" type="slidenum">
              <a:rPr lang="en-US" smtClean="0"/>
              <a:t>‹#›</a:t>
            </a:fld>
            <a:endParaRPr lang="en-US"/>
          </a:p>
        </p:txBody>
      </p:sp>
    </p:spTree>
    <p:extLst>
      <p:ext uri="{BB962C8B-B14F-4D97-AF65-F5344CB8AC3E}">
        <p14:creationId xmlns:p14="http://schemas.microsoft.com/office/powerpoint/2010/main" val="2440097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7E3FA-21AD-4F27-82E3-60F3F749295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88010E0-0963-4DB0-987C-6112FA064FA2}"/>
              </a:ext>
            </a:extLst>
          </p:cNvPr>
          <p:cNvSpPr>
            <a:spLocks noGrp="1"/>
          </p:cNvSpPr>
          <p:nvPr>
            <p:ph type="dt" sz="half" idx="10"/>
          </p:nvPr>
        </p:nvSpPr>
        <p:spPr/>
        <p:txBody>
          <a:bodyPr/>
          <a:lstStyle/>
          <a:p>
            <a:fld id="{299278C9-3D19-46A6-8C06-A19D96861D8D}" type="datetimeFigureOut">
              <a:rPr lang="en-US" smtClean="0"/>
              <a:t>10/28/2020</a:t>
            </a:fld>
            <a:endParaRPr lang="en-US"/>
          </a:p>
        </p:txBody>
      </p:sp>
      <p:sp>
        <p:nvSpPr>
          <p:cNvPr id="4" name="Footer Placeholder 3">
            <a:extLst>
              <a:ext uri="{FF2B5EF4-FFF2-40B4-BE49-F238E27FC236}">
                <a16:creationId xmlns:a16="http://schemas.microsoft.com/office/drawing/2014/main" id="{100D6BA6-2983-44FA-A0C8-79039DB29F3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0BC0980-0BDB-4890-BB57-51326634DA96}"/>
              </a:ext>
            </a:extLst>
          </p:cNvPr>
          <p:cNvSpPr>
            <a:spLocks noGrp="1"/>
          </p:cNvSpPr>
          <p:nvPr>
            <p:ph type="sldNum" sz="quarter" idx="12"/>
          </p:nvPr>
        </p:nvSpPr>
        <p:spPr/>
        <p:txBody>
          <a:bodyPr/>
          <a:lstStyle/>
          <a:p>
            <a:fld id="{1B3D6B43-16E9-4E64-B2C6-B7BF5E1B09A6}" type="slidenum">
              <a:rPr lang="en-US" smtClean="0"/>
              <a:t>‹#›</a:t>
            </a:fld>
            <a:endParaRPr lang="en-US"/>
          </a:p>
        </p:txBody>
      </p:sp>
    </p:spTree>
    <p:extLst>
      <p:ext uri="{BB962C8B-B14F-4D97-AF65-F5344CB8AC3E}">
        <p14:creationId xmlns:p14="http://schemas.microsoft.com/office/powerpoint/2010/main" val="2183574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C587C5-F12F-4B93-B04D-75FD70CF2C28}"/>
              </a:ext>
            </a:extLst>
          </p:cNvPr>
          <p:cNvSpPr>
            <a:spLocks noGrp="1"/>
          </p:cNvSpPr>
          <p:nvPr>
            <p:ph type="dt" sz="half" idx="10"/>
          </p:nvPr>
        </p:nvSpPr>
        <p:spPr/>
        <p:txBody>
          <a:bodyPr/>
          <a:lstStyle/>
          <a:p>
            <a:fld id="{299278C9-3D19-46A6-8C06-A19D96861D8D}" type="datetimeFigureOut">
              <a:rPr lang="en-US" smtClean="0"/>
              <a:t>10/28/2020</a:t>
            </a:fld>
            <a:endParaRPr lang="en-US"/>
          </a:p>
        </p:txBody>
      </p:sp>
      <p:sp>
        <p:nvSpPr>
          <p:cNvPr id="3" name="Footer Placeholder 2">
            <a:extLst>
              <a:ext uri="{FF2B5EF4-FFF2-40B4-BE49-F238E27FC236}">
                <a16:creationId xmlns:a16="http://schemas.microsoft.com/office/drawing/2014/main" id="{CEBCF041-3E95-49FE-9F2A-C0270209DB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A6656B-3E7D-467E-960E-7E888CE2ECBC}"/>
              </a:ext>
            </a:extLst>
          </p:cNvPr>
          <p:cNvSpPr>
            <a:spLocks noGrp="1"/>
          </p:cNvSpPr>
          <p:nvPr>
            <p:ph type="sldNum" sz="quarter" idx="12"/>
          </p:nvPr>
        </p:nvSpPr>
        <p:spPr/>
        <p:txBody>
          <a:bodyPr/>
          <a:lstStyle/>
          <a:p>
            <a:fld id="{1B3D6B43-16E9-4E64-B2C6-B7BF5E1B09A6}" type="slidenum">
              <a:rPr lang="en-US" smtClean="0"/>
              <a:t>‹#›</a:t>
            </a:fld>
            <a:endParaRPr lang="en-US"/>
          </a:p>
        </p:txBody>
      </p:sp>
    </p:spTree>
    <p:extLst>
      <p:ext uri="{BB962C8B-B14F-4D97-AF65-F5344CB8AC3E}">
        <p14:creationId xmlns:p14="http://schemas.microsoft.com/office/powerpoint/2010/main" val="469132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0E048-1AC3-4CFF-A13D-888539FFF9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A65086-3059-472C-AFF4-16C038B07E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7B7BB90-7883-4C62-8F33-4E47029F4E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7084F5-2192-4BB9-A179-882AF1E7AC83}"/>
              </a:ext>
            </a:extLst>
          </p:cNvPr>
          <p:cNvSpPr>
            <a:spLocks noGrp="1"/>
          </p:cNvSpPr>
          <p:nvPr>
            <p:ph type="dt" sz="half" idx="10"/>
          </p:nvPr>
        </p:nvSpPr>
        <p:spPr/>
        <p:txBody>
          <a:bodyPr/>
          <a:lstStyle/>
          <a:p>
            <a:fld id="{299278C9-3D19-46A6-8C06-A19D96861D8D}" type="datetimeFigureOut">
              <a:rPr lang="en-US" smtClean="0"/>
              <a:t>10/28/2020</a:t>
            </a:fld>
            <a:endParaRPr lang="en-US"/>
          </a:p>
        </p:txBody>
      </p:sp>
      <p:sp>
        <p:nvSpPr>
          <p:cNvPr id="6" name="Footer Placeholder 5">
            <a:extLst>
              <a:ext uri="{FF2B5EF4-FFF2-40B4-BE49-F238E27FC236}">
                <a16:creationId xmlns:a16="http://schemas.microsoft.com/office/drawing/2014/main" id="{FA5EFEB4-49EB-42AF-88C7-D5C2240CE3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BFAE6C-C531-4D1B-B0D3-D1C1D69084AB}"/>
              </a:ext>
            </a:extLst>
          </p:cNvPr>
          <p:cNvSpPr>
            <a:spLocks noGrp="1"/>
          </p:cNvSpPr>
          <p:nvPr>
            <p:ph type="sldNum" sz="quarter" idx="12"/>
          </p:nvPr>
        </p:nvSpPr>
        <p:spPr/>
        <p:txBody>
          <a:bodyPr/>
          <a:lstStyle/>
          <a:p>
            <a:fld id="{1B3D6B43-16E9-4E64-B2C6-B7BF5E1B09A6}" type="slidenum">
              <a:rPr lang="en-US" smtClean="0"/>
              <a:t>‹#›</a:t>
            </a:fld>
            <a:endParaRPr lang="en-US"/>
          </a:p>
        </p:txBody>
      </p:sp>
    </p:spTree>
    <p:extLst>
      <p:ext uri="{BB962C8B-B14F-4D97-AF65-F5344CB8AC3E}">
        <p14:creationId xmlns:p14="http://schemas.microsoft.com/office/powerpoint/2010/main" val="982760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4795A-A582-4888-AE10-8B6777A769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69CE9B-C943-46C2-9AC1-4163F8A9C4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7DB5CDF-9D86-4087-A95D-5B16D6A435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C4ABE8-6745-4264-82FB-49794E2B04F4}"/>
              </a:ext>
            </a:extLst>
          </p:cNvPr>
          <p:cNvSpPr>
            <a:spLocks noGrp="1"/>
          </p:cNvSpPr>
          <p:nvPr>
            <p:ph type="dt" sz="half" idx="10"/>
          </p:nvPr>
        </p:nvSpPr>
        <p:spPr/>
        <p:txBody>
          <a:bodyPr/>
          <a:lstStyle/>
          <a:p>
            <a:fld id="{299278C9-3D19-46A6-8C06-A19D96861D8D}" type="datetimeFigureOut">
              <a:rPr lang="en-US" smtClean="0"/>
              <a:t>10/28/2020</a:t>
            </a:fld>
            <a:endParaRPr lang="en-US"/>
          </a:p>
        </p:txBody>
      </p:sp>
      <p:sp>
        <p:nvSpPr>
          <p:cNvPr id="6" name="Footer Placeholder 5">
            <a:extLst>
              <a:ext uri="{FF2B5EF4-FFF2-40B4-BE49-F238E27FC236}">
                <a16:creationId xmlns:a16="http://schemas.microsoft.com/office/drawing/2014/main" id="{87C3EA74-72BD-41A5-A1E3-78CFCBA348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31C9F1-53AC-4818-8034-1E4136273C32}"/>
              </a:ext>
            </a:extLst>
          </p:cNvPr>
          <p:cNvSpPr>
            <a:spLocks noGrp="1"/>
          </p:cNvSpPr>
          <p:nvPr>
            <p:ph type="sldNum" sz="quarter" idx="12"/>
          </p:nvPr>
        </p:nvSpPr>
        <p:spPr/>
        <p:txBody>
          <a:bodyPr/>
          <a:lstStyle/>
          <a:p>
            <a:fld id="{1B3D6B43-16E9-4E64-B2C6-B7BF5E1B09A6}" type="slidenum">
              <a:rPr lang="en-US" smtClean="0"/>
              <a:t>‹#›</a:t>
            </a:fld>
            <a:endParaRPr lang="en-US"/>
          </a:p>
        </p:txBody>
      </p:sp>
    </p:spTree>
    <p:extLst>
      <p:ext uri="{BB962C8B-B14F-4D97-AF65-F5344CB8AC3E}">
        <p14:creationId xmlns:p14="http://schemas.microsoft.com/office/powerpoint/2010/main" val="3348424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6CCF11-FEE2-400A-A349-F17E27F268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367890E-FA6D-482F-A9E4-090EDF1F09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54AB41-40BD-4C82-9161-6AE86BA87C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9278C9-3D19-46A6-8C06-A19D96861D8D}" type="datetimeFigureOut">
              <a:rPr lang="en-US" smtClean="0"/>
              <a:t>10/28/2020</a:t>
            </a:fld>
            <a:endParaRPr lang="en-US"/>
          </a:p>
        </p:txBody>
      </p:sp>
      <p:sp>
        <p:nvSpPr>
          <p:cNvPr id="5" name="Footer Placeholder 4">
            <a:extLst>
              <a:ext uri="{FF2B5EF4-FFF2-40B4-BE49-F238E27FC236}">
                <a16:creationId xmlns:a16="http://schemas.microsoft.com/office/drawing/2014/main" id="{AA743594-DDDC-4EEB-B5A0-353C3B7B0D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9AA27D9-8AB7-48FE-8C99-9FABD673B4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3D6B43-16E9-4E64-B2C6-B7BF5E1B09A6}" type="slidenum">
              <a:rPr lang="en-US" smtClean="0"/>
              <a:t>‹#›</a:t>
            </a:fld>
            <a:endParaRPr lang="en-US"/>
          </a:p>
        </p:txBody>
      </p:sp>
    </p:spTree>
    <p:extLst>
      <p:ext uri="{BB962C8B-B14F-4D97-AF65-F5344CB8AC3E}">
        <p14:creationId xmlns:p14="http://schemas.microsoft.com/office/powerpoint/2010/main" val="12731844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4.emf"/></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8F4B7-095E-4C99-B228-119F9B84C8EF}"/>
              </a:ext>
            </a:extLst>
          </p:cNvPr>
          <p:cNvSpPr>
            <a:spLocks noGrp="1"/>
          </p:cNvSpPr>
          <p:nvPr>
            <p:ph type="ctrTitle"/>
          </p:nvPr>
        </p:nvSpPr>
        <p:spPr/>
        <p:txBody>
          <a:bodyPr/>
          <a:lstStyle/>
          <a:p>
            <a:r>
              <a:rPr lang="en-US" dirty="0"/>
              <a:t>Machine Learning</a:t>
            </a:r>
          </a:p>
        </p:txBody>
      </p:sp>
      <p:sp>
        <p:nvSpPr>
          <p:cNvPr id="3" name="Subtitle 2">
            <a:extLst>
              <a:ext uri="{FF2B5EF4-FFF2-40B4-BE49-F238E27FC236}">
                <a16:creationId xmlns:a16="http://schemas.microsoft.com/office/drawing/2014/main" id="{00630C65-9610-47D0-AF2C-5EE4A639C2DC}"/>
              </a:ext>
            </a:extLst>
          </p:cNvPr>
          <p:cNvSpPr>
            <a:spLocks noGrp="1"/>
          </p:cNvSpPr>
          <p:nvPr>
            <p:ph type="subTitle" idx="1"/>
          </p:nvPr>
        </p:nvSpPr>
        <p:spPr/>
        <p:txBody>
          <a:bodyPr/>
          <a:lstStyle/>
          <a:p>
            <a:r>
              <a:rPr lang="en-US" dirty="0"/>
              <a:t>Part I</a:t>
            </a:r>
          </a:p>
        </p:txBody>
      </p:sp>
    </p:spTree>
    <p:extLst>
      <p:ext uri="{BB962C8B-B14F-4D97-AF65-F5344CB8AC3E}">
        <p14:creationId xmlns:p14="http://schemas.microsoft.com/office/powerpoint/2010/main" val="1936802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6CEC9-D17E-458A-89C3-7EDDEB12C8FC}"/>
              </a:ext>
            </a:extLst>
          </p:cNvPr>
          <p:cNvSpPr>
            <a:spLocks noGrp="1"/>
          </p:cNvSpPr>
          <p:nvPr>
            <p:ph type="title"/>
          </p:nvPr>
        </p:nvSpPr>
        <p:spPr/>
        <p:txBody>
          <a:bodyPr/>
          <a:lstStyle/>
          <a:p>
            <a:r>
              <a:rPr lang="en-US" dirty="0"/>
              <a:t>Supervised ML</a:t>
            </a:r>
          </a:p>
        </p:txBody>
      </p:sp>
      <p:sp>
        <p:nvSpPr>
          <p:cNvPr id="3" name="Content Placeholder 2">
            <a:extLst>
              <a:ext uri="{FF2B5EF4-FFF2-40B4-BE49-F238E27FC236}">
                <a16:creationId xmlns:a16="http://schemas.microsoft.com/office/drawing/2014/main" id="{3DB31360-3ED2-460B-ACDD-7C1A239704C3}"/>
              </a:ext>
            </a:extLst>
          </p:cNvPr>
          <p:cNvSpPr>
            <a:spLocks noGrp="1"/>
          </p:cNvSpPr>
          <p:nvPr>
            <p:ph idx="1"/>
          </p:nvPr>
        </p:nvSpPr>
        <p:spPr>
          <a:xfrm>
            <a:off x="838200" y="1434517"/>
            <a:ext cx="10515600" cy="4742446"/>
          </a:xfrm>
        </p:spPr>
        <p:txBody>
          <a:bodyPr/>
          <a:lstStyle/>
          <a:p>
            <a:pPr marL="0" indent="0">
              <a:buNone/>
            </a:pPr>
            <a:r>
              <a:rPr lang="en-US" dirty="0"/>
              <a:t>Supervised ML falls into 2 categories – Classification and Regression</a:t>
            </a:r>
          </a:p>
          <a:p>
            <a:endParaRPr lang="en-US" b="1" dirty="0"/>
          </a:p>
          <a:p>
            <a:r>
              <a:rPr lang="en-US" b="1" dirty="0"/>
              <a:t>Classification</a:t>
            </a:r>
            <a:r>
              <a:rPr lang="en-US" dirty="0"/>
              <a:t> </a:t>
            </a:r>
            <a:r>
              <a:rPr lang="en-US" b="1" dirty="0"/>
              <a:t>models</a:t>
            </a:r>
            <a:r>
              <a:rPr lang="en-US" dirty="0"/>
              <a:t> – predict the discrete classes (categories) to which samples belong</a:t>
            </a:r>
          </a:p>
          <a:p>
            <a:r>
              <a:rPr lang="en-US" dirty="0"/>
              <a:t>Binary classification – uses just 2 classes, it will fall into one or the other (such as “spam” or “not spam”)</a:t>
            </a:r>
          </a:p>
          <a:p>
            <a:r>
              <a:rPr lang="en-US" dirty="0"/>
              <a:t>Multi-classification – uses more than 2 classes. An example would be looking at movie descriptions and trying to classify them as “action,” “adventure,” “fantasy,” “romance,” “history”, etc.</a:t>
            </a:r>
          </a:p>
        </p:txBody>
      </p:sp>
    </p:spTree>
    <p:extLst>
      <p:ext uri="{BB962C8B-B14F-4D97-AF65-F5344CB8AC3E}">
        <p14:creationId xmlns:p14="http://schemas.microsoft.com/office/powerpoint/2010/main" val="3697868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3E30D-E607-4932-9741-BCA9B1CA02CD}"/>
              </a:ext>
            </a:extLst>
          </p:cNvPr>
          <p:cNvSpPr>
            <a:spLocks noGrp="1"/>
          </p:cNvSpPr>
          <p:nvPr>
            <p:ph type="title"/>
          </p:nvPr>
        </p:nvSpPr>
        <p:spPr/>
        <p:txBody>
          <a:bodyPr/>
          <a:lstStyle/>
          <a:p>
            <a:r>
              <a:rPr lang="en-US" dirty="0"/>
              <a:t>Supervised ML</a:t>
            </a:r>
          </a:p>
        </p:txBody>
      </p:sp>
      <p:sp>
        <p:nvSpPr>
          <p:cNvPr id="3" name="Content Placeholder 2">
            <a:extLst>
              <a:ext uri="{FF2B5EF4-FFF2-40B4-BE49-F238E27FC236}">
                <a16:creationId xmlns:a16="http://schemas.microsoft.com/office/drawing/2014/main" id="{6E51903A-B723-4B5C-9DC7-56D9D9E9620B}"/>
              </a:ext>
            </a:extLst>
          </p:cNvPr>
          <p:cNvSpPr>
            <a:spLocks noGrp="1"/>
          </p:cNvSpPr>
          <p:nvPr>
            <p:ph idx="1"/>
          </p:nvPr>
        </p:nvSpPr>
        <p:spPr/>
        <p:txBody>
          <a:bodyPr/>
          <a:lstStyle/>
          <a:p>
            <a:r>
              <a:rPr lang="en-US" b="1" dirty="0"/>
              <a:t>Regression models</a:t>
            </a:r>
            <a:r>
              <a:rPr lang="en-US" dirty="0"/>
              <a:t> predict a </a:t>
            </a:r>
            <a:r>
              <a:rPr lang="en-US" b="1" dirty="0"/>
              <a:t>continuous output</a:t>
            </a:r>
            <a:r>
              <a:rPr lang="en-US" dirty="0"/>
              <a:t>.</a:t>
            </a:r>
          </a:p>
          <a:p>
            <a:endParaRPr lang="en-US" dirty="0"/>
          </a:p>
          <a:p>
            <a:r>
              <a:rPr lang="en-US" dirty="0" err="1"/>
              <a:t>SciKit</a:t>
            </a:r>
            <a:r>
              <a:rPr lang="en-US" dirty="0"/>
              <a:t>-Learn is bundled with a </a:t>
            </a:r>
            <a:r>
              <a:rPr lang="en-US" b="1" dirty="0" err="1"/>
              <a:t>LinearRegression</a:t>
            </a:r>
            <a:r>
              <a:rPr lang="en-US" b="1" dirty="0"/>
              <a:t> estimator. </a:t>
            </a:r>
            <a:r>
              <a:rPr lang="en-US" dirty="0"/>
              <a:t>You can use it to perform simple linear regression or multiple linear regression.</a:t>
            </a:r>
          </a:p>
          <a:p>
            <a:endParaRPr lang="en-US" b="1" dirty="0"/>
          </a:p>
          <a:p>
            <a:r>
              <a:rPr lang="en-US" dirty="0"/>
              <a:t>The </a:t>
            </a:r>
            <a:r>
              <a:rPr lang="en-US" b="1" dirty="0" err="1"/>
              <a:t>LinearRegression</a:t>
            </a:r>
            <a:r>
              <a:rPr lang="en-US" b="1" dirty="0"/>
              <a:t> estimator </a:t>
            </a:r>
            <a:r>
              <a:rPr lang="en-US" dirty="0"/>
              <a:t>uses all the numerical features in a dataset to make more sophisticated predictions than a single-feature simple linear regression</a:t>
            </a:r>
          </a:p>
        </p:txBody>
      </p:sp>
    </p:spTree>
    <p:extLst>
      <p:ext uri="{BB962C8B-B14F-4D97-AF65-F5344CB8AC3E}">
        <p14:creationId xmlns:p14="http://schemas.microsoft.com/office/powerpoint/2010/main" val="42330740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7279F-35C2-417C-8901-E883CCEE5850}"/>
              </a:ext>
            </a:extLst>
          </p:cNvPr>
          <p:cNvSpPr>
            <a:spLocks noGrp="1"/>
          </p:cNvSpPr>
          <p:nvPr>
            <p:ph type="title"/>
          </p:nvPr>
        </p:nvSpPr>
        <p:spPr/>
        <p:txBody>
          <a:bodyPr/>
          <a:lstStyle/>
          <a:p>
            <a:r>
              <a:rPr lang="en-US" b="1" dirty="0"/>
              <a:t>Unsupervised ML</a:t>
            </a:r>
            <a:endParaRPr lang="en-US" dirty="0"/>
          </a:p>
        </p:txBody>
      </p:sp>
      <p:sp>
        <p:nvSpPr>
          <p:cNvPr id="3" name="Content Placeholder 2">
            <a:extLst>
              <a:ext uri="{FF2B5EF4-FFF2-40B4-BE49-F238E27FC236}">
                <a16:creationId xmlns:a16="http://schemas.microsoft.com/office/drawing/2014/main" id="{3EEF3B02-1FBF-4E30-A5DF-21DA70D252F8}"/>
              </a:ext>
            </a:extLst>
          </p:cNvPr>
          <p:cNvSpPr>
            <a:spLocks noGrp="1"/>
          </p:cNvSpPr>
          <p:nvPr>
            <p:ph idx="1"/>
          </p:nvPr>
        </p:nvSpPr>
        <p:spPr/>
        <p:txBody>
          <a:bodyPr/>
          <a:lstStyle/>
          <a:p>
            <a:r>
              <a:rPr lang="en-US" dirty="0"/>
              <a:t>No labels are given to the learning algorithm. It is left on its own to find structure in its input. </a:t>
            </a:r>
          </a:p>
          <a:p>
            <a:r>
              <a:rPr lang="en-US" b="1" dirty="0"/>
              <a:t>clustering algorithm </a:t>
            </a:r>
            <a:r>
              <a:rPr lang="en-US" dirty="0"/>
              <a:t>– the goal of this algorithm is to find similarities in the datapoint and group similar data points together.</a:t>
            </a:r>
          </a:p>
          <a:p>
            <a:r>
              <a:rPr lang="en-US" dirty="0"/>
              <a:t>Using Dimensionality Reduction (</a:t>
            </a:r>
            <a:r>
              <a:rPr lang="en-US" dirty="0" err="1"/>
              <a:t>scikit-learn’s</a:t>
            </a:r>
            <a:r>
              <a:rPr lang="en-US" dirty="0"/>
              <a:t> TSNE estimator) we can compress a variety of a dataset’s multiple features into a few key features to create a clustering model</a:t>
            </a:r>
          </a:p>
        </p:txBody>
      </p:sp>
    </p:spTree>
    <p:extLst>
      <p:ext uri="{BB962C8B-B14F-4D97-AF65-F5344CB8AC3E}">
        <p14:creationId xmlns:p14="http://schemas.microsoft.com/office/powerpoint/2010/main" val="29444350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12C46-B985-444A-9AB8-CA047946A3B8}"/>
              </a:ext>
            </a:extLst>
          </p:cNvPr>
          <p:cNvSpPr>
            <a:spLocks noGrp="1"/>
          </p:cNvSpPr>
          <p:nvPr>
            <p:ph type="title"/>
          </p:nvPr>
        </p:nvSpPr>
        <p:spPr/>
        <p:txBody>
          <a:bodyPr/>
          <a:lstStyle/>
          <a:p>
            <a:r>
              <a:rPr lang="en-US" b="1" dirty="0"/>
              <a:t>Steps in a Typical Data Science Study</a:t>
            </a:r>
            <a:endParaRPr lang="en-US" dirty="0"/>
          </a:p>
        </p:txBody>
      </p:sp>
      <p:sp>
        <p:nvSpPr>
          <p:cNvPr id="3" name="Content Placeholder 2">
            <a:extLst>
              <a:ext uri="{FF2B5EF4-FFF2-40B4-BE49-F238E27FC236}">
                <a16:creationId xmlns:a16="http://schemas.microsoft.com/office/drawing/2014/main" id="{68B964EB-B92F-4989-96AF-5028BCDF03A4}"/>
              </a:ext>
            </a:extLst>
          </p:cNvPr>
          <p:cNvSpPr>
            <a:spLocks noGrp="1"/>
          </p:cNvSpPr>
          <p:nvPr>
            <p:ph idx="1"/>
          </p:nvPr>
        </p:nvSpPr>
        <p:spPr>
          <a:xfrm>
            <a:off x="838200" y="1560352"/>
            <a:ext cx="10881220" cy="4616611"/>
          </a:xfrm>
        </p:spPr>
        <p:txBody>
          <a:bodyPr>
            <a:normAutofit/>
          </a:bodyPr>
          <a:lstStyle/>
          <a:p>
            <a:r>
              <a:rPr lang="en-US" dirty="0"/>
              <a:t>loading the dataset</a:t>
            </a:r>
          </a:p>
          <a:p>
            <a:r>
              <a:rPr lang="en-US" dirty="0"/>
              <a:t>exploring the data with pandas and visualizations</a:t>
            </a:r>
          </a:p>
          <a:p>
            <a:r>
              <a:rPr lang="en-US" dirty="0"/>
              <a:t>transforming your data (converting non-numeric data to numeric data) </a:t>
            </a:r>
          </a:p>
          <a:p>
            <a:r>
              <a:rPr lang="en-US" dirty="0"/>
              <a:t>splitting the data for training and testing</a:t>
            </a:r>
          </a:p>
          <a:p>
            <a:r>
              <a:rPr lang="en-US" dirty="0"/>
              <a:t>creating the model</a:t>
            </a:r>
          </a:p>
          <a:p>
            <a:r>
              <a:rPr lang="en-US" dirty="0"/>
              <a:t>training and testing the model</a:t>
            </a:r>
          </a:p>
          <a:p>
            <a:r>
              <a:rPr lang="en-US" dirty="0"/>
              <a:t>tuning the model and evaluating its accuracy</a:t>
            </a:r>
          </a:p>
          <a:p>
            <a:r>
              <a:rPr lang="en-US" dirty="0"/>
              <a:t>making predictions on live data that the model hasn’t seen before. </a:t>
            </a:r>
          </a:p>
          <a:p>
            <a:endParaRPr lang="en-US" dirty="0"/>
          </a:p>
        </p:txBody>
      </p:sp>
    </p:spTree>
    <p:extLst>
      <p:ext uri="{BB962C8B-B14F-4D97-AF65-F5344CB8AC3E}">
        <p14:creationId xmlns:p14="http://schemas.microsoft.com/office/powerpoint/2010/main" val="36243364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E16A3-6084-4D80-85F0-F272B6BBC969}"/>
              </a:ext>
            </a:extLst>
          </p:cNvPr>
          <p:cNvSpPr>
            <a:spLocks noGrp="1"/>
          </p:cNvSpPr>
          <p:nvPr>
            <p:ph type="title"/>
          </p:nvPr>
        </p:nvSpPr>
        <p:spPr/>
        <p:txBody>
          <a:bodyPr/>
          <a:lstStyle/>
          <a:p>
            <a:r>
              <a:rPr lang="en-US" b="1" dirty="0"/>
              <a:t>Supervised Case Study using Classification</a:t>
            </a:r>
          </a:p>
        </p:txBody>
      </p:sp>
      <p:sp>
        <p:nvSpPr>
          <p:cNvPr id="3" name="Content Placeholder 2">
            <a:extLst>
              <a:ext uri="{FF2B5EF4-FFF2-40B4-BE49-F238E27FC236}">
                <a16:creationId xmlns:a16="http://schemas.microsoft.com/office/drawing/2014/main" id="{2108478F-639A-4663-AFC2-A44F457CDCD2}"/>
              </a:ext>
            </a:extLst>
          </p:cNvPr>
          <p:cNvSpPr>
            <a:spLocks noGrp="1"/>
          </p:cNvSpPr>
          <p:nvPr>
            <p:ph idx="1"/>
          </p:nvPr>
        </p:nvSpPr>
        <p:spPr>
          <a:xfrm>
            <a:off x="838200" y="1825625"/>
            <a:ext cx="10515600" cy="4550008"/>
          </a:xfrm>
        </p:spPr>
        <p:txBody>
          <a:bodyPr>
            <a:normAutofit/>
          </a:bodyPr>
          <a:lstStyle/>
          <a:p>
            <a:r>
              <a:rPr lang="en-US" dirty="0"/>
              <a:t>To process mail efficiently and route each letter to the correct destination, postal service computers must be able to scan handwritten names, addresses and zip codes and recognize the letters and digits</a:t>
            </a:r>
          </a:p>
          <a:p>
            <a:r>
              <a:rPr lang="en-US" dirty="0"/>
              <a:t>In this case study we will attempt to predict the distinct class to which a sample belongs, i.e. predict which digit an image represents</a:t>
            </a:r>
          </a:p>
          <a:p>
            <a:r>
              <a:rPr lang="en-US" dirty="0"/>
              <a:t>use the K-nearest neighbors(K-NN) classification model to recognize handwritten digits</a:t>
            </a:r>
          </a:p>
          <a:p>
            <a:r>
              <a:rPr lang="en-US" dirty="0"/>
              <a:t>There are 10 possible classes (0-9)</a:t>
            </a:r>
          </a:p>
          <a:p>
            <a:r>
              <a:rPr lang="en-US" dirty="0"/>
              <a:t>Train the classification model using labeled data</a:t>
            </a:r>
          </a:p>
        </p:txBody>
      </p:sp>
    </p:spTree>
    <p:extLst>
      <p:ext uri="{BB962C8B-B14F-4D97-AF65-F5344CB8AC3E}">
        <p14:creationId xmlns:p14="http://schemas.microsoft.com/office/powerpoint/2010/main" val="66325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A85E2-2159-4273-ACED-A6D18F219802}"/>
              </a:ext>
            </a:extLst>
          </p:cNvPr>
          <p:cNvSpPr>
            <a:spLocks noGrp="1"/>
          </p:cNvSpPr>
          <p:nvPr>
            <p:ph type="title"/>
          </p:nvPr>
        </p:nvSpPr>
        <p:spPr/>
        <p:txBody>
          <a:bodyPr/>
          <a:lstStyle/>
          <a:p>
            <a:r>
              <a:rPr lang="en-US" dirty="0"/>
              <a:t>Digit’s Dataset</a:t>
            </a:r>
          </a:p>
        </p:txBody>
      </p:sp>
      <p:sp>
        <p:nvSpPr>
          <p:cNvPr id="3" name="Content Placeholder 2">
            <a:extLst>
              <a:ext uri="{FF2B5EF4-FFF2-40B4-BE49-F238E27FC236}">
                <a16:creationId xmlns:a16="http://schemas.microsoft.com/office/drawing/2014/main" id="{A185169A-493A-4020-8164-0BFFD0F40D8A}"/>
              </a:ext>
            </a:extLst>
          </p:cNvPr>
          <p:cNvSpPr>
            <a:spLocks noGrp="1"/>
          </p:cNvSpPr>
          <p:nvPr>
            <p:ph idx="1"/>
          </p:nvPr>
        </p:nvSpPr>
        <p:spPr/>
        <p:txBody>
          <a:bodyPr/>
          <a:lstStyle/>
          <a:p>
            <a:r>
              <a:rPr lang="en-US" dirty="0"/>
              <a:t>subset of the UCI ML hand-written digits dataset</a:t>
            </a:r>
          </a:p>
          <a:p>
            <a:r>
              <a:rPr lang="en-US" dirty="0"/>
              <a:t>original contains 5620 samples – 3823 for training and 1797 for testing</a:t>
            </a:r>
          </a:p>
          <a:p>
            <a:r>
              <a:rPr lang="en-US" dirty="0"/>
              <a:t>Digits dataset (</a:t>
            </a:r>
            <a:r>
              <a:rPr lang="en-US" dirty="0" err="1"/>
              <a:t>prebundled</a:t>
            </a:r>
            <a:r>
              <a:rPr lang="en-US" dirty="0"/>
              <a:t> with </a:t>
            </a:r>
            <a:r>
              <a:rPr lang="en-US" dirty="0" err="1"/>
              <a:t>scikit</a:t>
            </a:r>
            <a:r>
              <a:rPr lang="en-US" dirty="0"/>
              <a:t>-learn) contains only the 1797 testing samples</a:t>
            </a:r>
          </a:p>
          <a:p>
            <a:r>
              <a:rPr lang="en-US" dirty="0"/>
              <a:t>Each sample has 64 features (attributes) that represent an 8-by-8 image with pixel value 0-16</a:t>
            </a:r>
          </a:p>
          <a:p>
            <a:endParaRPr lang="en-US" dirty="0"/>
          </a:p>
        </p:txBody>
      </p:sp>
    </p:spTree>
    <p:extLst>
      <p:ext uri="{BB962C8B-B14F-4D97-AF65-F5344CB8AC3E}">
        <p14:creationId xmlns:p14="http://schemas.microsoft.com/office/powerpoint/2010/main" val="37184463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19715-0202-4BE1-98BD-9BA93EEA21A0}"/>
              </a:ext>
            </a:extLst>
          </p:cNvPr>
          <p:cNvSpPr>
            <a:spLocks noGrp="1"/>
          </p:cNvSpPr>
          <p:nvPr>
            <p:ph type="title"/>
          </p:nvPr>
        </p:nvSpPr>
        <p:spPr/>
        <p:txBody>
          <a:bodyPr/>
          <a:lstStyle/>
          <a:p>
            <a:r>
              <a:rPr lang="en-US" dirty="0"/>
              <a:t>Prepare work environment</a:t>
            </a:r>
          </a:p>
        </p:txBody>
      </p:sp>
      <p:sp>
        <p:nvSpPr>
          <p:cNvPr id="3" name="Content Placeholder 2">
            <a:extLst>
              <a:ext uri="{FF2B5EF4-FFF2-40B4-BE49-F238E27FC236}">
                <a16:creationId xmlns:a16="http://schemas.microsoft.com/office/drawing/2014/main" id="{1D4FAF76-8C7E-47DC-8B19-2BC09B761FE5}"/>
              </a:ext>
            </a:extLst>
          </p:cNvPr>
          <p:cNvSpPr>
            <a:spLocks noGrp="1"/>
          </p:cNvSpPr>
          <p:nvPr>
            <p:ph idx="1"/>
          </p:nvPr>
        </p:nvSpPr>
        <p:spPr/>
        <p:txBody>
          <a:bodyPr/>
          <a:lstStyle/>
          <a:p>
            <a:pPr>
              <a:spcAft>
                <a:spcPts val="1800"/>
              </a:spcAft>
            </a:pPr>
            <a:r>
              <a:rPr lang="en-US" dirty="0"/>
              <a:t>create a new folder and open it in VS Code (Machine Learning)</a:t>
            </a:r>
          </a:p>
          <a:p>
            <a:pPr>
              <a:spcAft>
                <a:spcPts val="1800"/>
              </a:spcAft>
            </a:pPr>
            <a:r>
              <a:rPr lang="en-US" dirty="0"/>
              <a:t>create a virtual environment and name it </a:t>
            </a:r>
            <a:r>
              <a:rPr lang="en-US" b="1" dirty="0" err="1"/>
              <a:t>ml_venv</a:t>
            </a:r>
            <a:endParaRPr lang="en-US" b="1" dirty="0"/>
          </a:p>
          <a:p>
            <a:pPr>
              <a:spcAft>
                <a:spcPts val="1800"/>
              </a:spcAft>
            </a:pPr>
            <a:r>
              <a:rPr lang="en-US" dirty="0"/>
              <a:t>activate your virtual environment</a:t>
            </a:r>
          </a:p>
          <a:p>
            <a:pPr>
              <a:spcAft>
                <a:spcPts val="1800"/>
              </a:spcAft>
            </a:pPr>
            <a:r>
              <a:rPr lang="en-US" dirty="0"/>
              <a:t>install the </a:t>
            </a:r>
            <a:r>
              <a:rPr lang="en-US" b="1" dirty="0" err="1"/>
              <a:t>sklearn</a:t>
            </a:r>
            <a:r>
              <a:rPr lang="en-US" dirty="0"/>
              <a:t> library – pip install </a:t>
            </a:r>
            <a:r>
              <a:rPr lang="en-US" dirty="0" err="1"/>
              <a:t>sklearn</a:t>
            </a:r>
            <a:endParaRPr lang="en-US" dirty="0"/>
          </a:p>
          <a:p>
            <a:pPr>
              <a:spcAft>
                <a:spcPts val="1800"/>
              </a:spcAft>
            </a:pPr>
            <a:r>
              <a:rPr lang="en-US" dirty="0"/>
              <a:t>install additional libraries – pandas, seaborn and matplotlib</a:t>
            </a:r>
          </a:p>
        </p:txBody>
      </p:sp>
    </p:spTree>
    <p:extLst>
      <p:ext uri="{BB962C8B-B14F-4D97-AF65-F5344CB8AC3E}">
        <p14:creationId xmlns:p14="http://schemas.microsoft.com/office/powerpoint/2010/main" val="9999659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04305-88EA-48E9-BF0A-A4922F197B3E}"/>
              </a:ext>
            </a:extLst>
          </p:cNvPr>
          <p:cNvSpPr>
            <a:spLocks noGrp="1"/>
          </p:cNvSpPr>
          <p:nvPr>
            <p:ph type="title"/>
          </p:nvPr>
        </p:nvSpPr>
        <p:spPr/>
        <p:txBody>
          <a:bodyPr/>
          <a:lstStyle/>
          <a:p>
            <a:r>
              <a:rPr lang="en-US" dirty="0"/>
              <a:t>Load the Dataset</a:t>
            </a:r>
          </a:p>
        </p:txBody>
      </p:sp>
      <p:sp>
        <p:nvSpPr>
          <p:cNvPr id="3" name="Content Placeholder 2">
            <a:extLst>
              <a:ext uri="{FF2B5EF4-FFF2-40B4-BE49-F238E27FC236}">
                <a16:creationId xmlns:a16="http://schemas.microsoft.com/office/drawing/2014/main" id="{719FD9B4-0B7A-4C06-9956-E124F180F600}"/>
              </a:ext>
            </a:extLst>
          </p:cNvPr>
          <p:cNvSpPr>
            <a:spLocks noGrp="1"/>
          </p:cNvSpPr>
          <p:nvPr>
            <p:ph idx="1"/>
          </p:nvPr>
        </p:nvSpPr>
        <p:spPr/>
        <p:txBody>
          <a:bodyPr/>
          <a:lstStyle/>
          <a:p>
            <a:r>
              <a:rPr lang="en-US" dirty="0"/>
              <a:t>use the </a:t>
            </a:r>
            <a:r>
              <a:rPr lang="en-US" dirty="0" err="1"/>
              <a:t>load_digits</a:t>
            </a:r>
            <a:r>
              <a:rPr lang="en-US" dirty="0"/>
              <a:t> Function</a:t>
            </a:r>
          </a:p>
          <a:p>
            <a:r>
              <a:rPr lang="en-US" dirty="0"/>
              <a:t>it returns a </a:t>
            </a:r>
            <a:r>
              <a:rPr lang="en-US" b="1" dirty="0"/>
              <a:t>Bunch </a:t>
            </a:r>
            <a:r>
              <a:rPr lang="en-US" dirty="0"/>
              <a:t>object that contains digit samples and metadata</a:t>
            </a:r>
          </a:p>
          <a:p>
            <a:r>
              <a:rPr lang="en-US" dirty="0"/>
              <a:t>a </a:t>
            </a:r>
            <a:r>
              <a:rPr lang="en-US" b="1" dirty="0"/>
              <a:t>Bunch</a:t>
            </a:r>
            <a:r>
              <a:rPr lang="en-US" dirty="0"/>
              <a:t> is a dictionary with additional dataset-specific attributes</a:t>
            </a:r>
          </a:p>
          <a:p>
            <a:endParaRPr lang="en-US" dirty="0"/>
          </a:p>
          <a:p>
            <a:endParaRPr lang="en-US" dirty="0"/>
          </a:p>
        </p:txBody>
      </p:sp>
      <p:pic>
        <p:nvPicPr>
          <p:cNvPr id="4" name="Picture 3">
            <a:extLst>
              <a:ext uri="{FF2B5EF4-FFF2-40B4-BE49-F238E27FC236}">
                <a16:creationId xmlns:a16="http://schemas.microsoft.com/office/drawing/2014/main" id="{9CE79E50-993F-4DE4-9EC7-47245D1A3FEB}"/>
              </a:ext>
            </a:extLst>
          </p:cNvPr>
          <p:cNvPicPr>
            <a:picLocks noChangeAspect="1"/>
          </p:cNvPicPr>
          <p:nvPr/>
        </p:nvPicPr>
        <p:blipFill>
          <a:blip r:embed="rId2"/>
          <a:stretch>
            <a:fillRect/>
          </a:stretch>
        </p:blipFill>
        <p:spPr>
          <a:xfrm>
            <a:off x="980589" y="3764416"/>
            <a:ext cx="9214292" cy="1847819"/>
          </a:xfrm>
          <a:prstGeom prst="rect">
            <a:avLst/>
          </a:prstGeom>
        </p:spPr>
      </p:pic>
    </p:spTree>
    <p:extLst>
      <p:ext uri="{BB962C8B-B14F-4D97-AF65-F5344CB8AC3E}">
        <p14:creationId xmlns:p14="http://schemas.microsoft.com/office/powerpoint/2010/main" val="14996053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92EA6-B790-4A32-BBCE-5A21A7FEC429}"/>
              </a:ext>
            </a:extLst>
          </p:cNvPr>
          <p:cNvSpPr>
            <a:spLocks noGrp="1"/>
          </p:cNvSpPr>
          <p:nvPr>
            <p:ph type="title"/>
          </p:nvPr>
        </p:nvSpPr>
        <p:spPr/>
        <p:txBody>
          <a:bodyPr/>
          <a:lstStyle/>
          <a:p>
            <a:r>
              <a:rPr lang="en-US" b="1" dirty="0"/>
              <a:t>Checking the Sample and Target Sizes</a:t>
            </a:r>
            <a:br>
              <a:rPr lang="en-US" b="1" dirty="0"/>
            </a:br>
            <a:endParaRPr lang="en-US" dirty="0"/>
          </a:p>
        </p:txBody>
      </p:sp>
      <p:sp>
        <p:nvSpPr>
          <p:cNvPr id="3" name="Content Placeholder 2">
            <a:extLst>
              <a:ext uri="{FF2B5EF4-FFF2-40B4-BE49-F238E27FC236}">
                <a16:creationId xmlns:a16="http://schemas.microsoft.com/office/drawing/2014/main" id="{BE2F1D4F-6795-4FC0-AF01-C35CAFD13585}"/>
              </a:ext>
            </a:extLst>
          </p:cNvPr>
          <p:cNvSpPr>
            <a:spLocks noGrp="1"/>
          </p:cNvSpPr>
          <p:nvPr>
            <p:ph idx="1"/>
          </p:nvPr>
        </p:nvSpPr>
        <p:spPr>
          <a:xfrm>
            <a:off x="838200" y="1191237"/>
            <a:ext cx="10515600" cy="4985726"/>
          </a:xfrm>
        </p:spPr>
        <p:txBody>
          <a:bodyPr/>
          <a:lstStyle/>
          <a:p>
            <a:pPr marL="0" indent="0">
              <a:buNone/>
            </a:pPr>
            <a:r>
              <a:rPr lang="en-US" dirty="0"/>
              <a:t>The Bunch object has data and target attributes that are NumPy arrays</a:t>
            </a:r>
          </a:p>
          <a:p>
            <a:r>
              <a:rPr lang="en-US" dirty="0"/>
              <a:t>data array: The </a:t>
            </a:r>
            <a:r>
              <a:rPr lang="en-US" b="1" dirty="0"/>
              <a:t>1797 samples</a:t>
            </a:r>
            <a:r>
              <a:rPr lang="en-US" dirty="0"/>
              <a:t> (digit images), each with </a:t>
            </a:r>
            <a:r>
              <a:rPr lang="en-US" b="1" dirty="0"/>
              <a:t>64 features</a:t>
            </a:r>
            <a:r>
              <a:rPr lang="en-US" dirty="0"/>
              <a:t> with values</a:t>
            </a:r>
            <a:r>
              <a:rPr lang="en-US" b="1" dirty="0"/>
              <a:t> 0</a:t>
            </a:r>
            <a:r>
              <a:rPr lang="en-US" dirty="0"/>
              <a:t> (white) to </a:t>
            </a:r>
            <a:r>
              <a:rPr lang="en-US" b="1" dirty="0"/>
              <a:t>16</a:t>
            </a:r>
            <a:r>
              <a:rPr lang="en-US" dirty="0"/>
              <a:t> (black), representing </a:t>
            </a:r>
            <a:r>
              <a:rPr lang="en-US" b="1" dirty="0"/>
              <a:t>pixel intensities</a:t>
            </a:r>
          </a:p>
          <a:p>
            <a:endParaRPr lang="en-US" b="1" dirty="0"/>
          </a:p>
          <a:p>
            <a:endParaRPr lang="en-US" b="1" dirty="0"/>
          </a:p>
          <a:p>
            <a:endParaRPr lang="en-US" b="1" dirty="0"/>
          </a:p>
          <a:p>
            <a:r>
              <a:rPr lang="en-US" dirty="0"/>
              <a:t>target array: The </a:t>
            </a:r>
            <a:r>
              <a:rPr lang="en-US" b="1" dirty="0"/>
              <a:t>images’ labels</a:t>
            </a:r>
            <a:r>
              <a:rPr lang="en-US" dirty="0"/>
              <a:t>, (classes) indicating </a:t>
            </a:r>
            <a:r>
              <a:rPr lang="en-US" b="1" dirty="0"/>
              <a:t>which digit</a:t>
            </a:r>
            <a:r>
              <a:rPr lang="en-US" dirty="0"/>
              <a:t> each image represents</a:t>
            </a:r>
          </a:p>
          <a:p>
            <a:endParaRPr lang="en-US" dirty="0"/>
          </a:p>
        </p:txBody>
      </p:sp>
      <p:pic>
        <p:nvPicPr>
          <p:cNvPr id="6" name="Picture 5">
            <a:extLst>
              <a:ext uri="{FF2B5EF4-FFF2-40B4-BE49-F238E27FC236}">
                <a16:creationId xmlns:a16="http://schemas.microsoft.com/office/drawing/2014/main" id="{40841E66-557F-4798-9EE5-F6C3309D9DE9}"/>
              </a:ext>
            </a:extLst>
          </p:cNvPr>
          <p:cNvPicPr>
            <a:picLocks noChangeAspect="1"/>
          </p:cNvPicPr>
          <p:nvPr/>
        </p:nvPicPr>
        <p:blipFill>
          <a:blip r:embed="rId2"/>
          <a:stretch>
            <a:fillRect/>
          </a:stretch>
        </p:blipFill>
        <p:spPr>
          <a:xfrm>
            <a:off x="590945" y="2710670"/>
            <a:ext cx="2809875" cy="962025"/>
          </a:xfrm>
          <a:prstGeom prst="rect">
            <a:avLst/>
          </a:prstGeom>
        </p:spPr>
      </p:pic>
      <p:pic>
        <p:nvPicPr>
          <p:cNvPr id="7" name="Picture 6">
            <a:extLst>
              <a:ext uri="{FF2B5EF4-FFF2-40B4-BE49-F238E27FC236}">
                <a16:creationId xmlns:a16="http://schemas.microsoft.com/office/drawing/2014/main" id="{01A8BC53-618A-42D8-BD1E-0A37AC2ACC73}"/>
              </a:ext>
            </a:extLst>
          </p:cNvPr>
          <p:cNvPicPr>
            <a:picLocks noChangeAspect="1"/>
          </p:cNvPicPr>
          <p:nvPr/>
        </p:nvPicPr>
        <p:blipFill>
          <a:blip r:embed="rId3"/>
          <a:stretch>
            <a:fillRect/>
          </a:stretch>
        </p:blipFill>
        <p:spPr>
          <a:xfrm>
            <a:off x="3648075" y="2710670"/>
            <a:ext cx="7839075" cy="1028700"/>
          </a:xfrm>
          <a:prstGeom prst="rect">
            <a:avLst/>
          </a:prstGeom>
        </p:spPr>
      </p:pic>
      <p:pic>
        <p:nvPicPr>
          <p:cNvPr id="8" name="Picture 7">
            <a:extLst>
              <a:ext uri="{FF2B5EF4-FFF2-40B4-BE49-F238E27FC236}">
                <a16:creationId xmlns:a16="http://schemas.microsoft.com/office/drawing/2014/main" id="{B991DC2C-60BE-47FF-8822-703F5D60DCD9}"/>
              </a:ext>
            </a:extLst>
          </p:cNvPr>
          <p:cNvPicPr>
            <a:picLocks noChangeAspect="1"/>
          </p:cNvPicPr>
          <p:nvPr/>
        </p:nvPicPr>
        <p:blipFill>
          <a:blip r:embed="rId4"/>
          <a:stretch>
            <a:fillRect/>
          </a:stretch>
        </p:blipFill>
        <p:spPr>
          <a:xfrm>
            <a:off x="3648075" y="3776006"/>
            <a:ext cx="1640530" cy="266700"/>
          </a:xfrm>
          <a:prstGeom prst="rect">
            <a:avLst/>
          </a:prstGeom>
        </p:spPr>
      </p:pic>
      <p:pic>
        <p:nvPicPr>
          <p:cNvPr id="9" name="Picture 8">
            <a:extLst>
              <a:ext uri="{FF2B5EF4-FFF2-40B4-BE49-F238E27FC236}">
                <a16:creationId xmlns:a16="http://schemas.microsoft.com/office/drawing/2014/main" id="{BEC8892C-F1BF-401A-9450-B507557049FC}"/>
              </a:ext>
            </a:extLst>
          </p:cNvPr>
          <p:cNvPicPr>
            <a:picLocks noChangeAspect="1"/>
          </p:cNvPicPr>
          <p:nvPr/>
        </p:nvPicPr>
        <p:blipFill>
          <a:blip r:embed="rId5"/>
          <a:stretch>
            <a:fillRect/>
          </a:stretch>
        </p:blipFill>
        <p:spPr>
          <a:xfrm>
            <a:off x="590945" y="5102225"/>
            <a:ext cx="6410325" cy="1390650"/>
          </a:xfrm>
          <a:prstGeom prst="rect">
            <a:avLst/>
          </a:prstGeom>
        </p:spPr>
      </p:pic>
      <p:pic>
        <p:nvPicPr>
          <p:cNvPr id="11" name="Picture 10">
            <a:extLst>
              <a:ext uri="{FF2B5EF4-FFF2-40B4-BE49-F238E27FC236}">
                <a16:creationId xmlns:a16="http://schemas.microsoft.com/office/drawing/2014/main" id="{891EBA31-8313-4A46-97C0-76F34A7A6716}"/>
              </a:ext>
            </a:extLst>
          </p:cNvPr>
          <p:cNvPicPr>
            <a:picLocks noChangeAspect="1"/>
          </p:cNvPicPr>
          <p:nvPr/>
        </p:nvPicPr>
        <p:blipFill>
          <a:blip r:embed="rId6"/>
          <a:stretch>
            <a:fillRect/>
          </a:stretch>
        </p:blipFill>
        <p:spPr>
          <a:xfrm>
            <a:off x="7152880" y="5106055"/>
            <a:ext cx="4448175" cy="333375"/>
          </a:xfrm>
          <a:prstGeom prst="rect">
            <a:avLst/>
          </a:prstGeom>
        </p:spPr>
      </p:pic>
      <p:pic>
        <p:nvPicPr>
          <p:cNvPr id="12" name="Picture 11">
            <a:extLst>
              <a:ext uri="{FF2B5EF4-FFF2-40B4-BE49-F238E27FC236}">
                <a16:creationId xmlns:a16="http://schemas.microsoft.com/office/drawing/2014/main" id="{31E7FCEB-6A69-4EB4-9DE4-CED970E62B4A}"/>
              </a:ext>
            </a:extLst>
          </p:cNvPr>
          <p:cNvPicPr>
            <a:picLocks noChangeAspect="1"/>
          </p:cNvPicPr>
          <p:nvPr/>
        </p:nvPicPr>
        <p:blipFill>
          <a:blip r:embed="rId7"/>
          <a:stretch>
            <a:fillRect/>
          </a:stretch>
        </p:blipFill>
        <p:spPr>
          <a:xfrm>
            <a:off x="7172500" y="5635625"/>
            <a:ext cx="885825" cy="323850"/>
          </a:xfrm>
          <a:prstGeom prst="rect">
            <a:avLst/>
          </a:prstGeom>
        </p:spPr>
      </p:pic>
    </p:spTree>
    <p:extLst>
      <p:ext uri="{BB962C8B-B14F-4D97-AF65-F5344CB8AC3E}">
        <p14:creationId xmlns:p14="http://schemas.microsoft.com/office/powerpoint/2010/main" val="37551358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77326-3FAE-4906-8E3D-EE82596DC275}"/>
              </a:ext>
            </a:extLst>
          </p:cNvPr>
          <p:cNvSpPr>
            <a:spLocks noGrp="1"/>
          </p:cNvSpPr>
          <p:nvPr>
            <p:ph type="title"/>
          </p:nvPr>
        </p:nvSpPr>
        <p:spPr/>
        <p:txBody>
          <a:bodyPr/>
          <a:lstStyle/>
          <a:p>
            <a:r>
              <a:rPr lang="en-US" b="1" dirty="0"/>
              <a:t>A Sample Digit Image</a:t>
            </a:r>
            <a:br>
              <a:rPr lang="en-US" b="1" dirty="0"/>
            </a:br>
            <a:endParaRPr lang="en-US" dirty="0"/>
          </a:p>
        </p:txBody>
      </p:sp>
      <p:sp>
        <p:nvSpPr>
          <p:cNvPr id="3" name="Content Placeholder 2">
            <a:extLst>
              <a:ext uri="{FF2B5EF4-FFF2-40B4-BE49-F238E27FC236}">
                <a16:creationId xmlns:a16="http://schemas.microsoft.com/office/drawing/2014/main" id="{31AC3260-93F9-426A-8F0F-E7530A522A0E}"/>
              </a:ext>
            </a:extLst>
          </p:cNvPr>
          <p:cNvSpPr>
            <a:spLocks noGrp="1"/>
          </p:cNvSpPr>
          <p:nvPr>
            <p:ph idx="1"/>
          </p:nvPr>
        </p:nvSpPr>
        <p:spPr>
          <a:xfrm>
            <a:off x="838200" y="1825625"/>
            <a:ext cx="10515600" cy="4808440"/>
          </a:xfrm>
        </p:spPr>
        <p:txBody>
          <a:bodyPr>
            <a:normAutofit fontScale="92500" lnSpcReduction="20000"/>
          </a:bodyPr>
          <a:lstStyle/>
          <a:p>
            <a:r>
              <a:rPr lang="en-US" dirty="0"/>
              <a:t>Images are </a:t>
            </a:r>
            <a:r>
              <a:rPr lang="en-US" b="1" dirty="0"/>
              <a:t>two-dimensional</a:t>
            </a:r>
            <a:r>
              <a:rPr lang="en-US" dirty="0"/>
              <a:t>—width and a height in pixels</a:t>
            </a:r>
          </a:p>
          <a:p>
            <a:r>
              <a:rPr lang="en-US" dirty="0"/>
              <a:t>The Bunch object has an </a:t>
            </a:r>
            <a:r>
              <a:rPr lang="en-US" b="1" dirty="0"/>
              <a:t>image</a:t>
            </a:r>
            <a:r>
              <a:rPr lang="en-US" dirty="0"/>
              <a:t> attribute that is a </a:t>
            </a:r>
            <a:r>
              <a:rPr lang="en-US" dirty="0" err="1"/>
              <a:t>Numpy</a:t>
            </a:r>
            <a:r>
              <a:rPr lang="en-US" dirty="0"/>
              <a:t> array of type float that represents the pixel intensity for each pixel in an 8-by-8 image</a:t>
            </a:r>
          </a:p>
          <a:p>
            <a:endParaRPr lang="en-US" dirty="0"/>
          </a:p>
          <a:p>
            <a:endParaRPr lang="en-US" dirty="0"/>
          </a:p>
          <a:p>
            <a:endParaRPr lang="en-US" dirty="0"/>
          </a:p>
          <a:p>
            <a:endParaRPr lang="en-US" dirty="0"/>
          </a:p>
          <a:p>
            <a:endParaRPr lang="en-US" dirty="0"/>
          </a:p>
          <a:p>
            <a:endParaRPr lang="en-US" dirty="0"/>
          </a:p>
          <a:p>
            <a:r>
              <a:rPr lang="en-US" dirty="0"/>
              <a:t>This example shows the image ‘3’ represented in a 8-by-8 grid and the corresponding NumPy array that shows the pixel intensity for each cell in the grid</a:t>
            </a:r>
          </a:p>
          <a:p>
            <a:endParaRPr lang="en-US" dirty="0"/>
          </a:p>
        </p:txBody>
      </p:sp>
      <p:pic>
        <p:nvPicPr>
          <p:cNvPr id="7" name="Picture 6">
            <a:extLst>
              <a:ext uri="{FF2B5EF4-FFF2-40B4-BE49-F238E27FC236}">
                <a16:creationId xmlns:a16="http://schemas.microsoft.com/office/drawing/2014/main" id="{F70505E5-18FD-4678-BCBF-1B72D60CF760}"/>
              </a:ext>
            </a:extLst>
          </p:cNvPr>
          <p:cNvPicPr>
            <a:picLocks noChangeAspect="1"/>
          </p:cNvPicPr>
          <p:nvPr/>
        </p:nvPicPr>
        <p:blipFill>
          <a:blip r:embed="rId2"/>
          <a:stretch>
            <a:fillRect/>
          </a:stretch>
        </p:blipFill>
        <p:spPr>
          <a:xfrm>
            <a:off x="1668625" y="3174415"/>
            <a:ext cx="4667250" cy="1619250"/>
          </a:xfrm>
          <a:prstGeom prst="rect">
            <a:avLst/>
          </a:prstGeom>
        </p:spPr>
      </p:pic>
      <p:pic>
        <p:nvPicPr>
          <p:cNvPr id="8" name="Picture 7">
            <a:extLst>
              <a:ext uri="{FF2B5EF4-FFF2-40B4-BE49-F238E27FC236}">
                <a16:creationId xmlns:a16="http://schemas.microsoft.com/office/drawing/2014/main" id="{7146F08C-1E26-4103-96FA-E4F69082D837}"/>
              </a:ext>
            </a:extLst>
          </p:cNvPr>
          <p:cNvPicPr>
            <a:picLocks noChangeAspect="1"/>
          </p:cNvPicPr>
          <p:nvPr/>
        </p:nvPicPr>
        <p:blipFill>
          <a:blip r:embed="rId3"/>
          <a:stretch>
            <a:fillRect/>
          </a:stretch>
        </p:blipFill>
        <p:spPr>
          <a:xfrm>
            <a:off x="7015162" y="3151087"/>
            <a:ext cx="1914525" cy="1933575"/>
          </a:xfrm>
          <a:prstGeom prst="rect">
            <a:avLst/>
          </a:prstGeom>
        </p:spPr>
      </p:pic>
    </p:spTree>
    <p:extLst>
      <p:ext uri="{BB962C8B-B14F-4D97-AF65-F5344CB8AC3E}">
        <p14:creationId xmlns:p14="http://schemas.microsoft.com/office/powerpoint/2010/main" val="1182710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FCA46-C700-4F5A-ADC7-9D95B2918736}"/>
              </a:ext>
            </a:extLst>
          </p:cNvPr>
          <p:cNvSpPr>
            <a:spLocks noGrp="1"/>
          </p:cNvSpPr>
          <p:nvPr>
            <p:ph type="title"/>
          </p:nvPr>
        </p:nvSpPr>
        <p:spPr/>
        <p:txBody>
          <a:bodyPr/>
          <a:lstStyle/>
          <a:p>
            <a:r>
              <a:rPr lang="en-US" dirty="0"/>
              <a:t>What is Machine Learning?</a:t>
            </a:r>
          </a:p>
        </p:txBody>
      </p:sp>
      <p:sp>
        <p:nvSpPr>
          <p:cNvPr id="3" name="Content Placeholder 2">
            <a:extLst>
              <a:ext uri="{FF2B5EF4-FFF2-40B4-BE49-F238E27FC236}">
                <a16:creationId xmlns:a16="http://schemas.microsoft.com/office/drawing/2014/main" id="{CBEEE24B-5CB1-4BB5-A2C9-21FAE28228B7}"/>
              </a:ext>
            </a:extLst>
          </p:cNvPr>
          <p:cNvSpPr>
            <a:spLocks noGrp="1"/>
          </p:cNvSpPr>
          <p:nvPr>
            <p:ph idx="1"/>
          </p:nvPr>
        </p:nvSpPr>
        <p:spPr/>
        <p:txBody>
          <a:bodyPr/>
          <a:lstStyle/>
          <a:p>
            <a:r>
              <a:rPr lang="en-US" dirty="0"/>
              <a:t>it is a subfield of AI</a:t>
            </a:r>
          </a:p>
          <a:p>
            <a:r>
              <a:rPr lang="en-US" dirty="0"/>
              <a:t>uses algorithms and statistical models</a:t>
            </a:r>
          </a:p>
          <a:p>
            <a:r>
              <a:rPr lang="en-US" dirty="0"/>
              <a:t>rely on pattern and inference</a:t>
            </a:r>
          </a:p>
          <a:p>
            <a:r>
              <a:rPr lang="en-US" dirty="0"/>
              <a:t>no need for explicit instructions</a:t>
            </a:r>
          </a:p>
          <a:p>
            <a:endParaRPr lang="en-US" dirty="0"/>
          </a:p>
        </p:txBody>
      </p:sp>
    </p:spTree>
    <p:extLst>
      <p:ext uri="{BB962C8B-B14F-4D97-AF65-F5344CB8AC3E}">
        <p14:creationId xmlns:p14="http://schemas.microsoft.com/office/powerpoint/2010/main" val="40747884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C7927-71FB-4739-A410-F86E4E55AB48}"/>
              </a:ext>
            </a:extLst>
          </p:cNvPr>
          <p:cNvSpPr>
            <a:spLocks noGrp="1"/>
          </p:cNvSpPr>
          <p:nvPr>
            <p:ph type="title"/>
          </p:nvPr>
        </p:nvSpPr>
        <p:spPr/>
        <p:txBody>
          <a:bodyPr/>
          <a:lstStyle/>
          <a:p>
            <a:r>
              <a:rPr lang="en-US" b="1" dirty="0"/>
              <a:t>Preparing the Data for Use with </a:t>
            </a:r>
            <a:r>
              <a:rPr lang="en-US" b="1" dirty="0" err="1"/>
              <a:t>Scikit</a:t>
            </a:r>
            <a:r>
              <a:rPr lang="en-US" b="1" dirty="0"/>
              <a:t>-Learn </a:t>
            </a:r>
            <a:endParaRPr lang="en-US" dirty="0"/>
          </a:p>
        </p:txBody>
      </p:sp>
      <p:sp>
        <p:nvSpPr>
          <p:cNvPr id="3" name="Content Placeholder 2">
            <a:extLst>
              <a:ext uri="{FF2B5EF4-FFF2-40B4-BE49-F238E27FC236}">
                <a16:creationId xmlns:a16="http://schemas.microsoft.com/office/drawing/2014/main" id="{ADE8F55C-99A9-4B7C-B4F1-655AE7508BA5}"/>
              </a:ext>
            </a:extLst>
          </p:cNvPr>
          <p:cNvSpPr>
            <a:spLocks noGrp="1"/>
          </p:cNvSpPr>
          <p:nvPr>
            <p:ph idx="1"/>
          </p:nvPr>
        </p:nvSpPr>
        <p:spPr/>
        <p:txBody>
          <a:bodyPr/>
          <a:lstStyle/>
          <a:p>
            <a:r>
              <a:rPr lang="en-US" dirty="0" err="1"/>
              <a:t>Scikit</a:t>
            </a:r>
            <a:r>
              <a:rPr lang="en-US" dirty="0"/>
              <a:t>-learn estimators require samples to be stored in a </a:t>
            </a:r>
            <a:r>
              <a:rPr lang="en-US" b="1" dirty="0"/>
              <a:t>two-dimensional array of floating-point values</a:t>
            </a:r>
          </a:p>
          <a:p>
            <a:r>
              <a:rPr lang="en-US" dirty="0"/>
              <a:t>Each </a:t>
            </a:r>
            <a:r>
              <a:rPr lang="en-US" b="1" dirty="0"/>
              <a:t>row</a:t>
            </a:r>
            <a:r>
              <a:rPr lang="en-US" dirty="0"/>
              <a:t> represents one </a:t>
            </a:r>
            <a:r>
              <a:rPr lang="en-US" b="1" dirty="0"/>
              <a:t>sample</a:t>
            </a:r>
          </a:p>
          <a:p>
            <a:r>
              <a:rPr lang="en-US" dirty="0"/>
              <a:t>Each </a:t>
            </a:r>
            <a:r>
              <a:rPr lang="en-US" b="1" dirty="0"/>
              <a:t>column</a:t>
            </a:r>
            <a:r>
              <a:rPr lang="en-US" dirty="0"/>
              <a:t> in a given row represents one </a:t>
            </a:r>
            <a:r>
              <a:rPr lang="en-US" b="1" dirty="0"/>
              <a:t>feature</a:t>
            </a:r>
            <a:r>
              <a:rPr lang="en-US" dirty="0"/>
              <a:t> for that sample</a:t>
            </a:r>
          </a:p>
          <a:p>
            <a:r>
              <a:rPr lang="en-US" dirty="0"/>
              <a:t>Multi-dimensional data samples must be </a:t>
            </a:r>
            <a:r>
              <a:rPr lang="en-US" b="1" dirty="0"/>
              <a:t>flattened</a:t>
            </a:r>
            <a:r>
              <a:rPr lang="en-US" dirty="0"/>
              <a:t> into a </a:t>
            </a:r>
            <a:r>
              <a:rPr lang="en-US" b="1" dirty="0"/>
              <a:t>one-dimensional array</a:t>
            </a:r>
          </a:p>
          <a:p>
            <a:endParaRPr lang="en-US" b="1" dirty="0"/>
          </a:p>
          <a:p>
            <a:endParaRPr lang="en-US" dirty="0"/>
          </a:p>
        </p:txBody>
      </p:sp>
    </p:spTree>
    <p:extLst>
      <p:ext uri="{BB962C8B-B14F-4D97-AF65-F5344CB8AC3E}">
        <p14:creationId xmlns:p14="http://schemas.microsoft.com/office/powerpoint/2010/main" val="2607085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FD50E-D740-450F-AB3D-2AF5580B64E9}"/>
              </a:ext>
            </a:extLst>
          </p:cNvPr>
          <p:cNvSpPr>
            <a:spLocks noGrp="1"/>
          </p:cNvSpPr>
          <p:nvPr>
            <p:ph type="title"/>
          </p:nvPr>
        </p:nvSpPr>
        <p:spPr/>
        <p:txBody>
          <a:bodyPr/>
          <a:lstStyle/>
          <a:p>
            <a:r>
              <a:rPr lang="en-US" b="1" dirty="0"/>
              <a:t>Preparing the Data for Use with </a:t>
            </a:r>
            <a:r>
              <a:rPr lang="en-US" b="1" dirty="0" err="1"/>
              <a:t>Scikit</a:t>
            </a:r>
            <a:r>
              <a:rPr lang="en-US" b="1" dirty="0"/>
              <a:t>-Learn </a:t>
            </a:r>
            <a:endParaRPr lang="en-US" dirty="0"/>
          </a:p>
        </p:txBody>
      </p:sp>
      <p:sp>
        <p:nvSpPr>
          <p:cNvPr id="3" name="Content Placeholder 2">
            <a:extLst>
              <a:ext uri="{FF2B5EF4-FFF2-40B4-BE49-F238E27FC236}">
                <a16:creationId xmlns:a16="http://schemas.microsoft.com/office/drawing/2014/main" id="{B55773E3-FD7B-40AC-88D9-8F0ED280FBBA}"/>
              </a:ext>
            </a:extLst>
          </p:cNvPr>
          <p:cNvSpPr>
            <a:spLocks noGrp="1"/>
          </p:cNvSpPr>
          <p:nvPr>
            <p:ph idx="1"/>
          </p:nvPr>
        </p:nvSpPr>
        <p:spPr/>
        <p:txBody>
          <a:bodyPr/>
          <a:lstStyle/>
          <a:p>
            <a:r>
              <a:rPr lang="en-US" dirty="0"/>
              <a:t>8-by-8 array </a:t>
            </a:r>
            <a:r>
              <a:rPr lang="en-US" dirty="0" err="1"/>
              <a:t>digits.images</a:t>
            </a:r>
            <a:r>
              <a:rPr lang="en-US" dirty="0"/>
              <a:t>[13] corresponds to 1-by-64 array </a:t>
            </a:r>
            <a:r>
              <a:rPr lang="en-US" dirty="0" err="1"/>
              <a:t>digits.data</a:t>
            </a:r>
            <a:r>
              <a:rPr lang="en-US" dirty="0"/>
              <a:t>[13]</a:t>
            </a:r>
          </a:p>
          <a:p>
            <a:endParaRPr lang="en-US" dirty="0"/>
          </a:p>
        </p:txBody>
      </p:sp>
      <p:pic>
        <p:nvPicPr>
          <p:cNvPr id="4" name="Picture 3">
            <a:extLst>
              <a:ext uri="{FF2B5EF4-FFF2-40B4-BE49-F238E27FC236}">
                <a16:creationId xmlns:a16="http://schemas.microsoft.com/office/drawing/2014/main" id="{CA09DF3D-FEF4-43A8-8CCB-1B0CDAB5446C}"/>
              </a:ext>
            </a:extLst>
          </p:cNvPr>
          <p:cNvPicPr>
            <a:picLocks noChangeAspect="1"/>
          </p:cNvPicPr>
          <p:nvPr/>
        </p:nvPicPr>
        <p:blipFill>
          <a:blip r:embed="rId2"/>
          <a:stretch>
            <a:fillRect/>
          </a:stretch>
        </p:blipFill>
        <p:spPr>
          <a:xfrm>
            <a:off x="734883" y="5134848"/>
            <a:ext cx="2809875" cy="504825"/>
          </a:xfrm>
          <a:prstGeom prst="rect">
            <a:avLst/>
          </a:prstGeom>
        </p:spPr>
      </p:pic>
      <p:pic>
        <p:nvPicPr>
          <p:cNvPr id="5" name="Picture 4">
            <a:extLst>
              <a:ext uri="{FF2B5EF4-FFF2-40B4-BE49-F238E27FC236}">
                <a16:creationId xmlns:a16="http://schemas.microsoft.com/office/drawing/2014/main" id="{930B0CCD-5CDF-4B3D-9481-A39CA0D60EA0}"/>
              </a:ext>
            </a:extLst>
          </p:cNvPr>
          <p:cNvPicPr>
            <a:picLocks noChangeAspect="1"/>
          </p:cNvPicPr>
          <p:nvPr/>
        </p:nvPicPr>
        <p:blipFill>
          <a:blip r:embed="rId3"/>
          <a:stretch>
            <a:fillRect/>
          </a:stretch>
        </p:blipFill>
        <p:spPr>
          <a:xfrm>
            <a:off x="3917691" y="5138738"/>
            <a:ext cx="7734300" cy="1038225"/>
          </a:xfrm>
          <a:prstGeom prst="rect">
            <a:avLst/>
          </a:prstGeom>
        </p:spPr>
      </p:pic>
      <p:pic>
        <p:nvPicPr>
          <p:cNvPr id="6" name="Picture 5">
            <a:extLst>
              <a:ext uri="{FF2B5EF4-FFF2-40B4-BE49-F238E27FC236}">
                <a16:creationId xmlns:a16="http://schemas.microsoft.com/office/drawing/2014/main" id="{A8F601A4-54F9-49FC-B869-596F28675A11}"/>
              </a:ext>
            </a:extLst>
          </p:cNvPr>
          <p:cNvPicPr>
            <a:picLocks noChangeAspect="1"/>
          </p:cNvPicPr>
          <p:nvPr/>
        </p:nvPicPr>
        <p:blipFill>
          <a:blip r:embed="rId4"/>
          <a:stretch>
            <a:fillRect/>
          </a:stretch>
        </p:blipFill>
        <p:spPr>
          <a:xfrm>
            <a:off x="4569570" y="2763805"/>
            <a:ext cx="3743325" cy="2095500"/>
          </a:xfrm>
          <a:prstGeom prst="rect">
            <a:avLst/>
          </a:prstGeom>
        </p:spPr>
      </p:pic>
      <p:pic>
        <p:nvPicPr>
          <p:cNvPr id="7" name="Picture 6">
            <a:extLst>
              <a:ext uri="{FF2B5EF4-FFF2-40B4-BE49-F238E27FC236}">
                <a16:creationId xmlns:a16="http://schemas.microsoft.com/office/drawing/2014/main" id="{C966A2DE-1A58-48DC-9C57-B0CC5AA9B3BE}"/>
              </a:ext>
            </a:extLst>
          </p:cNvPr>
          <p:cNvPicPr>
            <a:picLocks noChangeAspect="1"/>
          </p:cNvPicPr>
          <p:nvPr/>
        </p:nvPicPr>
        <p:blipFill>
          <a:blip r:embed="rId5"/>
          <a:stretch>
            <a:fillRect/>
          </a:stretch>
        </p:blipFill>
        <p:spPr>
          <a:xfrm>
            <a:off x="734883" y="2923024"/>
            <a:ext cx="2686050" cy="371475"/>
          </a:xfrm>
          <a:prstGeom prst="rect">
            <a:avLst/>
          </a:prstGeom>
        </p:spPr>
      </p:pic>
    </p:spTree>
    <p:extLst>
      <p:ext uri="{BB962C8B-B14F-4D97-AF65-F5344CB8AC3E}">
        <p14:creationId xmlns:p14="http://schemas.microsoft.com/office/powerpoint/2010/main" val="15388887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EB2F4-C6C2-4605-9FF3-69A75F08F5F2}"/>
              </a:ext>
            </a:extLst>
          </p:cNvPr>
          <p:cNvSpPr>
            <a:spLocks noGrp="1"/>
          </p:cNvSpPr>
          <p:nvPr>
            <p:ph type="title"/>
          </p:nvPr>
        </p:nvSpPr>
        <p:spPr/>
        <p:txBody>
          <a:bodyPr/>
          <a:lstStyle/>
          <a:p>
            <a:r>
              <a:rPr lang="en-US" b="1" dirty="0"/>
              <a:t>Visualizing the Data</a:t>
            </a:r>
            <a:br>
              <a:rPr lang="en-US" b="1" dirty="0"/>
            </a:br>
            <a:endParaRPr lang="en-US" dirty="0"/>
          </a:p>
        </p:txBody>
      </p:sp>
      <p:sp>
        <p:nvSpPr>
          <p:cNvPr id="3" name="Content Placeholder 2">
            <a:extLst>
              <a:ext uri="{FF2B5EF4-FFF2-40B4-BE49-F238E27FC236}">
                <a16:creationId xmlns:a16="http://schemas.microsoft.com/office/drawing/2014/main" id="{A328C04A-ACFB-4155-ABD0-E69C2A0C72CC}"/>
              </a:ext>
            </a:extLst>
          </p:cNvPr>
          <p:cNvSpPr>
            <a:spLocks noGrp="1"/>
          </p:cNvSpPr>
          <p:nvPr>
            <p:ph idx="1"/>
          </p:nvPr>
        </p:nvSpPr>
        <p:spPr/>
        <p:txBody>
          <a:bodyPr/>
          <a:lstStyle/>
          <a:p>
            <a:r>
              <a:rPr lang="en-US" dirty="0"/>
              <a:t>Always familiarize yourself with your data—called </a:t>
            </a:r>
            <a:r>
              <a:rPr lang="en-US" b="1" dirty="0"/>
              <a:t>data exploration</a:t>
            </a:r>
          </a:p>
          <a:p>
            <a:endParaRPr lang="en-US" dirty="0"/>
          </a:p>
        </p:txBody>
      </p:sp>
      <p:pic>
        <p:nvPicPr>
          <p:cNvPr id="4" name="Picture 3">
            <a:extLst>
              <a:ext uri="{FF2B5EF4-FFF2-40B4-BE49-F238E27FC236}">
                <a16:creationId xmlns:a16="http://schemas.microsoft.com/office/drawing/2014/main" id="{E476A031-D363-443C-A28D-4DD25743E2C4}"/>
              </a:ext>
            </a:extLst>
          </p:cNvPr>
          <p:cNvPicPr>
            <a:picLocks noChangeAspect="1"/>
          </p:cNvPicPr>
          <p:nvPr/>
        </p:nvPicPr>
        <p:blipFill>
          <a:blip r:embed="rId2"/>
          <a:stretch>
            <a:fillRect/>
          </a:stretch>
        </p:blipFill>
        <p:spPr>
          <a:xfrm>
            <a:off x="838200" y="2532569"/>
            <a:ext cx="10974155" cy="3075129"/>
          </a:xfrm>
          <a:prstGeom prst="rect">
            <a:avLst/>
          </a:prstGeom>
        </p:spPr>
      </p:pic>
    </p:spTree>
    <p:extLst>
      <p:ext uri="{BB962C8B-B14F-4D97-AF65-F5344CB8AC3E}">
        <p14:creationId xmlns:p14="http://schemas.microsoft.com/office/powerpoint/2010/main" val="29071922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FBB28-9638-416C-A10C-17D979AD5132}"/>
              </a:ext>
            </a:extLst>
          </p:cNvPr>
          <p:cNvSpPr>
            <a:spLocks noGrp="1"/>
          </p:cNvSpPr>
          <p:nvPr>
            <p:ph type="title"/>
          </p:nvPr>
        </p:nvSpPr>
        <p:spPr/>
        <p:txBody>
          <a:bodyPr/>
          <a:lstStyle/>
          <a:p>
            <a:r>
              <a:rPr lang="en-US" b="1" dirty="0"/>
              <a:t>Visualizing the Data</a:t>
            </a:r>
            <a:endParaRPr lang="en-US" dirty="0"/>
          </a:p>
        </p:txBody>
      </p:sp>
      <p:sp>
        <p:nvSpPr>
          <p:cNvPr id="3" name="Content Placeholder 2">
            <a:extLst>
              <a:ext uri="{FF2B5EF4-FFF2-40B4-BE49-F238E27FC236}">
                <a16:creationId xmlns:a16="http://schemas.microsoft.com/office/drawing/2014/main" id="{0528F47A-20F0-4E1C-952C-D8DAFA2CDE17}"/>
              </a:ext>
            </a:extLst>
          </p:cNvPr>
          <p:cNvSpPr>
            <a:spLocks noGrp="1"/>
          </p:cNvSpPr>
          <p:nvPr>
            <p:ph idx="1"/>
          </p:nvPr>
        </p:nvSpPr>
        <p:spPr/>
        <p:txBody>
          <a:bodyPr/>
          <a:lstStyle/>
          <a:p>
            <a:r>
              <a:rPr lang="en-US" dirty="0"/>
              <a:t>Here we see that the image and the target match up (the target is the title above the image)</a:t>
            </a:r>
          </a:p>
        </p:txBody>
      </p:sp>
      <p:pic>
        <p:nvPicPr>
          <p:cNvPr id="5" name="Picture 4">
            <a:extLst>
              <a:ext uri="{FF2B5EF4-FFF2-40B4-BE49-F238E27FC236}">
                <a16:creationId xmlns:a16="http://schemas.microsoft.com/office/drawing/2014/main" id="{8C937E9A-6712-4581-AB17-C257BC507CDC}"/>
              </a:ext>
            </a:extLst>
          </p:cNvPr>
          <p:cNvPicPr>
            <a:picLocks noChangeAspect="1"/>
          </p:cNvPicPr>
          <p:nvPr/>
        </p:nvPicPr>
        <p:blipFill>
          <a:blip r:embed="rId2"/>
          <a:stretch>
            <a:fillRect/>
          </a:stretch>
        </p:blipFill>
        <p:spPr>
          <a:xfrm>
            <a:off x="4900876" y="2330173"/>
            <a:ext cx="5384028" cy="4138137"/>
          </a:xfrm>
          <a:prstGeom prst="rect">
            <a:avLst/>
          </a:prstGeom>
        </p:spPr>
      </p:pic>
    </p:spTree>
    <p:extLst>
      <p:ext uri="{BB962C8B-B14F-4D97-AF65-F5344CB8AC3E}">
        <p14:creationId xmlns:p14="http://schemas.microsoft.com/office/powerpoint/2010/main" val="3951109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46FAB-6A26-41F7-AF95-384A903BD8A3}"/>
              </a:ext>
            </a:extLst>
          </p:cNvPr>
          <p:cNvSpPr>
            <a:spLocks noGrp="1"/>
          </p:cNvSpPr>
          <p:nvPr>
            <p:ph type="title"/>
          </p:nvPr>
        </p:nvSpPr>
        <p:spPr/>
        <p:txBody>
          <a:bodyPr/>
          <a:lstStyle/>
          <a:p>
            <a:r>
              <a:rPr lang="en-US" b="1" dirty="0"/>
              <a:t>Splitting the Data for Training and Testing</a:t>
            </a:r>
            <a:endParaRPr lang="en-US" dirty="0"/>
          </a:p>
        </p:txBody>
      </p:sp>
      <p:sp>
        <p:nvSpPr>
          <p:cNvPr id="3" name="Content Placeholder 2">
            <a:extLst>
              <a:ext uri="{FF2B5EF4-FFF2-40B4-BE49-F238E27FC236}">
                <a16:creationId xmlns:a16="http://schemas.microsoft.com/office/drawing/2014/main" id="{1F532393-0462-4741-ACC7-09CD57AE7C7F}"/>
              </a:ext>
            </a:extLst>
          </p:cNvPr>
          <p:cNvSpPr>
            <a:spLocks noGrp="1"/>
          </p:cNvSpPr>
          <p:nvPr>
            <p:ph idx="1"/>
          </p:nvPr>
        </p:nvSpPr>
        <p:spPr/>
        <p:txBody>
          <a:bodyPr>
            <a:normAutofit fontScale="92500" lnSpcReduction="10000"/>
          </a:bodyPr>
          <a:lstStyle/>
          <a:p>
            <a:r>
              <a:rPr lang="en-US" dirty="0"/>
              <a:t>Typically </a:t>
            </a:r>
            <a:r>
              <a:rPr lang="en-US" b="1" dirty="0"/>
              <a:t>train</a:t>
            </a:r>
            <a:r>
              <a:rPr lang="en-US" dirty="0"/>
              <a:t> a model with a </a:t>
            </a:r>
            <a:r>
              <a:rPr lang="en-US" b="1" dirty="0"/>
              <a:t>subset of a dataset</a:t>
            </a:r>
          </a:p>
          <a:p>
            <a:r>
              <a:rPr lang="en-US" dirty="0"/>
              <a:t>Save a portion for testing, so you can evaluate a model’s performance using unseen data</a:t>
            </a:r>
          </a:p>
          <a:p>
            <a:r>
              <a:rPr lang="en-US" dirty="0"/>
              <a:t>Function </a:t>
            </a:r>
            <a:r>
              <a:rPr lang="en-US" b="1" dirty="0" err="1"/>
              <a:t>train_test_split</a:t>
            </a:r>
            <a:r>
              <a:rPr lang="en-US" b="1" dirty="0"/>
              <a:t> </a:t>
            </a:r>
            <a:r>
              <a:rPr lang="en-US" dirty="0"/>
              <a:t>shuffles the data to randomize it, then splits the samples in the data array and the target values in the target array into </a:t>
            </a:r>
            <a:r>
              <a:rPr lang="en-US" b="1" dirty="0"/>
              <a:t>training</a:t>
            </a:r>
            <a:r>
              <a:rPr lang="en-US" dirty="0"/>
              <a:t> and </a:t>
            </a:r>
            <a:r>
              <a:rPr lang="en-US" b="1" dirty="0"/>
              <a:t>testing</a:t>
            </a:r>
            <a:r>
              <a:rPr lang="en-US" dirty="0"/>
              <a:t> sets</a:t>
            </a:r>
          </a:p>
          <a:p>
            <a:r>
              <a:rPr lang="en-US" dirty="0"/>
              <a:t>Shuffling helps ensure that the </a:t>
            </a:r>
            <a:r>
              <a:rPr lang="en-US" b="1" dirty="0"/>
              <a:t>training and testing sets</a:t>
            </a:r>
            <a:r>
              <a:rPr lang="en-US" dirty="0"/>
              <a:t> have </a:t>
            </a:r>
            <a:r>
              <a:rPr lang="en-US" b="1" dirty="0"/>
              <a:t>similar characteristics</a:t>
            </a:r>
          </a:p>
          <a:p>
            <a:r>
              <a:rPr lang="en-US" dirty="0"/>
              <a:t>Returns a </a:t>
            </a:r>
            <a:r>
              <a:rPr lang="en-US" b="1" dirty="0"/>
              <a:t>tuple of four elements</a:t>
            </a:r>
            <a:r>
              <a:rPr lang="en-US" dirty="0"/>
              <a:t> in which the </a:t>
            </a:r>
            <a:r>
              <a:rPr lang="en-US" b="1" dirty="0"/>
              <a:t>first two</a:t>
            </a:r>
            <a:r>
              <a:rPr lang="en-US" dirty="0"/>
              <a:t> are the </a:t>
            </a:r>
            <a:r>
              <a:rPr lang="en-US" b="1" dirty="0"/>
              <a:t>samples</a:t>
            </a:r>
            <a:r>
              <a:rPr lang="en-US" dirty="0"/>
              <a:t> split into </a:t>
            </a:r>
            <a:r>
              <a:rPr lang="en-US" b="1" dirty="0"/>
              <a:t>training</a:t>
            </a:r>
            <a:r>
              <a:rPr lang="en-US" dirty="0"/>
              <a:t> and </a:t>
            </a:r>
            <a:r>
              <a:rPr lang="en-US" b="1" dirty="0"/>
              <a:t>testing sets</a:t>
            </a:r>
            <a:r>
              <a:rPr lang="en-US" dirty="0"/>
              <a:t>, and the </a:t>
            </a:r>
            <a:r>
              <a:rPr lang="en-US" b="1" dirty="0"/>
              <a:t>last two</a:t>
            </a:r>
            <a:r>
              <a:rPr lang="en-US" dirty="0"/>
              <a:t> are the </a:t>
            </a:r>
            <a:r>
              <a:rPr lang="en-US" b="1" dirty="0"/>
              <a:t>corresponding target values</a:t>
            </a:r>
            <a:r>
              <a:rPr lang="en-US" dirty="0"/>
              <a:t> split into </a:t>
            </a:r>
            <a:r>
              <a:rPr lang="en-US" b="1" dirty="0"/>
              <a:t>training</a:t>
            </a:r>
            <a:r>
              <a:rPr lang="en-US" dirty="0"/>
              <a:t> and </a:t>
            </a:r>
            <a:r>
              <a:rPr lang="en-US" b="1" dirty="0"/>
              <a:t>testing sets</a:t>
            </a:r>
            <a:endParaRPr lang="en-US" dirty="0"/>
          </a:p>
        </p:txBody>
      </p:sp>
    </p:spTree>
    <p:extLst>
      <p:ext uri="{BB962C8B-B14F-4D97-AF65-F5344CB8AC3E}">
        <p14:creationId xmlns:p14="http://schemas.microsoft.com/office/powerpoint/2010/main" val="17115984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E5CCD-B6D3-4154-997B-B9FBDA48369D}"/>
              </a:ext>
            </a:extLst>
          </p:cNvPr>
          <p:cNvSpPr>
            <a:spLocks noGrp="1"/>
          </p:cNvSpPr>
          <p:nvPr>
            <p:ph type="title"/>
          </p:nvPr>
        </p:nvSpPr>
        <p:spPr/>
        <p:txBody>
          <a:bodyPr/>
          <a:lstStyle/>
          <a:p>
            <a:r>
              <a:rPr lang="en-US" b="1" dirty="0"/>
              <a:t>Training and Testing Set Sizes</a:t>
            </a:r>
            <a:br>
              <a:rPr lang="en-US" b="1" dirty="0"/>
            </a:br>
            <a:endParaRPr lang="en-US" dirty="0"/>
          </a:p>
        </p:txBody>
      </p:sp>
      <p:sp>
        <p:nvSpPr>
          <p:cNvPr id="3" name="Content Placeholder 2">
            <a:extLst>
              <a:ext uri="{FF2B5EF4-FFF2-40B4-BE49-F238E27FC236}">
                <a16:creationId xmlns:a16="http://schemas.microsoft.com/office/drawing/2014/main" id="{1F64A446-DE0D-4651-922D-49E120F50A3C}"/>
              </a:ext>
            </a:extLst>
          </p:cNvPr>
          <p:cNvSpPr>
            <a:spLocks noGrp="1"/>
          </p:cNvSpPr>
          <p:nvPr>
            <p:ph idx="1"/>
          </p:nvPr>
        </p:nvSpPr>
        <p:spPr/>
        <p:txBody>
          <a:bodyPr/>
          <a:lstStyle/>
          <a:p>
            <a:r>
              <a:rPr lang="en-US" dirty="0"/>
              <a:t>By default, </a:t>
            </a:r>
            <a:r>
              <a:rPr lang="en-US" dirty="0" err="1"/>
              <a:t>train_test_split</a:t>
            </a:r>
            <a:r>
              <a:rPr lang="en-US" dirty="0"/>
              <a:t> reserves 75% of the data for training and 25% for testing</a:t>
            </a:r>
          </a:p>
          <a:p>
            <a:r>
              <a:rPr lang="en-US" dirty="0" err="1"/>
              <a:t>x_train</a:t>
            </a:r>
            <a:r>
              <a:rPr lang="en-US" dirty="0"/>
              <a:t> and </a:t>
            </a:r>
            <a:r>
              <a:rPr lang="en-US" dirty="0" err="1"/>
              <a:t>x_test</a:t>
            </a:r>
            <a:r>
              <a:rPr lang="en-US" dirty="0"/>
              <a:t> – samples</a:t>
            </a:r>
          </a:p>
          <a:p>
            <a:r>
              <a:rPr lang="en-US" dirty="0" err="1"/>
              <a:t>y_train</a:t>
            </a:r>
            <a:r>
              <a:rPr lang="en-US" dirty="0"/>
              <a:t> and </a:t>
            </a:r>
            <a:r>
              <a:rPr lang="en-US" dirty="0" err="1"/>
              <a:t>y_test</a:t>
            </a:r>
            <a:r>
              <a:rPr lang="en-US" dirty="0"/>
              <a:t> – target values</a:t>
            </a:r>
          </a:p>
          <a:p>
            <a:endParaRPr lang="en-US" dirty="0"/>
          </a:p>
        </p:txBody>
      </p:sp>
      <p:pic>
        <p:nvPicPr>
          <p:cNvPr id="5" name="Picture 4">
            <a:extLst>
              <a:ext uri="{FF2B5EF4-FFF2-40B4-BE49-F238E27FC236}">
                <a16:creationId xmlns:a16="http://schemas.microsoft.com/office/drawing/2014/main" id="{D292075D-D045-4449-9076-7A297631ADCA}"/>
              </a:ext>
            </a:extLst>
          </p:cNvPr>
          <p:cNvPicPr>
            <a:picLocks noChangeAspect="1"/>
          </p:cNvPicPr>
          <p:nvPr/>
        </p:nvPicPr>
        <p:blipFill>
          <a:blip r:embed="rId2"/>
          <a:stretch>
            <a:fillRect/>
          </a:stretch>
        </p:blipFill>
        <p:spPr>
          <a:xfrm>
            <a:off x="7112923" y="5466522"/>
            <a:ext cx="4059284" cy="1026353"/>
          </a:xfrm>
          <a:prstGeom prst="rect">
            <a:avLst/>
          </a:prstGeom>
        </p:spPr>
      </p:pic>
      <p:pic>
        <p:nvPicPr>
          <p:cNvPr id="6" name="Picture 5">
            <a:extLst>
              <a:ext uri="{FF2B5EF4-FFF2-40B4-BE49-F238E27FC236}">
                <a16:creationId xmlns:a16="http://schemas.microsoft.com/office/drawing/2014/main" id="{8288D3BD-109F-43B4-B93F-96093ED083BF}"/>
              </a:ext>
            </a:extLst>
          </p:cNvPr>
          <p:cNvPicPr>
            <a:picLocks noChangeAspect="1"/>
          </p:cNvPicPr>
          <p:nvPr/>
        </p:nvPicPr>
        <p:blipFill>
          <a:blip r:embed="rId3"/>
          <a:stretch>
            <a:fillRect/>
          </a:stretch>
        </p:blipFill>
        <p:spPr>
          <a:xfrm>
            <a:off x="1019792" y="3986212"/>
            <a:ext cx="5412503" cy="2593491"/>
          </a:xfrm>
          <a:prstGeom prst="rect">
            <a:avLst/>
          </a:prstGeom>
        </p:spPr>
      </p:pic>
    </p:spTree>
    <p:extLst>
      <p:ext uri="{BB962C8B-B14F-4D97-AF65-F5344CB8AC3E}">
        <p14:creationId xmlns:p14="http://schemas.microsoft.com/office/powerpoint/2010/main" val="3181874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52CCE-1182-4EF3-BE62-29C0D58B633E}"/>
              </a:ext>
            </a:extLst>
          </p:cNvPr>
          <p:cNvSpPr>
            <a:spLocks noGrp="1"/>
          </p:cNvSpPr>
          <p:nvPr>
            <p:ph type="title"/>
          </p:nvPr>
        </p:nvSpPr>
        <p:spPr/>
        <p:txBody>
          <a:bodyPr/>
          <a:lstStyle/>
          <a:p>
            <a:r>
              <a:rPr lang="en-US" dirty="0"/>
              <a:t>Creating the Model</a:t>
            </a:r>
          </a:p>
        </p:txBody>
      </p:sp>
      <p:sp>
        <p:nvSpPr>
          <p:cNvPr id="3" name="Content Placeholder 2">
            <a:extLst>
              <a:ext uri="{FF2B5EF4-FFF2-40B4-BE49-F238E27FC236}">
                <a16:creationId xmlns:a16="http://schemas.microsoft.com/office/drawing/2014/main" id="{C5A7377F-94C0-4DC6-B59E-C0EF6AC4F2CB}"/>
              </a:ext>
            </a:extLst>
          </p:cNvPr>
          <p:cNvSpPr>
            <a:spLocks noGrp="1"/>
          </p:cNvSpPr>
          <p:nvPr>
            <p:ph idx="1"/>
          </p:nvPr>
        </p:nvSpPr>
        <p:spPr>
          <a:xfrm>
            <a:off x="838200" y="1490870"/>
            <a:ext cx="10515600" cy="5367130"/>
          </a:xfrm>
        </p:spPr>
        <p:txBody>
          <a:bodyPr>
            <a:normAutofit/>
          </a:bodyPr>
          <a:lstStyle/>
          <a:p>
            <a:r>
              <a:rPr lang="en-US" dirty="0"/>
              <a:t>In </a:t>
            </a:r>
            <a:r>
              <a:rPr lang="en-US" dirty="0" err="1"/>
              <a:t>scikit</a:t>
            </a:r>
            <a:r>
              <a:rPr lang="en-US" dirty="0"/>
              <a:t>-learn, </a:t>
            </a:r>
            <a:r>
              <a:rPr lang="en-US" b="1" dirty="0"/>
              <a:t>models</a:t>
            </a:r>
            <a:r>
              <a:rPr lang="en-US" dirty="0"/>
              <a:t> are called </a:t>
            </a:r>
            <a:r>
              <a:rPr lang="en-US" b="1" dirty="0"/>
              <a:t>estimators</a:t>
            </a:r>
          </a:p>
          <a:p>
            <a:r>
              <a:rPr lang="en-US" b="1" dirty="0" err="1"/>
              <a:t>KNeighborsClassifier</a:t>
            </a:r>
            <a:r>
              <a:rPr lang="en-US" dirty="0"/>
              <a:t> estimator implements the </a:t>
            </a:r>
            <a:r>
              <a:rPr lang="en-US" b="1" dirty="0"/>
              <a:t>k-nearest neighbors algorithm</a:t>
            </a:r>
          </a:p>
          <a:p>
            <a:r>
              <a:rPr lang="en-US" dirty="0"/>
              <a:t>Train the model using the ‘fit’ method</a:t>
            </a:r>
          </a:p>
          <a:p>
            <a:endParaRPr lang="en-US" dirty="0"/>
          </a:p>
          <a:p>
            <a:endParaRPr lang="en-US" dirty="0"/>
          </a:p>
          <a:p>
            <a:endParaRPr lang="en-US" dirty="0"/>
          </a:p>
          <a:p>
            <a:endParaRPr lang="en-US" dirty="0"/>
          </a:p>
          <a:p>
            <a:r>
              <a:rPr lang="en-US" dirty="0"/>
              <a:t>A ‘fit’ method of a model typically loads the data into the model and performs complex calculations. The </a:t>
            </a:r>
            <a:r>
              <a:rPr lang="en-US" b="1" dirty="0" err="1"/>
              <a:t>KNeighborsClassifier</a:t>
            </a:r>
            <a:r>
              <a:rPr lang="en-US" b="1" dirty="0"/>
              <a:t> </a:t>
            </a:r>
            <a:r>
              <a:rPr lang="en-US" dirty="0"/>
              <a:t>fit method just loads the data but does not perform any calculations (training)</a:t>
            </a:r>
          </a:p>
          <a:p>
            <a:endParaRPr lang="en-US" dirty="0"/>
          </a:p>
        </p:txBody>
      </p:sp>
      <p:pic>
        <p:nvPicPr>
          <p:cNvPr id="5" name="Picture 4">
            <a:extLst>
              <a:ext uri="{FF2B5EF4-FFF2-40B4-BE49-F238E27FC236}">
                <a16:creationId xmlns:a16="http://schemas.microsoft.com/office/drawing/2014/main" id="{8973D10A-13CE-4855-AE9A-21BD608483DB}"/>
              </a:ext>
            </a:extLst>
          </p:cNvPr>
          <p:cNvPicPr>
            <a:picLocks noChangeAspect="1"/>
          </p:cNvPicPr>
          <p:nvPr/>
        </p:nvPicPr>
        <p:blipFill>
          <a:blip r:embed="rId2"/>
          <a:stretch>
            <a:fillRect/>
          </a:stretch>
        </p:blipFill>
        <p:spPr>
          <a:xfrm>
            <a:off x="1132646" y="3622812"/>
            <a:ext cx="5208519" cy="1509716"/>
          </a:xfrm>
          <a:prstGeom prst="rect">
            <a:avLst/>
          </a:prstGeom>
        </p:spPr>
      </p:pic>
    </p:spTree>
    <p:extLst>
      <p:ext uri="{BB962C8B-B14F-4D97-AF65-F5344CB8AC3E}">
        <p14:creationId xmlns:p14="http://schemas.microsoft.com/office/powerpoint/2010/main" val="24523156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583C6-C514-4E22-8ABE-D9EB50DA3D10}"/>
              </a:ext>
            </a:extLst>
          </p:cNvPr>
          <p:cNvSpPr>
            <a:spLocks noGrp="1"/>
          </p:cNvSpPr>
          <p:nvPr>
            <p:ph type="title"/>
          </p:nvPr>
        </p:nvSpPr>
        <p:spPr/>
        <p:txBody>
          <a:bodyPr/>
          <a:lstStyle/>
          <a:p>
            <a:r>
              <a:rPr lang="en-US" dirty="0"/>
              <a:t>Creating the Model</a:t>
            </a:r>
          </a:p>
        </p:txBody>
      </p:sp>
      <p:sp>
        <p:nvSpPr>
          <p:cNvPr id="3" name="Content Placeholder 2">
            <a:extLst>
              <a:ext uri="{FF2B5EF4-FFF2-40B4-BE49-F238E27FC236}">
                <a16:creationId xmlns:a16="http://schemas.microsoft.com/office/drawing/2014/main" id="{6097A3C2-897C-4F05-91E4-5EA6C7FB8DD9}"/>
              </a:ext>
            </a:extLst>
          </p:cNvPr>
          <p:cNvSpPr>
            <a:spLocks noGrp="1"/>
          </p:cNvSpPr>
          <p:nvPr>
            <p:ph idx="1"/>
          </p:nvPr>
        </p:nvSpPr>
        <p:spPr>
          <a:xfrm>
            <a:off x="838200" y="1457877"/>
            <a:ext cx="10515600" cy="4351338"/>
          </a:xfrm>
        </p:spPr>
        <p:txBody>
          <a:bodyPr/>
          <a:lstStyle/>
          <a:p>
            <a:r>
              <a:rPr lang="en-US" b="1" dirty="0"/>
              <a:t>Lots of models</a:t>
            </a:r>
            <a:r>
              <a:rPr lang="en-US" dirty="0"/>
              <a:t> have </a:t>
            </a:r>
            <a:r>
              <a:rPr lang="en-US" b="1" dirty="0"/>
              <a:t>significant training phases</a:t>
            </a:r>
            <a:r>
              <a:rPr lang="en-US" dirty="0"/>
              <a:t> that can take minutes, hours, days or more </a:t>
            </a:r>
          </a:p>
          <a:p>
            <a:r>
              <a:rPr lang="en-US" dirty="0"/>
              <a:t>High-performance </a:t>
            </a:r>
            <a:r>
              <a:rPr lang="en-US" b="1" dirty="0"/>
              <a:t>GPUs</a:t>
            </a:r>
            <a:r>
              <a:rPr lang="en-US" dirty="0"/>
              <a:t> and </a:t>
            </a:r>
            <a:r>
              <a:rPr lang="en-US" b="1" dirty="0"/>
              <a:t>TPUs</a:t>
            </a:r>
            <a:r>
              <a:rPr lang="en-US" dirty="0"/>
              <a:t> can significantly </a:t>
            </a:r>
            <a:r>
              <a:rPr lang="en-US" b="1" dirty="0"/>
              <a:t>reduce model training time</a:t>
            </a:r>
          </a:p>
          <a:p>
            <a:r>
              <a:rPr lang="en-US" dirty="0"/>
              <a:t>Using the predict method we can return the predicted class of each test image</a:t>
            </a:r>
          </a:p>
        </p:txBody>
      </p:sp>
      <p:pic>
        <p:nvPicPr>
          <p:cNvPr id="4" name="Picture 3">
            <a:extLst>
              <a:ext uri="{FF2B5EF4-FFF2-40B4-BE49-F238E27FC236}">
                <a16:creationId xmlns:a16="http://schemas.microsoft.com/office/drawing/2014/main" id="{CE5AD52D-48F1-4739-8239-EB4B997EC1C8}"/>
              </a:ext>
            </a:extLst>
          </p:cNvPr>
          <p:cNvPicPr>
            <a:picLocks noChangeAspect="1"/>
          </p:cNvPicPr>
          <p:nvPr/>
        </p:nvPicPr>
        <p:blipFill>
          <a:blip r:embed="rId2"/>
          <a:stretch>
            <a:fillRect/>
          </a:stretch>
        </p:blipFill>
        <p:spPr>
          <a:xfrm>
            <a:off x="1029321" y="4238072"/>
            <a:ext cx="5838760" cy="2530475"/>
          </a:xfrm>
          <a:prstGeom prst="rect">
            <a:avLst/>
          </a:prstGeom>
        </p:spPr>
      </p:pic>
      <p:pic>
        <p:nvPicPr>
          <p:cNvPr id="5" name="Picture 4">
            <a:extLst>
              <a:ext uri="{FF2B5EF4-FFF2-40B4-BE49-F238E27FC236}">
                <a16:creationId xmlns:a16="http://schemas.microsoft.com/office/drawing/2014/main" id="{2B4CC378-3D2F-4B6C-BCEB-059BF3C1A367}"/>
              </a:ext>
            </a:extLst>
          </p:cNvPr>
          <p:cNvPicPr>
            <a:picLocks noChangeAspect="1"/>
          </p:cNvPicPr>
          <p:nvPr/>
        </p:nvPicPr>
        <p:blipFill>
          <a:blip r:embed="rId3"/>
          <a:stretch>
            <a:fillRect/>
          </a:stretch>
        </p:blipFill>
        <p:spPr>
          <a:xfrm>
            <a:off x="7059201" y="5400124"/>
            <a:ext cx="4983023" cy="1331670"/>
          </a:xfrm>
          <a:prstGeom prst="rect">
            <a:avLst/>
          </a:prstGeom>
        </p:spPr>
      </p:pic>
    </p:spTree>
    <p:extLst>
      <p:ext uri="{BB962C8B-B14F-4D97-AF65-F5344CB8AC3E}">
        <p14:creationId xmlns:p14="http://schemas.microsoft.com/office/powerpoint/2010/main" val="13237455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DA9EF-34CA-4EAF-8E9F-FE1DE4C48DEC}"/>
              </a:ext>
            </a:extLst>
          </p:cNvPr>
          <p:cNvSpPr>
            <a:spLocks noGrp="1"/>
          </p:cNvSpPr>
          <p:nvPr>
            <p:ph type="title"/>
          </p:nvPr>
        </p:nvSpPr>
        <p:spPr/>
        <p:txBody>
          <a:bodyPr/>
          <a:lstStyle/>
          <a:p>
            <a:r>
              <a:rPr lang="en-US" dirty="0"/>
              <a:t>Creating the Model</a:t>
            </a:r>
          </a:p>
        </p:txBody>
      </p:sp>
      <p:sp>
        <p:nvSpPr>
          <p:cNvPr id="3" name="Content Placeholder 2">
            <a:extLst>
              <a:ext uri="{FF2B5EF4-FFF2-40B4-BE49-F238E27FC236}">
                <a16:creationId xmlns:a16="http://schemas.microsoft.com/office/drawing/2014/main" id="{AB13B959-AFBD-4EA3-8D7D-17D4D97A0464}"/>
              </a:ext>
            </a:extLst>
          </p:cNvPr>
          <p:cNvSpPr>
            <a:spLocks noGrp="1"/>
          </p:cNvSpPr>
          <p:nvPr>
            <p:ph idx="1"/>
          </p:nvPr>
        </p:nvSpPr>
        <p:spPr/>
        <p:txBody>
          <a:bodyPr/>
          <a:lstStyle/>
          <a:p>
            <a:r>
              <a:rPr lang="en-US" dirty="0"/>
              <a:t>Locate all incorrect predictions for the entire test set: </a:t>
            </a:r>
          </a:p>
        </p:txBody>
      </p:sp>
      <p:pic>
        <p:nvPicPr>
          <p:cNvPr id="4" name="Picture 3">
            <a:extLst>
              <a:ext uri="{FF2B5EF4-FFF2-40B4-BE49-F238E27FC236}">
                <a16:creationId xmlns:a16="http://schemas.microsoft.com/office/drawing/2014/main" id="{4099718A-BDC9-408E-8945-B5D0DB2945CB}"/>
              </a:ext>
            </a:extLst>
          </p:cNvPr>
          <p:cNvPicPr>
            <a:picLocks noChangeAspect="1"/>
          </p:cNvPicPr>
          <p:nvPr/>
        </p:nvPicPr>
        <p:blipFill>
          <a:blip r:embed="rId2"/>
          <a:stretch>
            <a:fillRect/>
          </a:stretch>
        </p:blipFill>
        <p:spPr>
          <a:xfrm>
            <a:off x="1012755" y="2584173"/>
            <a:ext cx="9282836" cy="2842591"/>
          </a:xfrm>
          <a:prstGeom prst="rect">
            <a:avLst/>
          </a:prstGeom>
        </p:spPr>
      </p:pic>
    </p:spTree>
    <p:extLst>
      <p:ext uri="{BB962C8B-B14F-4D97-AF65-F5344CB8AC3E}">
        <p14:creationId xmlns:p14="http://schemas.microsoft.com/office/powerpoint/2010/main" val="12261212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1FDC8-B372-4B24-B86F-E3E6D04C9B6A}"/>
              </a:ext>
            </a:extLst>
          </p:cNvPr>
          <p:cNvSpPr>
            <a:spLocks noGrp="1"/>
          </p:cNvSpPr>
          <p:nvPr>
            <p:ph type="title"/>
          </p:nvPr>
        </p:nvSpPr>
        <p:spPr/>
        <p:txBody>
          <a:bodyPr/>
          <a:lstStyle/>
          <a:p>
            <a:r>
              <a:rPr lang="en-US" b="1" dirty="0"/>
              <a:t>Metrics for Measuring Model Accuracy</a:t>
            </a:r>
            <a:endParaRPr lang="en-US" dirty="0"/>
          </a:p>
        </p:txBody>
      </p:sp>
      <p:sp>
        <p:nvSpPr>
          <p:cNvPr id="3" name="Content Placeholder 2">
            <a:extLst>
              <a:ext uri="{FF2B5EF4-FFF2-40B4-BE49-F238E27FC236}">
                <a16:creationId xmlns:a16="http://schemas.microsoft.com/office/drawing/2014/main" id="{E0120015-92FA-4787-B382-B524132FE502}"/>
              </a:ext>
            </a:extLst>
          </p:cNvPr>
          <p:cNvSpPr>
            <a:spLocks noGrp="1"/>
          </p:cNvSpPr>
          <p:nvPr>
            <p:ph idx="1"/>
          </p:nvPr>
        </p:nvSpPr>
        <p:spPr/>
        <p:txBody>
          <a:bodyPr/>
          <a:lstStyle/>
          <a:p>
            <a:r>
              <a:rPr lang="en-US" dirty="0"/>
              <a:t>Using the </a:t>
            </a:r>
            <a:r>
              <a:rPr lang="en-US" b="1" dirty="0"/>
              <a:t>score</a:t>
            </a:r>
            <a:r>
              <a:rPr lang="en-US" dirty="0"/>
              <a:t> method we can see how well the estimator (model) performs on test data</a:t>
            </a:r>
          </a:p>
          <a:p>
            <a:r>
              <a:rPr lang="en-US" dirty="0"/>
              <a:t>For the classification estimator, it returns the prediction accuracy for the test data</a:t>
            </a:r>
          </a:p>
          <a:p>
            <a:endParaRPr lang="en-US" dirty="0"/>
          </a:p>
        </p:txBody>
      </p:sp>
      <p:pic>
        <p:nvPicPr>
          <p:cNvPr id="4" name="Picture 3">
            <a:extLst>
              <a:ext uri="{FF2B5EF4-FFF2-40B4-BE49-F238E27FC236}">
                <a16:creationId xmlns:a16="http://schemas.microsoft.com/office/drawing/2014/main" id="{56296411-E4DB-4E7F-A1F7-019CC55947D7}"/>
              </a:ext>
            </a:extLst>
          </p:cNvPr>
          <p:cNvPicPr>
            <a:picLocks noChangeAspect="1"/>
          </p:cNvPicPr>
          <p:nvPr/>
        </p:nvPicPr>
        <p:blipFill>
          <a:blip r:embed="rId2"/>
          <a:stretch>
            <a:fillRect/>
          </a:stretch>
        </p:blipFill>
        <p:spPr>
          <a:xfrm>
            <a:off x="1234936" y="3827807"/>
            <a:ext cx="5799451" cy="1827558"/>
          </a:xfrm>
          <a:prstGeom prst="rect">
            <a:avLst/>
          </a:prstGeom>
        </p:spPr>
      </p:pic>
    </p:spTree>
    <p:extLst>
      <p:ext uri="{BB962C8B-B14F-4D97-AF65-F5344CB8AC3E}">
        <p14:creationId xmlns:p14="http://schemas.microsoft.com/office/powerpoint/2010/main" val="1764025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B4114-8902-4674-A97B-72CD163394E2}"/>
              </a:ext>
            </a:extLst>
          </p:cNvPr>
          <p:cNvSpPr>
            <a:spLocks noGrp="1"/>
          </p:cNvSpPr>
          <p:nvPr>
            <p:ph type="title"/>
          </p:nvPr>
        </p:nvSpPr>
        <p:spPr/>
        <p:txBody>
          <a:bodyPr/>
          <a:lstStyle/>
          <a:p>
            <a:r>
              <a:rPr lang="en-US" dirty="0"/>
              <a:t>How is ML being used?</a:t>
            </a:r>
          </a:p>
        </p:txBody>
      </p:sp>
      <p:sp>
        <p:nvSpPr>
          <p:cNvPr id="3" name="Content Placeholder 2">
            <a:extLst>
              <a:ext uri="{FF2B5EF4-FFF2-40B4-BE49-F238E27FC236}">
                <a16:creationId xmlns:a16="http://schemas.microsoft.com/office/drawing/2014/main" id="{3FB62EED-8A90-4287-8E23-D80510E82D30}"/>
              </a:ext>
            </a:extLst>
          </p:cNvPr>
          <p:cNvSpPr>
            <a:spLocks noGrp="1"/>
          </p:cNvSpPr>
          <p:nvPr>
            <p:ph idx="1"/>
          </p:nvPr>
        </p:nvSpPr>
        <p:spPr/>
        <p:txBody>
          <a:bodyPr/>
          <a:lstStyle/>
          <a:p>
            <a:r>
              <a:rPr lang="en-US" dirty="0"/>
              <a:t>weather forecasting</a:t>
            </a:r>
          </a:p>
          <a:p>
            <a:r>
              <a:rPr lang="en-US" dirty="0"/>
              <a:t>medical research</a:t>
            </a:r>
          </a:p>
          <a:p>
            <a:r>
              <a:rPr lang="en-US" dirty="0"/>
              <a:t>business forecasting</a:t>
            </a:r>
          </a:p>
          <a:p>
            <a:r>
              <a:rPr lang="en-US" dirty="0"/>
              <a:t>catching fraudulent credit card activity</a:t>
            </a:r>
          </a:p>
          <a:p>
            <a:r>
              <a:rPr lang="en-US" dirty="0"/>
              <a:t>strategies in sports</a:t>
            </a:r>
          </a:p>
        </p:txBody>
      </p:sp>
    </p:spTree>
    <p:extLst>
      <p:ext uri="{BB962C8B-B14F-4D97-AF65-F5344CB8AC3E}">
        <p14:creationId xmlns:p14="http://schemas.microsoft.com/office/powerpoint/2010/main" val="13690431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1EC5A-5CC5-473B-B8CA-DE519FCB2513}"/>
              </a:ext>
            </a:extLst>
          </p:cNvPr>
          <p:cNvSpPr>
            <a:spLocks noGrp="1"/>
          </p:cNvSpPr>
          <p:nvPr>
            <p:ph type="title"/>
          </p:nvPr>
        </p:nvSpPr>
        <p:spPr/>
        <p:txBody>
          <a:bodyPr/>
          <a:lstStyle/>
          <a:p>
            <a:r>
              <a:rPr lang="en-US" b="1" dirty="0"/>
              <a:t>Confusion Matrix</a:t>
            </a:r>
            <a:endParaRPr lang="en-US" dirty="0"/>
          </a:p>
        </p:txBody>
      </p:sp>
      <p:graphicFrame>
        <p:nvGraphicFramePr>
          <p:cNvPr id="4" name="Content Placeholder 3">
            <a:extLst>
              <a:ext uri="{FF2B5EF4-FFF2-40B4-BE49-F238E27FC236}">
                <a16:creationId xmlns:a16="http://schemas.microsoft.com/office/drawing/2014/main" id="{8D1C0881-8DDC-4D37-A042-04D988E03068}"/>
              </a:ext>
            </a:extLst>
          </p:cNvPr>
          <p:cNvGraphicFramePr>
            <a:graphicFrameLocks noGrp="1" noChangeAspect="1"/>
          </p:cNvGraphicFramePr>
          <p:nvPr>
            <p:ph idx="1"/>
            <p:extLst>
              <p:ext uri="{D42A27DB-BD31-4B8C-83A1-F6EECF244321}">
                <p14:modId xmlns:p14="http://schemas.microsoft.com/office/powerpoint/2010/main" val="3303279451"/>
              </p:ext>
            </p:extLst>
          </p:nvPr>
        </p:nvGraphicFramePr>
        <p:xfrm>
          <a:off x="301624" y="1545347"/>
          <a:ext cx="11533413" cy="4947528"/>
        </p:xfrm>
        <a:graphic>
          <a:graphicData uri="http://schemas.openxmlformats.org/presentationml/2006/ole">
            <mc:AlternateContent xmlns:mc="http://schemas.openxmlformats.org/markup-compatibility/2006">
              <mc:Choice xmlns:v="urn:schemas-microsoft-com:vml" Requires="v">
                <p:oleObj spid="_x0000_s2061" name="Document" r:id="rId3" imgW="13279289" imgH="5695794" progId="Word.Document.12">
                  <p:embed/>
                </p:oleObj>
              </mc:Choice>
              <mc:Fallback>
                <p:oleObj name="Document" r:id="rId3" imgW="13279289" imgH="5695794" progId="Word.Document.12">
                  <p:embed/>
                  <p:pic>
                    <p:nvPicPr>
                      <p:cNvPr id="0" name=""/>
                      <p:cNvPicPr/>
                      <p:nvPr/>
                    </p:nvPicPr>
                    <p:blipFill>
                      <a:blip r:embed="rId4"/>
                      <a:stretch>
                        <a:fillRect/>
                      </a:stretch>
                    </p:blipFill>
                    <p:spPr>
                      <a:xfrm>
                        <a:off x="301624" y="1545347"/>
                        <a:ext cx="11533413" cy="4947528"/>
                      </a:xfrm>
                      <a:prstGeom prst="rect">
                        <a:avLst/>
                      </a:prstGeom>
                    </p:spPr>
                  </p:pic>
                </p:oleObj>
              </mc:Fallback>
            </mc:AlternateContent>
          </a:graphicData>
        </a:graphic>
      </p:graphicFrame>
    </p:spTree>
    <p:extLst>
      <p:ext uri="{BB962C8B-B14F-4D97-AF65-F5344CB8AC3E}">
        <p14:creationId xmlns:p14="http://schemas.microsoft.com/office/powerpoint/2010/main" val="12890376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E48DB-D01B-4B4B-B3D7-B89A3EE7F073}"/>
              </a:ext>
            </a:extLst>
          </p:cNvPr>
          <p:cNvSpPr>
            <a:spLocks noGrp="1"/>
          </p:cNvSpPr>
          <p:nvPr>
            <p:ph type="title"/>
          </p:nvPr>
        </p:nvSpPr>
        <p:spPr/>
        <p:txBody>
          <a:bodyPr/>
          <a:lstStyle/>
          <a:p>
            <a:r>
              <a:rPr lang="en-US" dirty="0"/>
              <a:t>Confusion Matrix</a:t>
            </a:r>
          </a:p>
        </p:txBody>
      </p:sp>
      <p:sp>
        <p:nvSpPr>
          <p:cNvPr id="3" name="Content Placeholder 2">
            <a:extLst>
              <a:ext uri="{FF2B5EF4-FFF2-40B4-BE49-F238E27FC236}">
                <a16:creationId xmlns:a16="http://schemas.microsoft.com/office/drawing/2014/main" id="{36BF055C-8EBE-4AEB-B086-52AFC52486C3}"/>
              </a:ext>
            </a:extLst>
          </p:cNvPr>
          <p:cNvSpPr>
            <a:spLocks noGrp="1"/>
          </p:cNvSpPr>
          <p:nvPr>
            <p:ph idx="1"/>
          </p:nvPr>
        </p:nvSpPr>
        <p:spPr>
          <a:xfrm>
            <a:off x="838200" y="1825625"/>
            <a:ext cx="10515600" cy="4667250"/>
          </a:xfrm>
        </p:spPr>
        <p:txBody>
          <a:bodyPr>
            <a:normAutofit/>
          </a:bodyPr>
          <a:lstStyle/>
          <a:p>
            <a:r>
              <a:rPr lang="en-US" dirty="0"/>
              <a:t>Row 0 shows digit class 0—all 0s were predicted correctly</a:t>
            </a:r>
          </a:p>
          <a:p>
            <a:endParaRPr lang="en-US" dirty="0"/>
          </a:p>
          <a:p>
            <a:endParaRPr lang="en-US" dirty="0"/>
          </a:p>
          <a:p>
            <a:endParaRPr lang="en-US" dirty="0"/>
          </a:p>
          <a:p>
            <a:r>
              <a:rPr lang="en-US" dirty="0"/>
              <a:t>Row 8 shows digit class 8—five 8s were predicted incorrectly</a:t>
            </a:r>
          </a:p>
          <a:p>
            <a:endParaRPr lang="en-US" dirty="0"/>
          </a:p>
          <a:p>
            <a:endParaRPr lang="en-US" dirty="0"/>
          </a:p>
          <a:p>
            <a:r>
              <a:rPr lang="en-US" dirty="0"/>
              <a:t>Correctly predicted 88.63% (39 of 44) of 8s</a:t>
            </a:r>
          </a:p>
          <a:p>
            <a:r>
              <a:rPr lang="en-US" dirty="0"/>
              <a:t>8s harder to recognize</a:t>
            </a:r>
          </a:p>
          <a:p>
            <a:endParaRPr lang="en-US" dirty="0"/>
          </a:p>
          <a:p>
            <a:endParaRPr lang="en-US" dirty="0"/>
          </a:p>
        </p:txBody>
      </p:sp>
      <p:pic>
        <p:nvPicPr>
          <p:cNvPr id="5" name="Picture 4">
            <a:extLst>
              <a:ext uri="{FF2B5EF4-FFF2-40B4-BE49-F238E27FC236}">
                <a16:creationId xmlns:a16="http://schemas.microsoft.com/office/drawing/2014/main" id="{4E052EF6-7DBF-4DD0-9C60-D7910F7424A4}"/>
              </a:ext>
            </a:extLst>
          </p:cNvPr>
          <p:cNvPicPr>
            <a:picLocks noChangeAspect="1"/>
          </p:cNvPicPr>
          <p:nvPr/>
        </p:nvPicPr>
        <p:blipFill>
          <a:blip r:embed="rId2"/>
          <a:stretch>
            <a:fillRect/>
          </a:stretch>
        </p:blipFill>
        <p:spPr>
          <a:xfrm>
            <a:off x="1217830" y="2382489"/>
            <a:ext cx="7403214" cy="811648"/>
          </a:xfrm>
          <a:prstGeom prst="rect">
            <a:avLst/>
          </a:prstGeom>
        </p:spPr>
      </p:pic>
      <p:pic>
        <p:nvPicPr>
          <p:cNvPr id="7" name="Picture 6">
            <a:extLst>
              <a:ext uri="{FF2B5EF4-FFF2-40B4-BE49-F238E27FC236}">
                <a16:creationId xmlns:a16="http://schemas.microsoft.com/office/drawing/2014/main" id="{CC5E9C57-29CC-4B5D-B3C9-F1147ABED1F7}"/>
              </a:ext>
            </a:extLst>
          </p:cNvPr>
          <p:cNvPicPr>
            <a:picLocks noChangeAspect="1"/>
          </p:cNvPicPr>
          <p:nvPr/>
        </p:nvPicPr>
        <p:blipFill>
          <a:blip r:embed="rId3"/>
          <a:stretch>
            <a:fillRect/>
          </a:stretch>
        </p:blipFill>
        <p:spPr>
          <a:xfrm>
            <a:off x="1217830" y="4554776"/>
            <a:ext cx="7500285" cy="689681"/>
          </a:xfrm>
          <a:prstGeom prst="rect">
            <a:avLst/>
          </a:prstGeom>
        </p:spPr>
      </p:pic>
    </p:spTree>
    <p:extLst>
      <p:ext uri="{BB962C8B-B14F-4D97-AF65-F5344CB8AC3E}">
        <p14:creationId xmlns:p14="http://schemas.microsoft.com/office/powerpoint/2010/main" val="19181732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FF0E8-F001-4CA0-A952-AFC37233F8E6}"/>
              </a:ext>
            </a:extLst>
          </p:cNvPr>
          <p:cNvSpPr>
            <a:spLocks noGrp="1"/>
          </p:cNvSpPr>
          <p:nvPr>
            <p:ph type="title"/>
          </p:nvPr>
        </p:nvSpPr>
        <p:spPr>
          <a:xfrm>
            <a:off x="838200" y="365125"/>
            <a:ext cx="10515600" cy="574327"/>
          </a:xfrm>
        </p:spPr>
        <p:txBody>
          <a:bodyPr>
            <a:normAutofit fontScale="90000"/>
          </a:bodyPr>
          <a:lstStyle/>
          <a:p>
            <a:r>
              <a:rPr lang="en-US" b="1" dirty="0"/>
              <a:t>Visualizing the Confusion Matrix</a:t>
            </a:r>
            <a:endParaRPr lang="en-US" dirty="0"/>
          </a:p>
        </p:txBody>
      </p:sp>
      <p:sp>
        <p:nvSpPr>
          <p:cNvPr id="3" name="Content Placeholder 2">
            <a:extLst>
              <a:ext uri="{FF2B5EF4-FFF2-40B4-BE49-F238E27FC236}">
                <a16:creationId xmlns:a16="http://schemas.microsoft.com/office/drawing/2014/main" id="{08FBC59B-3C9D-495D-B792-CA2C16A42573}"/>
              </a:ext>
            </a:extLst>
          </p:cNvPr>
          <p:cNvSpPr>
            <a:spLocks noGrp="1"/>
          </p:cNvSpPr>
          <p:nvPr>
            <p:ph idx="1"/>
          </p:nvPr>
        </p:nvSpPr>
        <p:spPr>
          <a:xfrm>
            <a:off x="838200" y="1077238"/>
            <a:ext cx="10515600" cy="5099725"/>
          </a:xfrm>
        </p:spPr>
        <p:txBody>
          <a:bodyPr/>
          <a:lstStyle/>
          <a:p>
            <a:r>
              <a:rPr lang="en-US" dirty="0"/>
              <a:t>    A heat map displays values as colors</a:t>
            </a:r>
          </a:p>
          <a:p>
            <a:r>
              <a:rPr lang="en-US" dirty="0"/>
              <a:t>    Convert the confusion matrix into a </a:t>
            </a:r>
            <a:r>
              <a:rPr lang="en-US" dirty="0" err="1"/>
              <a:t>DataFrame</a:t>
            </a:r>
            <a:r>
              <a:rPr lang="en-US" dirty="0"/>
              <a:t>, then graph it</a:t>
            </a:r>
          </a:p>
          <a:p>
            <a:r>
              <a:rPr lang="en-US" dirty="0"/>
              <a:t>    Principal diagonal and incorrect predictions stand out nicely in heat map</a:t>
            </a:r>
          </a:p>
          <a:p>
            <a:r>
              <a:rPr lang="en-US" dirty="0"/>
              <a:t>You will need to pip install pandas and seaborn (for heat map)</a:t>
            </a:r>
          </a:p>
          <a:p>
            <a:endParaRPr lang="en-US" dirty="0"/>
          </a:p>
        </p:txBody>
      </p:sp>
      <p:pic>
        <p:nvPicPr>
          <p:cNvPr id="4" name="Picture 3">
            <a:extLst>
              <a:ext uri="{FF2B5EF4-FFF2-40B4-BE49-F238E27FC236}">
                <a16:creationId xmlns:a16="http://schemas.microsoft.com/office/drawing/2014/main" id="{20189E38-A447-47FA-8D5C-77550E1636F1}"/>
              </a:ext>
            </a:extLst>
          </p:cNvPr>
          <p:cNvPicPr>
            <a:picLocks noChangeAspect="1"/>
          </p:cNvPicPr>
          <p:nvPr/>
        </p:nvPicPr>
        <p:blipFill>
          <a:blip r:embed="rId2"/>
          <a:stretch>
            <a:fillRect/>
          </a:stretch>
        </p:blipFill>
        <p:spPr>
          <a:xfrm>
            <a:off x="985054" y="3549365"/>
            <a:ext cx="7941276" cy="3189637"/>
          </a:xfrm>
          <a:prstGeom prst="rect">
            <a:avLst/>
          </a:prstGeom>
        </p:spPr>
      </p:pic>
    </p:spTree>
    <p:extLst>
      <p:ext uri="{BB962C8B-B14F-4D97-AF65-F5344CB8AC3E}">
        <p14:creationId xmlns:p14="http://schemas.microsoft.com/office/powerpoint/2010/main" val="5161005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F8FF5-4553-4A50-8E49-45DD5E4AFA5D}"/>
              </a:ext>
            </a:extLst>
          </p:cNvPr>
          <p:cNvSpPr>
            <a:spLocks noGrp="1"/>
          </p:cNvSpPr>
          <p:nvPr>
            <p:ph type="title"/>
          </p:nvPr>
        </p:nvSpPr>
        <p:spPr/>
        <p:txBody>
          <a:bodyPr/>
          <a:lstStyle/>
          <a:p>
            <a:r>
              <a:rPr lang="en-US" b="1" dirty="0"/>
              <a:t>Visualizing the Confusion Matrix</a:t>
            </a:r>
            <a:endParaRPr lang="en-US" dirty="0"/>
          </a:p>
        </p:txBody>
      </p:sp>
      <p:pic>
        <p:nvPicPr>
          <p:cNvPr id="4" name="Content Placeholder 3">
            <a:extLst>
              <a:ext uri="{FF2B5EF4-FFF2-40B4-BE49-F238E27FC236}">
                <a16:creationId xmlns:a16="http://schemas.microsoft.com/office/drawing/2014/main" id="{14B71D04-D986-4C10-B525-2B62083DB1E8}"/>
              </a:ext>
            </a:extLst>
          </p:cNvPr>
          <p:cNvPicPr>
            <a:picLocks noGrp="1" noChangeAspect="1"/>
          </p:cNvPicPr>
          <p:nvPr>
            <p:ph idx="1"/>
          </p:nvPr>
        </p:nvPicPr>
        <p:blipFill>
          <a:blip r:embed="rId2"/>
          <a:stretch>
            <a:fillRect/>
          </a:stretch>
        </p:blipFill>
        <p:spPr>
          <a:xfrm>
            <a:off x="981150" y="1690688"/>
            <a:ext cx="5306916" cy="4817490"/>
          </a:xfrm>
          <a:prstGeom prst="rect">
            <a:avLst/>
          </a:prstGeom>
        </p:spPr>
      </p:pic>
    </p:spTree>
    <p:extLst>
      <p:ext uri="{BB962C8B-B14F-4D97-AF65-F5344CB8AC3E}">
        <p14:creationId xmlns:p14="http://schemas.microsoft.com/office/powerpoint/2010/main" val="3451363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2369B-E446-446A-BF81-9DBE3FB264ED}"/>
              </a:ext>
            </a:extLst>
          </p:cNvPr>
          <p:cNvSpPr>
            <a:spLocks noGrp="1"/>
          </p:cNvSpPr>
          <p:nvPr>
            <p:ph type="title"/>
          </p:nvPr>
        </p:nvSpPr>
        <p:spPr/>
        <p:txBody>
          <a:bodyPr/>
          <a:lstStyle/>
          <a:p>
            <a:r>
              <a:rPr lang="en-US" dirty="0"/>
              <a:t>How is ML being used?</a:t>
            </a:r>
          </a:p>
        </p:txBody>
      </p:sp>
      <p:pic>
        <p:nvPicPr>
          <p:cNvPr id="4" name="Content Placeholder 3">
            <a:extLst>
              <a:ext uri="{FF2B5EF4-FFF2-40B4-BE49-F238E27FC236}">
                <a16:creationId xmlns:a16="http://schemas.microsoft.com/office/drawing/2014/main" id="{CE112A60-B5F4-49B0-80F0-A2F458E3FBA9}"/>
              </a:ext>
            </a:extLst>
          </p:cNvPr>
          <p:cNvPicPr>
            <a:picLocks noGrp="1" noChangeAspect="1"/>
          </p:cNvPicPr>
          <p:nvPr>
            <p:ph idx="1"/>
          </p:nvPr>
        </p:nvPicPr>
        <p:blipFill>
          <a:blip r:embed="rId2"/>
          <a:stretch>
            <a:fillRect/>
          </a:stretch>
        </p:blipFill>
        <p:spPr>
          <a:xfrm>
            <a:off x="952095" y="1780367"/>
            <a:ext cx="9458325" cy="3819525"/>
          </a:xfrm>
          <a:prstGeom prst="rect">
            <a:avLst/>
          </a:prstGeom>
        </p:spPr>
      </p:pic>
    </p:spTree>
    <p:extLst>
      <p:ext uri="{BB962C8B-B14F-4D97-AF65-F5344CB8AC3E}">
        <p14:creationId xmlns:p14="http://schemas.microsoft.com/office/powerpoint/2010/main" val="1566512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BC438-404A-408D-A02A-30B6387F51E1}"/>
              </a:ext>
            </a:extLst>
          </p:cNvPr>
          <p:cNvSpPr>
            <a:spLocks noGrp="1"/>
          </p:cNvSpPr>
          <p:nvPr>
            <p:ph type="title"/>
          </p:nvPr>
        </p:nvSpPr>
        <p:spPr/>
        <p:txBody>
          <a:bodyPr/>
          <a:lstStyle/>
          <a:p>
            <a:r>
              <a:rPr lang="en-US" dirty="0" err="1"/>
              <a:t>Scikit</a:t>
            </a:r>
            <a:r>
              <a:rPr lang="en-US" dirty="0"/>
              <a:t>-Learn library</a:t>
            </a:r>
          </a:p>
        </p:txBody>
      </p:sp>
      <p:sp>
        <p:nvSpPr>
          <p:cNvPr id="3" name="Content Placeholder 2">
            <a:extLst>
              <a:ext uri="{FF2B5EF4-FFF2-40B4-BE49-F238E27FC236}">
                <a16:creationId xmlns:a16="http://schemas.microsoft.com/office/drawing/2014/main" id="{F693BADF-04D0-44C3-99EC-9955EA4FE163}"/>
              </a:ext>
            </a:extLst>
          </p:cNvPr>
          <p:cNvSpPr>
            <a:spLocks noGrp="1"/>
          </p:cNvSpPr>
          <p:nvPr>
            <p:ph idx="1"/>
          </p:nvPr>
        </p:nvSpPr>
        <p:spPr/>
        <p:txBody>
          <a:bodyPr/>
          <a:lstStyle/>
          <a:p>
            <a:r>
              <a:rPr lang="en-US" dirty="0"/>
              <a:t>also called </a:t>
            </a:r>
            <a:r>
              <a:rPr lang="en-US" dirty="0" err="1"/>
              <a:t>sklearn</a:t>
            </a:r>
            <a:endParaRPr lang="en-US" dirty="0"/>
          </a:p>
          <a:p>
            <a:r>
              <a:rPr lang="en-US" dirty="0"/>
              <a:t>packages the most effective machine-learning algorithms (</a:t>
            </a:r>
            <a:r>
              <a:rPr lang="en-US" i="1" dirty="0"/>
              <a:t>estimators</a:t>
            </a:r>
            <a:r>
              <a:rPr lang="en-US" dirty="0"/>
              <a:t>)</a:t>
            </a:r>
          </a:p>
          <a:p>
            <a:r>
              <a:rPr lang="en-US" dirty="0"/>
              <a:t>encapsulated so you don’t see the details of the algorithms (nor need to know!)</a:t>
            </a:r>
          </a:p>
          <a:p>
            <a:r>
              <a:rPr lang="en-US" dirty="0"/>
              <a:t>Just like your car</a:t>
            </a:r>
          </a:p>
          <a:p>
            <a:endParaRPr lang="en-US" dirty="0"/>
          </a:p>
        </p:txBody>
      </p:sp>
    </p:spTree>
    <p:extLst>
      <p:ext uri="{BB962C8B-B14F-4D97-AF65-F5344CB8AC3E}">
        <p14:creationId xmlns:p14="http://schemas.microsoft.com/office/powerpoint/2010/main" val="870336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08F1B-CB46-493D-BBFC-70E31EC2DD28}"/>
              </a:ext>
            </a:extLst>
          </p:cNvPr>
          <p:cNvSpPr>
            <a:spLocks noGrp="1"/>
          </p:cNvSpPr>
          <p:nvPr>
            <p:ph type="title"/>
          </p:nvPr>
        </p:nvSpPr>
        <p:spPr/>
        <p:txBody>
          <a:bodyPr/>
          <a:lstStyle/>
          <a:p>
            <a:r>
              <a:rPr lang="en-US" dirty="0" err="1"/>
              <a:t>Scikit</a:t>
            </a:r>
            <a:r>
              <a:rPr lang="en-US" dirty="0"/>
              <a:t>-Learn library</a:t>
            </a:r>
          </a:p>
        </p:txBody>
      </p:sp>
      <p:sp>
        <p:nvSpPr>
          <p:cNvPr id="3" name="Content Placeholder 2">
            <a:extLst>
              <a:ext uri="{FF2B5EF4-FFF2-40B4-BE49-F238E27FC236}">
                <a16:creationId xmlns:a16="http://schemas.microsoft.com/office/drawing/2014/main" id="{A4AB6C7A-F129-453E-8F2D-A36EAE40ABB1}"/>
              </a:ext>
            </a:extLst>
          </p:cNvPr>
          <p:cNvSpPr>
            <a:spLocks noGrp="1"/>
          </p:cNvSpPr>
          <p:nvPr>
            <p:ph idx="1"/>
          </p:nvPr>
        </p:nvSpPr>
        <p:spPr>
          <a:xfrm>
            <a:off x="838200" y="1690688"/>
            <a:ext cx="10515600" cy="4486275"/>
          </a:xfrm>
        </p:spPr>
        <p:txBody>
          <a:bodyPr/>
          <a:lstStyle/>
          <a:p>
            <a:r>
              <a:rPr lang="en-US" dirty="0"/>
              <a:t>create models for data analysis, extracting insights and making predictions</a:t>
            </a:r>
          </a:p>
          <a:p>
            <a:endParaRPr lang="en-US" dirty="0"/>
          </a:p>
          <a:p>
            <a:r>
              <a:rPr lang="en-US" dirty="0"/>
              <a:t>train your model on a subset of data</a:t>
            </a:r>
          </a:p>
          <a:p>
            <a:endParaRPr lang="en-US" dirty="0"/>
          </a:p>
          <a:p>
            <a:r>
              <a:rPr lang="en-US" dirty="0"/>
              <a:t>test your model on the rest of the data</a:t>
            </a:r>
          </a:p>
          <a:p>
            <a:endParaRPr lang="en-US" dirty="0"/>
          </a:p>
          <a:p>
            <a:r>
              <a:rPr lang="en-US" dirty="0"/>
              <a:t>put it to work – make predictions on data that the model has not seen yet</a:t>
            </a:r>
          </a:p>
          <a:p>
            <a:endParaRPr lang="en-US" dirty="0"/>
          </a:p>
        </p:txBody>
      </p:sp>
    </p:spTree>
    <p:extLst>
      <p:ext uri="{BB962C8B-B14F-4D97-AF65-F5344CB8AC3E}">
        <p14:creationId xmlns:p14="http://schemas.microsoft.com/office/powerpoint/2010/main" val="2037783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6B3C6-2142-4CB7-AE0B-98372B62B841}"/>
              </a:ext>
            </a:extLst>
          </p:cNvPr>
          <p:cNvSpPr>
            <a:spLocks noGrp="1"/>
          </p:cNvSpPr>
          <p:nvPr>
            <p:ph type="title"/>
          </p:nvPr>
        </p:nvSpPr>
        <p:spPr/>
        <p:txBody>
          <a:bodyPr/>
          <a:lstStyle/>
          <a:p>
            <a:r>
              <a:rPr lang="en-US" dirty="0"/>
              <a:t>Which </a:t>
            </a:r>
            <a:r>
              <a:rPr lang="en-US" b="1" dirty="0"/>
              <a:t>estimator</a:t>
            </a:r>
            <a:r>
              <a:rPr lang="en-US" dirty="0"/>
              <a:t> to use?</a:t>
            </a:r>
          </a:p>
        </p:txBody>
      </p:sp>
      <p:sp>
        <p:nvSpPr>
          <p:cNvPr id="3" name="Content Placeholder 2">
            <a:extLst>
              <a:ext uri="{FF2B5EF4-FFF2-40B4-BE49-F238E27FC236}">
                <a16:creationId xmlns:a16="http://schemas.microsoft.com/office/drawing/2014/main" id="{9F29DE35-4A32-4887-82D2-21AB86189371}"/>
              </a:ext>
            </a:extLst>
          </p:cNvPr>
          <p:cNvSpPr>
            <a:spLocks noGrp="1"/>
          </p:cNvSpPr>
          <p:nvPr>
            <p:ph idx="1"/>
          </p:nvPr>
        </p:nvSpPr>
        <p:spPr/>
        <p:txBody>
          <a:bodyPr/>
          <a:lstStyle/>
          <a:p>
            <a:r>
              <a:rPr lang="en-US" dirty="0"/>
              <a:t>You’ll want to </a:t>
            </a:r>
            <a:r>
              <a:rPr lang="en-US" b="1" dirty="0"/>
              <a:t>experiment with lots of different models</a:t>
            </a:r>
            <a:r>
              <a:rPr lang="en-US" dirty="0"/>
              <a:t> on different kinds of datasets. </a:t>
            </a:r>
          </a:p>
          <a:p>
            <a:endParaRPr lang="en-US" dirty="0"/>
          </a:p>
          <a:p>
            <a:r>
              <a:rPr lang="en-US" dirty="0"/>
              <a:t>try many models and pick the one that performs best. </a:t>
            </a:r>
          </a:p>
          <a:p>
            <a:endParaRPr lang="en-US" dirty="0"/>
          </a:p>
          <a:p>
            <a:r>
              <a:rPr lang="en-US" dirty="0" err="1"/>
              <a:t>scikit</a:t>
            </a:r>
            <a:r>
              <a:rPr lang="en-US" dirty="0"/>
              <a:t>-learn makes it easy for you to “try ’</a:t>
            </a:r>
            <a:r>
              <a:rPr lang="en-US" dirty="0" err="1"/>
              <a:t>em</a:t>
            </a:r>
            <a:r>
              <a:rPr lang="en-US" dirty="0"/>
              <a:t> all.”</a:t>
            </a:r>
          </a:p>
        </p:txBody>
      </p:sp>
    </p:spTree>
    <p:extLst>
      <p:ext uri="{BB962C8B-B14F-4D97-AF65-F5344CB8AC3E}">
        <p14:creationId xmlns:p14="http://schemas.microsoft.com/office/powerpoint/2010/main" val="3613827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E3940-1B2A-4C12-89D7-3EEBA27BC619}"/>
              </a:ext>
            </a:extLst>
          </p:cNvPr>
          <p:cNvSpPr>
            <a:spLocks noGrp="1"/>
          </p:cNvSpPr>
          <p:nvPr>
            <p:ph type="title"/>
          </p:nvPr>
        </p:nvSpPr>
        <p:spPr/>
        <p:txBody>
          <a:bodyPr/>
          <a:lstStyle/>
          <a:p>
            <a:r>
              <a:rPr lang="en-US" dirty="0"/>
              <a:t>Type of ML</a:t>
            </a:r>
          </a:p>
        </p:txBody>
      </p:sp>
      <p:sp>
        <p:nvSpPr>
          <p:cNvPr id="3" name="Content Placeholder 2">
            <a:extLst>
              <a:ext uri="{FF2B5EF4-FFF2-40B4-BE49-F238E27FC236}">
                <a16:creationId xmlns:a16="http://schemas.microsoft.com/office/drawing/2014/main" id="{8D846B5D-28FE-42EC-BF02-11DEF10CF2C8}"/>
              </a:ext>
            </a:extLst>
          </p:cNvPr>
          <p:cNvSpPr>
            <a:spLocks noGrp="1"/>
          </p:cNvSpPr>
          <p:nvPr>
            <p:ph idx="1"/>
          </p:nvPr>
        </p:nvSpPr>
        <p:spPr/>
        <p:txBody>
          <a:bodyPr/>
          <a:lstStyle/>
          <a:p>
            <a:r>
              <a:rPr lang="en-US" dirty="0"/>
              <a:t>Supervised ML – works with labeled data</a:t>
            </a:r>
          </a:p>
          <a:p>
            <a:pPr lvl="1"/>
            <a:r>
              <a:rPr lang="en-US" dirty="0"/>
              <a:t>training your model to recognize objects that are labeled so it can classify the object (such as a dog photos that may be labeled ‘dog’)</a:t>
            </a:r>
          </a:p>
          <a:p>
            <a:r>
              <a:rPr lang="en-US" dirty="0"/>
              <a:t>Unsupervised ML – works with unlabeled data</a:t>
            </a:r>
          </a:p>
          <a:p>
            <a:pPr lvl="1"/>
            <a:r>
              <a:rPr lang="en-US" dirty="0"/>
              <a:t>putting your model to work to classify objects that are not labeled based on the training under the supervised approach (such as recognizing an object as a dog without it being labeled</a:t>
            </a:r>
          </a:p>
          <a:p>
            <a:r>
              <a:rPr lang="en-US" dirty="0"/>
              <a:t>the more data you feed your training model the more accurate results you can expect</a:t>
            </a:r>
          </a:p>
        </p:txBody>
      </p:sp>
    </p:spTree>
    <p:extLst>
      <p:ext uri="{BB962C8B-B14F-4D97-AF65-F5344CB8AC3E}">
        <p14:creationId xmlns:p14="http://schemas.microsoft.com/office/powerpoint/2010/main" val="3056823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86F51-5E99-4463-8E6F-3F2D978FC59A}"/>
              </a:ext>
            </a:extLst>
          </p:cNvPr>
          <p:cNvSpPr>
            <a:spLocks noGrp="1"/>
          </p:cNvSpPr>
          <p:nvPr>
            <p:ph type="title"/>
          </p:nvPr>
        </p:nvSpPr>
        <p:spPr/>
        <p:txBody>
          <a:bodyPr/>
          <a:lstStyle/>
          <a:p>
            <a:r>
              <a:rPr lang="en-US" dirty="0"/>
              <a:t>Supervised ML</a:t>
            </a:r>
          </a:p>
        </p:txBody>
      </p:sp>
      <p:sp>
        <p:nvSpPr>
          <p:cNvPr id="3" name="Content Placeholder 2">
            <a:extLst>
              <a:ext uri="{FF2B5EF4-FFF2-40B4-BE49-F238E27FC236}">
                <a16:creationId xmlns:a16="http://schemas.microsoft.com/office/drawing/2014/main" id="{698A39B8-B028-4C89-BA8A-FBA238F64CD4}"/>
              </a:ext>
            </a:extLst>
          </p:cNvPr>
          <p:cNvSpPr>
            <a:spLocks noGrp="1"/>
          </p:cNvSpPr>
          <p:nvPr>
            <p:ph idx="1"/>
          </p:nvPr>
        </p:nvSpPr>
        <p:spPr/>
        <p:txBody>
          <a:bodyPr/>
          <a:lstStyle/>
          <a:p>
            <a:r>
              <a:rPr lang="en-US" dirty="0"/>
              <a:t>you train your ML models on datasets that consist of rows and columns</a:t>
            </a:r>
          </a:p>
          <a:p>
            <a:r>
              <a:rPr lang="en-US" dirty="0"/>
              <a:t>each row is a data </a:t>
            </a:r>
            <a:r>
              <a:rPr lang="en-US" b="1" i="1" dirty="0"/>
              <a:t>sample</a:t>
            </a:r>
          </a:p>
          <a:p>
            <a:r>
              <a:rPr lang="en-US" dirty="0"/>
              <a:t>each column is a </a:t>
            </a:r>
            <a:r>
              <a:rPr lang="en-US" b="1" i="1" dirty="0"/>
              <a:t>feature</a:t>
            </a:r>
            <a:r>
              <a:rPr lang="en-US" dirty="0"/>
              <a:t> of that sample</a:t>
            </a:r>
          </a:p>
          <a:p>
            <a:r>
              <a:rPr lang="en-US" dirty="0"/>
              <a:t>each sample has an associated label called a </a:t>
            </a:r>
            <a:r>
              <a:rPr lang="en-US" b="1" i="1" dirty="0"/>
              <a:t>target </a:t>
            </a:r>
            <a:r>
              <a:rPr lang="en-US" dirty="0"/>
              <a:t>(such as a dog or a cat)</a:t>
            </a:r>
          </a:p>
          <a:p>
            <a:r>
              <a:rPr lang="en-US" dirty="0"/>
              <a:t>The target is the value that you want your model to predict for new data that is presented to your model</a:t>
            </a:r>
          </a:p>
          <a:p>
            <a:endParaRPr lang="en-US" dirty="0"/>
          </a:p>
        </p:txBody>
      </p:sp>
    </p:spTree>
    <p:extLst>
      <p:ext uri="{BB962C8B-B14F-4D97-AF65-F5344CB8AC3E}">
        <p14:creationId xmlns:p14="http://schemas.microsoft.com/office/powerpoint/2010/main" val="5916695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449</TotalTime>
  <Words>1576</Words>
  <Application>Microsoft Office PowerPoint</Application>
  <PresentationFormat>Widescreen</PresentationFormat>
  <Paragraphs>176</Paragraphs>
  <Slides>33</Slides>
  <Notes>6</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38" baseType="lpstr">
      <vt:lpstr>Arial</vt:lpstr>
      <vt:lpstr>Calibri</vt:lpstr>
      <vt:lpstr>Calibri Light</vt:lpstr>
      <vt:lpstr>Office Theme</vt:lpstr>
      <vt:lpstr>Document</vt:lpstr>
      <vt:lpstr>Machine Learning</vt:lpstr>
      <vt:lpstr>What is Machine Learning?</vt:lpstr>
      <vt:lpstr>How is ML being used?</vt:lpstr>
      <vt:lpstr>How is ML being used?</vt:lpstr>
      <vt:lpstr>Scikit-Learn library</vt:lpstr>
      <vt:lpstr>Scikit-Learn library</vt:lpstr>
      <vt:lpstr>Which estimator to use?</vt:lpstr>
      <vt:lpstr>Type of ML</vt:lpstr>
      <vt:lpstr>Supervised ML</vt:lpstr>
      <vt:lpstr>Supervised ML</vt:lpstr>
      <vt:lpstr>Supervised ML</vt:lpstr>
      <vt:lpstr>Unsupervised ML</vt:lpstr>
      <vt:lpstr>Steps in a Typical Data Science Study</vt:lpstr>
      <vt:lpstr>Supervised Case Study using Classification</vt:lpstr>
      <vt:lpstr>Digit’s Dataset</vt:lpstr>
      <vt:lpstr>Prepare work environment</vt:lpstr>
      <vt:lpstr>Load the Dataset</vt:lpstr>
      <vt:lpstr>Checking the Sample and Target Sizes </vt:lpstr>
      <vt:lpstr>A Sample Digit Image </vt:lpstr>
      <vt:lpstr>Preparing the Data for Use with Scikit-Learn </vt:lpstr>
      <vt:lpstr>Preparing the Data for Use with Scikit-Learn </vt:lpstr>
      <vt:lpstr>Visualizing the Data </vt:lpstr>
      <vt:lpstr>Visualizing the Data</vt:lpstr>
      <vt:lpstr>Splitting the Data for Training and Testing</vt:lpstr>
      <vt:lpstr>Training and Testing Set Sizes </vt:lpstr>
      <vt:lpstr>Creating the Model</vt:lpstr>
      <vt:lpstr>Creating the Model</vt:lpstr>
      <vt:lpstr>Creating the Model</vt:lpstr>
      <vt:lpstr>Metrics for Measuring Model Accuracy</vt:lpstr>
      <vt:lpstr>Confusion Matrix</vt:lpstr>
      <vt:lpstr>Confusion Matrix</vt:lpstr>
      <vt:lpstr>Visualizing the Confusion Matrix</vt:lpstr>
      <vt:lpstr>Visualizing the Confusion Matrix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Bhojwani, Johnny</dc:creator>
  <cp:lastModifiedBy>Turner, Kennedy</cp:lastModifiedBy>
  <cp:revision>34</cp:revision>
  <dcterms:created xsi:type="dcterms:W3CDTF">2020-03-16T18:50:55Z</dcterms:created>
  <dcterms:modified xsi:type="dcterms:W3CDTF">2020-10-28T21:35:11Z</dcterms:modified>
</cp:coreProperties>
</file>