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704cc815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704cc815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704cc81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704cc81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717e60ef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717e60ef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717e60ef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717e60ef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717e60ef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717e60ef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717e60ef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717e60ef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717e60ef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717e60ef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717e60e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717e60e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704cc815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704cc815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704cc81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704cc81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704cc8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704cc8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704cc81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704cc81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7146e131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7146e131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146e13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146e13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17e60e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17e60e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04cc815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704cc815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704cc815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704cc815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04cc815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04cc815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t.co/qKmGqIK3n1" TargetMode="External"/><Relationship Id="rId4" Type="http://schemas.openxmlformats.org/officeDocument/2006/relationships/hyperlink" Target="https://t.co/qKmGqIK3n1" TargetMode="External"/><Relationship Id="rId9" Type="http://schemas.openxmlformats.org/officeDocument/2006/relationships/image" Target="../media/image2.png"/><Relationship Id="rId5" Type="http://schemas.openxmlformats.org/officeDocument/2006/relationships/hyperlink" Target="https://t.co/widVCUBgVj" TargetMode="External"/><Relationship Id="rId6" Type="http://schemas.openxmlformats.org/officeDocument/2006/relationships/hyperlink" Target="https://t.co/widVCUBgVj" TargetMode="External"/><Relationship Id="rId7" Type="http://schemas.openxmlformats.org/officeDocument/2006/relationships/hyperlink" Target="https://t.co/WED63l535B" TargetMode="External"/><Relationship Id="rId8" Type="http://schemas.openxmlformats.org/officeDocument/2006/relationships/hyperlink" Target="https://t.co/WED63l535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co/8QTyd9HSW6" TargetMode="External"/><Relationship Id="rId4" Type="http://schemas.openxmlformats.org/officeDocument/2006/relationships/hyperlink" Target="https://t.co/8QTyd9HSW6" TargetMode="External"/><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png"/><Relationship Id="rId10" Type="http://schemas.openxmlformats.org/officeDocument/2006/relationships/image" Target="../media/image2.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2577000" y="2389325"/>
            <a:ext cx="3843300" cy="6780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b="1" i="1" lang="en" sz="6000">
                <a:solidFill>
                  <a:srgbClr val="FF0000"/>
                </a:solidFill>
                <a:latin typeface="Georgia"/>
                <a:ea typeface="Georgia"/>
                <a:cs typeface="Georgia"/>
                <a:sym typeface="Georgia"/>
              </a:rPr>
              <a:t>Twitter</a:t>
            </a:r>
            <a:r>
              <a:rPr b="1" i="1" lang="en">
                <a:solidFill>
                  <a:srgbClr val="FF0000"/>
                </a:solidFill>
                <a:latin typeface="Georgia"/>
                <a:ea typeface="Georgia"/>
                <a:cs typeface="Georgia"/>
                <a:sym typeface="Georgia"/>
              </a:rPr>
              <a:t>...  </a:t>
            </a:r>
            <a:endParaRPr b="1" i="1">
              <a:solidFill>
                <a:srgbClr val="FF0000"/>
              </a:solidFill>
              <a:latin typeface="Georgia"/>
              <a:ea typeface="Georgia"/>
              <a:cs typeface="Georgia"/>
              <a:sym typeface="Georgia"/>
            </a:endParaRPr>
          </a:p>
        </p:txBody>
      </p:sp>
      <p:sp>
        <p:nvSpPr>
          <p:cNvPr id="57" name="Google Shape;57;p13"/>
          <p:cNvSpPr txBox="1"/>
          <p:nvPr/>
        </p:nvSpPr>
        <p:spPr>
          <a:xfrm>
            <a:off x="84300" y="807075"/>
            <a:ext cx="3119700" cy="80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i="1" lang="en" sz="5400">
                <a:solidFill>
                  <a:srgbClr val="FF0000"/>
                </a:solidFill>
                <a:latin typeface="Georgia"/>
                <a:ea typeface="Georgia"/>
                <a:cs typeface="Georgia"/>
                <a:sym typeface="Georgia"/>
              </a:rPr>
              <a:t>Airlines</a:t>
            </a:r>
            <a:endParaRPr/>
          </a:p>
        </p:txBody>
      </p:sp>
      <p:sp>
        <p:nvSpPr>
          <p:cNvPr id="58" name="Google Shape;58;p13"/>
          <p:cNvSpPr txBox="1"/>
          <p:nvPr/>
        </p:nvSpPr>
        <p:spPr>
          <a:xfrm>
            <a:off x="1794800" y="1457525"/>
            <a:ext cx="1192500" cy="618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i="1" lang="en" sz="5400">
                <a:solidFill>
                  <a:srgbClr val="FF0000"/>
                </a:solidFill>
                <a:latin typeface="Georgia"/>
                <a:ea typeface="Georgia"/>
                <a:cs typeface="Georgia"/>
                <a:sym typeface="Georgia"/>
              </a:rPr>
              <a: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35500" y="456450"/>
            <a:ext cx="6467100" cy="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Results with Vader</a:t>
            </a:r>
            <a:endParaRPr b="1" sz="4800">
              <a:latin typeface="Georgia"/>
              <a:ea typeface="Georgia"/>
              <a:cs typeface="Georgia"/>
              <a:sym typeface="Georgia"/>
            </a:endParaRPr>
          </a:p>
        </p:txBody>
      </p:sp>
      <p:pic>
        <p:nvPicPr>
          <p:cNvPr id="129" name="Google Shape;129;p22"/>
          <p:cNvPicPr preferRelativeResize="0"/>
          <p:nvPr/>
        </p:nvPicPr>
        <p:blipFill>
          <a:blip r:embed="rId3">
            <a:alphaModFix/>
          </a:blip>
          <a:stretch>
            <a:fillRect/>
          </a:stretch>
        </p:blipFill>
        <p:spPr>
          <a:xfrm>
            <a:off x="973275" y="1383275"/>
            <a:ext cx="7197450" cy="3548050"/>
          </a:xfrm>
          <a:prstGeom prst="rect">
            <a:avLst/>
          </a:prstGeom>
          <a:noFill/>
          <a:ln>
            <a:noFill/>
          </a:ln>
        </p:spPr>
      </p:pic>
      <p:pic>
        <p:nvPicPr>
          <p:cNvPr id="130" name="Google Shape;130;p22"/>
          <p:cNvPicPr preferRelativeResize="0"/>
          <p:nvPr/>
        </p:nvPicPr>
        <p:blipFill>
          <a:blip r:embed="rId4">
            <a:alphaModFix/>
          </a:blip>
          <a:stretch>
            <a:fillRect/>
          </a:stretch>
        </p:blipFill>
        <p:spPr>
          <a:xfrm rot="3099841">
            <a:off x="6538197" y="26333"/>
            <a:ext cx="424108" cy="4241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277000" cy="8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Results  </a:t>
            </a:r>
            <a:r>
              <a:rPr b="1" lang="en">
                <a:latin typeface="Georgia"/>
                <a:ea typeface="Georgia"/>
                <a:cs typeface="Georgia"/>
                <a:sym typeface="Georgia"/>
              </a:rPr>
              <a:t>Thanking the airline</a:t>
            </a:r>
            <a:endParaRPr b="1">
              <a:latin typeface="Georgia"/>
              <a:ea typeface="Georgia"/>
              <a:cs typeface="Georgia"/>
              <a:sym typeface="Georgia"/>
            </a:endParaRPr>
          </a:p>
        </p:txBody>
      </p:sp>
      <p:sp>
        <p:nvSpPr>
          <p:cNvPr id="136" name="Google Shape;136;p23"/>
          <p:cNvSpPr txBox="1"/>
          <p:nvPr>
            <p:ph idx="1" type="body"/>
          </p:nvPr>
        </p:nvSpPr>
        <p:spPr>
          <a:xfrm>
            <a:off x="311700" y="1562450"/>
            <a:ext cx="8520600" cy="33759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solidFill>
                  <a:srgbClr val="000000"/>
                </a:solidFill>
                <a:latin typeface="Arial"/>
                <a:ea typeface="Arial"/>
                <a:cs typeface="Arial"/>
                <a:sym typeface="Arial"/>
              </a:rPr>
              <a:t>@SouthwestAir thanks for the best flight ever and the this is coming from someone who hates to fly </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#smoothsailing #noturblance</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#letthefunbegin</a:t>
            </a:r>
            <a:br>
              <a:rPr lang="en">
                <a:solidFill>
                  <a:srgbClr val="000000"/>
                </a:solidFill>
                <a:latin typeface="Arial"/>
                <a:ea typeface="Arial"/>
                <a:cs typeface="Arial"/>
                <a:sym typeface="Arial"/>
              </a:rPr>
            </a:b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Thanks @SouthwestAir for happy travels home this Thanksgiving!</a:t>
            </a:r>
            <a:r>
              <a:rPr lang="en">
                <a:solidFill>
                  <a:srgbClr val="000000"/>
                </a:solidFill>
                <a:uFill>
                  <a:noFill/>
                </a:uFill>
                <a:latin typeface="Arial"/>
                <a:ea typeface="Arial"/>
                <a:cs typeface="Arial"/>
                <a:sym typeface="Arial"/>
                <a:hlinkClick r:id="rId3"/>
              </a:rPr>
              <a:t> </a:t>
            </a:r>
            <a:r>
              <a:rPr lang="en" u="sng">
                <a:solidFill>
                  <a:schemeClr val="hlink"/>
                </a:solidFill>
                <a:latin typeface="Arial"/>
                <a:ea typeface="Arial"/>
                <a:cs typeface="Arial"/>
                <a:sym typeface="Arial"/>
                <a:hlinkClick r:id="rId4"/>
              </a:rPr>
              <a:t>https://t.co/qKmGqIK3n1</a:t>
            </a:r>
            <a:br>
              <a:rPr lang="en">
                <a:solidFill>
                  <a:srgbClr val="000000"/>
                </a:solidFill>
                <a:latin typeface="Arial"/>
                <a:ea typeface="Arial"/>
                <a:cs typeface="Arial"/>
                <a:sym typeface="Arial"/>
              </a:rPr>
            </a:b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Thx @southwestair for the hitch today!</a:t>
            </a:r>
            <a:r>
              <a:rPr lang="en">
                <a:solidFill>
                  <a:srgbClr val="000000"/>
                </a:solidFill>
                <a:uFill>
                  <a:noFill/>
                </a:uFill>
                <a:latin typeface="Arial"/>
                <a:ea typeface="Arial"/>
                <a:cs typeface="Arial"/>
                <a:sym typeface="Arial"/>
                <a:hlinkClick r:id="rId5"/>
              </a:rPr>
              <a:t> </a:t>
            </a:r>
            <a:r>
              <a:rPr lang="en" u="sng">
                <a:solidFill>
                  <a:schemeClr val="hlink"/>
                </a:solidFill>
                <a:latin typeface="Arial"/>
                <a:ea typeface="Arial"/>
                <a:cs typeface="Arial"/>
                <a:sym typeface="Arial"/>
                <a:hlinkClick r:id="rId6"/>
              </a:rPr>
              <a:t>https://t.co/widVCUBgVj</a:t>
            </a:r>
            <a:r>
              <a:rPr lang="en">
                <a:solidFill>
                  <a:srgbClr val="000000"/>
                </a:solidFill>
                <a:uFill>
                  <a:noFill/>
                </a:uFill>
                <a:latin typeface="Arial"/>
                <a:ea typeface="Arial"/>
                <a:cs typeface="Arial"/>
                <a:sym typeface="Arial"/>
                <a:hlinkClick r:id="rId7"/>
              </a:rPr>
              <a:t> </a:t>
            </a:r>
            <a:r>
              <a:rPr lang="en" u="sng">
                <a:solidFill>
                  <a:schemeClr val="hlink"/>
                </a:solidFill>
                <a:latin typeface="Arial"/>
                <a:ea typeface="Arial"/>
                <a:cs typeface="Arial"/>
                <a:sym typeface="Arial"/>
                <a:hlinkClick r:id="rId8"/>
              </a:rPr>
              <a:t>https://t.co/WED63l535B</a:t>
            </a:r>
            <a:br>
              <a:rPr lang="en">
                <a:solidFill>
                  <a:srgbClr val="000000"/>
                </a:solidFill>
                <a:latin typeface="Arial"/>
                <a:ea typeface="Arial"/>
                <a:cs typeface="Arial"/>
                <a:sym typeface="Arial"/>
              </a:rPr>
            </a:br>
            <a:endParaRPr/>
          </a:p>
        </p:txBody>
      </p:sp>
      <p:pic>
        <p:nvPicPr>
          <p:cNvPr id="137" name="Google Shape;137;p23"/>
          <p:cNvPicPr preferRelativeResize="0"/>
          <p:nvPr/>
        </p:nvPicPr>
        <p:blipFill>
          <a:blip r:embed="rId9">
            <a:alphaModFix/>
          </a:blip>
          <a:stretch>
            <a:fillRect/>
          </a:stretch>
        </p:blipFill>
        <p:spPr>
          <a:xfrm rot="3099841">
            <a:off x="6614397" y="26333"/>
            <a:ext cx="424108" cy="4241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277000" cy="8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Results  </a:t>
            </a:r>
            <a:r>
              <a:rPr b="1" lang="en">
                <a:latin typeface="Georgia"/>
                <a:ea typeface="Georgia"/>
                <a:cs typeface="Georgia"/>
                <a:sym typeface="Georgia"/>
              </a:rPr>
              <a:t>Weather Related Delays</a:t>
            </a:r>
            <a:endParaRPr b="1">
              <a:latin typeface="Georgia"/>
              <a:ea typeface="Georgia"/>
              <a:cs typeface="Georgia"/>
              <a:sym typeface="Georgia"/>
            </a:endParaRPr>
          </a:p>
        </p:txBody>
      </p:sp>
      <p:sp>
        <p:nvSpPr>
          <p:cNvPr id="143" name="Google Shape;143;p24"/>
          <p:cNvSpPr txBox="1"/>
          <p:nvPr>
            <p:ph idx="1" type="body"/>
          </p:nvPr>
        </p:nvSpPr>
        <p:spPr>
          <a:xfrm>
            <a:off x="311700" y="1562450"/>
            <a:ext cx="8520600" cy="33759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@NBCNews snow storm flight delay update: we had a 7 hour delay on @JetBlue and now have been waiting 90 minutes for a gate at ewr!</a:t>
            </a:r>
            <a:br>
              <a:rPr lang="en"/>
            </a:br>
            <a:br>
              <a:rPr lang="en"/>
            </a:br>
            <a:r>
              <a:rPr lang="en"/>
              <a:t>@JetBlue Im trying to get on 4:32 pm flight. Attempted to book JFK-FLL-SAN to avoid bad weather but I have to pay a change fee?</a:t>
            </a:r>
            <a:br>
              <a:rPr lang="en"/>
            </a:br>
            <a:br>
              <a:rPr lang="en"/>
            </a:br>
            <a:r>
              <a:rPr lang="en"/>
              <a:t>I was at my @JetBlue gate for 7 hours before they told me my flight was canceled. Updates were random and were either we are waiting for your flight crew to arrive or no new information at this time. Found out it was canceled because the app no longer showed the flight.</a:t>
            </a:r>
            <a:endParaRPr/>
          </a:p>
        </p:txBody>
      </p:sp>
      <p:pic>
        <p:nvPicPr>
          <p:cNvPr id="144" name="Google Shape;144;p24"/>
          <p:cNvPicPr preferRelativeResize="0"/>
          <p:nvPr/>
        </p:nvPicPr>
        <p:blipFill>
          <a:blip r:embed="rId3">
            <a:alphaModFix/>
          </a:blip>
          <a:stretch>
            <a:fillRect/>
          </a:stretch>
        </p:blipFill>
        <p:spPr>
          <a:xfrm rot="3099841">
            <a:off x="6690597" y="26333"/>
            <a:ext cx="424108" cy="4241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832300" cy="8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Results </a:t>
            </a:r>
            <a:r>
              <a:rPr b="1" lang="en">
                <a:latin typeface="Georgia"/>
                <a:ea typeface="Georgia"/>
                <a:cs typeface="Georgia"/>
                <a:sym typeface="Georgia"/>
              </a:rPr>
              <a:t>JetBlue</a:t>
            </a:r>
            <a:r>
              <a:rPr b="1" lang="en">
                <a:latin typeface="Georgia"/>
                <a:ea typeface="Georgia"/>
                <a:cs typeface="Georgia"/>
                <a:sym typeface="Georgia"/>
              </a:rPr>
              <a:t> and Spirit Comparison</a:t>
            </a:r>
            <a:endParaRPr b="1">
              <a:latin typeface="Georgia"/>
              <a:ea typeface="Georgia"/>
              <a:cs typeface="Georgia"/>
              <a:sym typeface="Georgia"/>
            </a:endParaRPr>
          </a:p>
        </p:txBody>
      </p:sp>
      <p:sp>
        <p:nvSpPr>
          <p:cNvPr id="150" name="Google Shape;150;p25"/>
          <p:cNvSpPr txBox="1"/>
          <p:nvPr>
            <p:ph idx="1" type="body"/>
          </p:nvPr>
        </p:nvSpPr>
        <p:spPr>
          <a:xfrm>
            <a:off x="311700" y="1562450"/>
            <a:ext cx="8520600" cy="3375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000000"/>
                </a:solidFill>
                <a:latin typeface="Arial"/>
                <a:ea typeface="Arial"/>
                <a:cs typeface="Arial"/>
                <a:sym typeface="Arial"/>
              </a:rPr>
              <a:t>@JetBlue . . . Are we going places together? because for 9.5 hours we’ve been trapped</a:t>
            </a:r>
            <a:r>
              <a:rPr lang="en">
                <a:solidFill>
                  <a:srgbClr val="000000"/>
                </a:solidFill>
                <a:uFill>
                  <a:noFill/>
                </a:uFill>
                <a:latin typeface="Arial"/>
                <a:ea typeface="Arial"/>
                <a:cs typeface="Arial"/>
                <a:sym typeface="Arial"/>
                <a:hlinkClick r:id="rId3"/>
              </a:rPr>
              <a:t> </a:t>
            </a:r>
            <a:r>
              <a:rPr lang="en" u="sng">
                <a:solidFill>
                  <a:schemeClr val="hlink"/>
                </a:solidFill>
                <a:latin typeface="Arial"/>
                <a:ea typeface="Arial"/>
                <a:cs typeface="Arial"/>
                <a:sym typeface="Arial"/>
                <a:hlinkClick r:id="rId4"/>
              </a:rPr>
              <a:t>https://t.co/8QTyd9HSW6</a:t>
            </a:r>
            <a:br>
              <a:rPr lang="en">
                <a:solidFill>
                  <a:srgbClr val="000000"/>
                </a:solidFill>
                <a:latin typeface="Arial"/>
                <a:ea typeface="Arial"/>
                <a:cs typeface="Arial"/>
                <a:sym typeface="Arial"/>
              </a:rPr>
            </a:b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@JetBlue why is my flight over 3hrs delayed I’ve  been here since 6 pm 😭</a:t>
            </a:r>
            <a:br>
              <a:rPr lang="en">
                <a:solidFill>
                  <a:srgbClr val="000000"/>
                </a:solidFill>
                <a:latin typeface="Arial"/>
                <a:ea typeface="Arial"/>
                <a:cs typeface="Arial"/>
                <a:sym typeface="Arial"/>
              </a:rPr>
            </a:b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A four-hour delay @JetBlue?? Youre worse than @SpiritAirlines</a:t>
            </a:r>
            <a:br>
              <a:rPr lang="en">
                <a:solidFill>
                  <a:srgbClr val="000000"/>
                </a:solidFill>
                <a:latin typeface="Arial"/>
                <a:ea typeface="Arial"/>
                <a:cs typeface="Arial"/>
                <a:sym typeface="Arial"/>
              </a:rPr>
            </a:b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@shaunking @JetBlue You’ve never been on a Spirit plane, obviously. It can’t be worse than that.</a:t>
            </a:r>
            <a:br>
              <a:rPr lang="en">
                <a:solidFill>
                  <a:srgbClr val="000000"/>
                </a:solidFill>
                <a:latin typeface="Arial"/>
                <a:ea typeface="Arial"/>
                <a:cs typeface="Arial"/>
                <a:sym typeface="Arial"/>
              </a:rPr>
            </a:b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@shaunking @JetBlue So you’ve never heard of Spirit? 😭</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457200" rtl="0" algn="l">
              <a:spcBef>
                <a:spcPts val="1600"/>
              </a:spcBef>
              <a:spcAft>
                <a:spcPts val="1600"/>
              </a:spcAft>
              <a:buNone/>
            </a:pPr>
            <a:r>
              <a:t/>
            </a:r>
            <a:endParaRPr/>
          </a:p>
        </p:txBody>
      </p:sp>
      <p:pic>
        <p:nvPicPr>
          <p:cNvPr id="151" name="Google Shape;151;p25"/>
          <p:cNvPicPr preferRelativeResize="0"/>
          <p:nvPr/>
        </p:nvPicPr>
        <p:blipFill>
          <a:blip r:embed="rId5">
            <a:alphaModFix/>
          </a:blip>
          <a:stretch>
            <a:fillRect/>
          </a:stretch>
        </p:blipFill>
        <p:spPr>
          <a:xfrm rot="3099841">
            <a:off x="6766797" y="26333"/>
            <a:ext cx="424108" cy="4241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696" y="313150"/>
            <a:ext cx="6036300" cy="7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Results  </a:t>
            </a:r>
            <a:r>
              <a:rPr b="1" lang="en">
                <a:latin typeface="Georgia"/>
                <a:ea typeface="Georgia"/>
                <a:cs typeface="Georgia"/>
                <a:sym typeface="Georgia"/>
              </a:rPr>
              <a:t>Delta Negative</a:t>
            </a:r>
            <a:endParaRPr b="1">
              <a:latin typeface="Georgia"/>
              <a:ea typeface="Georgia"/>
              <a:cs typeface="Georgia"/>
              <a:sym typeface="Georgia"/>
            </a:endParaRPr>
          </a:p>
          <a:p>
            <a:pPr indent="0" lvl="0" marL="0" rtl="0" algn="l">
              <a:spcBef>
                <a:spcPts val="0"/>
              </a:spcBef>
              <a:spcAft>
                <a:spcPts val="0"/>
              </a:spcAft>
              <a:buNone/>
            </a:pPr>
            <a:r>
              <a:t/>
            </a:r>
            <a:endParaRPr/>
          </a:p>
        </p:txBody>
      </p:sp>
      <p:pic>
        <p:nvPicPr>
          <p:cNvPr id="157" name="Google Shape;157;p26"/>
          <p:cNvPicPr preferRelativeResize="0"/>
          <p:nvPr/>
        </p:nvPicPr>
        <p:blipFill>
          <a:blip r:embed="rId3">
            <a:alphaModFix/>
          </a:blip>
          <a:stretch>
            <a:fillRect/>
          </a:stretch>
        </p:blipFill>
        <p:spPr>
          <a:xfrm>
            <a:off x="807737" y="1092250"/>
            <a:ext cx="7528524" cy="3974624"/>
          </a:xfrm>
          <a:prstGeom prst="rect">
            <a:avLst/>
          </a:prstGeom>
          <a:noFill/>
          <a:ln>
            <a:noFill/>
          </a:ln>
        </p:spPr>
      </p:pic>
      <p:pic>
        <p:nvPicPr>
          <p:cNvPr id="158" name="Google Shape;158;p26"/>
          <p:cNvPicPr preferRelativeResize="0"/>
          <p:nvPr/>
        </p:nvPicPr>
        <p:blipFill>
          <a:blip r:embed="rId4">
            <a:alphaModFix/>
          </a:blip>
          <a:stretch>
            <a:fillRect/>
          </a:stretch>
        </p:blipFill>
        <p:spPr>
          <a:xfrm rot="3099841">
            <a:off x="6842997" y="26333"/>
            <a:ext cx="424108" cy="4241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696" y="313150"/>
            <a:ext cx="6036300" cy="7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Results  </a:t>
            </a:r>
            <a:r>
              <a:rPr b="1" lang="en">
                <a:latin typeface="Georgia"/>
                <a:ea typeface="Georgia"/>
                <a:cs typeface="Georgia"/>
                <a:sym typeface="Georgia"/>
              </a:rPr>
              <a:t>Delta Negative</a:t>
            </a:r>
            <a:endParaRPr b="1">
              <a:latin typeface="Georgia"/>
              <a:ea typeface="Georgia"/>
              <a:cs typeface="Georgia"/>
              <a:sym typeface="Georgia"/>
            </a:endParaRPr>
          </a:p>
          <a:p>
            <a:pPr indent="0" lvl="0" marL="0" rtl="0" algn="l">
              <a:spcBef>
                <a:spcPts val="0"/>
              </a:spcBef>
              <a:spcAft>
                <a:spcPts val="0"/>
              </a:spcAft>
              <a:buNone/>
            </a:pPr>
            <a:r>
              <a:t/>
            </a:r>
            <a:endParaRPr/>
          </a:p>
        </p:txBody>
      </p:sp>
      <p:pic>
        <p:nvPicPr>
          <p:cNvPr id="164" name="Google Shape;164;p27"/>
          <p:cNvPicPr preferRelativeResize="0"/>
          <p:nvPr/>
        </p:nvPicPr>
        <p:blipFill>
          <a:blip r:embed="rId3">
            <a:alphaModFix/>
          </a:blip>
          <a:stretch>
            <a:fillRect/>
          </a:stretch>
        </p:blipFill>
        <p:spPr>
          <a:xfrm>
            <a:off x="1054988" y="1172375"/>
            <a:ext cx="7034033" cy="3746450"/>
          </a:xfrm>
          <a:prstGeom prst="rect">
            <a:avLst/>
          </a:prstGeom>
          <a:noFill/>
          <a:ln>
            <a:noFill/>
          </a:ln>
        </p:spPr>
      </p:pic>
      <p:pic>
        <p:nvPicPr>
          <p:cNvPr id="165" name="Google Shape;165;p27"/>
          <p:cNvPicPr preferRelativeResize="0"/>
          <p:nvPr/>
        </p:nvPicPr>
        <p:blipFill>
          <a:blip r:embed="rId4">
            <a:alphaModFix/>
          </a:blip>
          <a:stretch>
            <a:fillRect/>
          </a:stretch>
        </p:blipFill>
        <p:spPr>
          <a:xfrm rot="3099841">
            <a:off x="6919197" y="26333"/>
            <a:ext cx="424108" cy="4241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Breakdown</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@Delta Positive</a:t>
            </a:r>
            <a:br>
              <a:rPr lang="en"/>
            </a:br>
            <a:r>
              <a:rPr lang="en"/>
              <a:t>There were  4502  tweets.</a:t>
            </a:r>
            <a:br>
              <a:rPr lang="en"/>
            </a:br>
            <a:endParaRPr/>
          </a:p>
          <a:p>
            <a:pPr indent="0" lvl="0" marL="0" rtl="0" algn="l">
              <a:spcBef>
                <a:spcPts val="1600"/>
              </a:spcBef>
              <a:spcAft>
                <a:spcPts val="0"/>
              </a:spcAft>
              <a:buNone/>
            </a:pPr>
            <a:r>
              <a:rPr lang="en"/>
              <a:t>  '0.347*"thank" + 0.036*"app" + 0.033*"travel" + 0.024*"snack" + '</a:t>
            </a:r>
            <a:br>
              <a:rPr lang="en"/>
            </a:br>
            <a:r>
              <a:rPr lang="en"/>
              <a:t>  '0.024*"message" + 0.016*"atlanta" + 0.016*"biscoff_cookie" + '</a:t>
            </a:r>
            <a:br>
              <a:rPr lang="en"/>
            </a:br>
            <a:r>
              <a:rPr lang="en"/>
              <a:t>  '0.013*"do_better" + 0.013*"i_m" + 0.013*"destination"'</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Recommendations</a:t>
            </a:r>
            <a:endParaRPr b="1" sz="4800">
              <a:latin typeface="Georgia"/>
              <a:ea typeface="Georgia"/>
              <a:cs typeface="Georgia"/>
              <a:sym typeface="Georgia"/>
            </a:endParaRPr>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000"/>
              </a:spcBef>
              <a:spcAft>
                <a:spcPts val="0"/>
              </a:spcAft>
              <a:buSzPts val="1800"/>
              <a:buChar char="●"/>
            </a:pPr>
            <a:r>
              <a:rPr lang="en"/>
              <a:t>Remove retweets, duplicates, and spam every way possible</a:t>
            </a:r>
            <a:endParaRPr/>
          </a:p>
          <a:p>
            <a:pPr indent="-342900" lvl="0" marL="457200" rtl="0" algn="l">
              <a:spcBef>
                <a:spcPts val="1000"/>
              </a:spcBef>
              <a:spcAft>
                <a:spcPts val="0"/>
              </a:spcAft>
              <a:buSzPts val="1800"/>
              <a:buChar char="●"/>
            </a:pPr>
            <a:r>
              <a:rPr lang="en"/>
              <a:t>Use a large number of topics for clearer grouping</a:t>
            </a:r>
            <a:endParaRPr/>
          </a:p>
          <a:p>
            <a:pPr indent="-342900" lvl="0" marL="457200" rtl="0" algn="l">
              <a:spcBef>
                <a:spcPts val="1000"/>
              </a:spcBef>
              <a:spcAft>
                <a:spcPts val="0"/>
              </a:spcAft>
              <a:buSzPts val="1800"/>
              <a:buChar char="●"/>
            </a:pPr>
            <a:r>
              <a:rPr lang="en"/>
              <a:t>Try another model that brings word contextualization with the package such as the Global Vector Model</a:t>
            </a:r>
            <a:endParaRPr/>
          </a:p>
          <a:p>
            <a:pPr indent="0" lvl="0" marL="0" rtl="0" algn="l">
              <a:spcBef>
                <a:spcPts val="1600"/>
              </a:spcBef>
              <a:spcAft>
                <a:spcPts val="1600"/>
              </a:spcAft>
              <a:buNone/>
            </a:pPr>
            <a:r>
              <a:t/>
            </a:r>
            <a:endParaRPr/>
          </a:p>
        </p:txBody>
      </p:sp>
      <p:pic>
        <p:nvPicPr>
          <p:cNvPr id="178" name="Google Shape;178;p29"/>
          <p:cNvPicPr preferRelativeResize="0"/>
          <p:nvPr/>
        </p:nvPicPr>
        <p:blipFill>
          <a:blip r:embed="rId3">
            <a:alphaModFix/>
          </a:blip>
          <a:stretch>
            <a:fillRect/>
          </a:stretch>
        </p:blipFill>
        <p:spPr>
          <a:xfrm rot="3099841">
            <a:off x="6995397" y="26333"/>
            <a:ext cx="424108" cy="4241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0"/>
          <p:cNvSpPr txBox="1"/>
          <p:nvPr>
            <p:ph type="title"/>
          </p:nvPr>
        </p:nvSpPr>
        <p:spPr>
          <a:xfrm>
            <a:off x="1064575" y="214325"/>
            <a:ext cx="3695700" cy="890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0000"/>
                </a:solidFill>
                <a:latin typeface="Georgia"/>
                <a:ea typeface="Georgia"/>
                <a:cs typeface="Georgia"/>
                <a:sym typeface="Georgia"/>
              </a:rPr>
              <a:t>Thank You</a:t>
            </a:r>
            <a:endParaRPr b="1" sz="4800">
              <a:solidFill>
                <a:srgbClr val="FF0000"/>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31"/>
          <p:cNvSpPr txBox="1"/>
          <p:nvPr>
            <p:ph type="title"/>
          </p:nvPr>
        </p:nvSpPr>
        <p:spPr>
          <a:xfrm>
            <a:off x="1064575" y="214325"/>
            <a:ext cx="3695700" cy="890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0000"/>
                </a:solidFill>
                <a:latin typeface="Georgia"/>
                <a:ea typeface="Georgia"/>
                <a:cs typeface="Georgia"/>
                <a:sym typeface="Georgia"/>
              </a:rPr>
              <a:t>Thank You</a:t>
            </a:r>
            <a:endParaRPr b="1" sz="4800">
              <a:solidFill>
                <a:srgbClr val="FF0000"/>
              </a:solidFill>
              <a:latin typeface="Georgia"/>
              <a:ea typeface="Georgia"/>
              <a:cs typeface="Georgia"/>
              <a:sym typeface="Georgia"/>
            </a:endParaRPr>
          </a:p>
        </p:txBody>
      </p:sp>
      <p:sp>
        <p:nvSpPr>
          <p:cNvPr id="189" name="Google Shape;189;p31"/>
          <p:cNvSpPr txBox="1"/>
          <p:nvPr/>
        </p:nvSpPr>
        <p:spPr>
          <a:xfrm>
            <a:off x="3120850" y="1105025"/>
            <a:ext cx="5233800" cy="816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latin typeface="Georgia"/>
                <a:ea typeface="Georgia"/>
                <a:cs typeface="Georgia"/>
                <a:sym typeface="Georgia"/>
              </a:rPr>
              <a:t>For flying with us.</a:t>
            </a:r>
            <a:endParaRPr sz="4800">
              <a:solidFill>
                <a:srgbClr val="FF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How are Airlines Performing?</a:t>
            </a:r>
            <a:endParaRPr>
              <a:latin typeface="Georgia"/>
              <a:ea typeface="Georgia"/>
              <a:cs typeface="Georgia"/>
              <a:sym typeface="Georgia"/>
            </a:endParaRPr>
          </a:p>
        </p:txBody>
      </p:sp>
      <p:sp>
        <p:nvSpPr>
          <p:cNvPr id="64" name="Google Shape;64;p14"/>
          <p:cNvSpPr txBox="1"/>
          <p:nvPr>
            <p:ph idx="1" type="body"/>
          </p:nvPr>
        </p:nvSpPr>
        <p:spPr>
          <a:xfrm>
            <a:off x="311700" y="1152475"/>
            <a:ext cx="5383500" cy="119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Hundreds or Thousands of tweets online daily</a:t>
            </a:r>
            <a:endParaRPr/>
          </a:p>
          <a:p>
            <a:pPr indent="-342900" lvl="0" marL="457200" rtl="0" algn="l">
              <a:spcBef>
                <a:spcPts val="0"/>
              </a:spcBef>
              <a:spcAft>
                <a:spcPts val="0"/>
              </a:spcAft>
              <a:buSzPts val="1800"/>
              <a:buChar char="●"/>
            </a:pPr>
            <a:r>
              <a:rPr lang="en"/>
              <a:t>Many tweets are positive</a:t>
            </a:r>
            <a:endParaRPr/>
          </a:p>
          <a:p>
            <a:pPr indent="-342900" lvl="0" marL="457200" rtl="0" algn="l">
              <a:spcBef>
                <a:spcPts val="0"/>
              </a:spcBef>
              <a:spcAft>
                <a:spcPts val="0"/>
              </a:spcAft>
              <a:buSzPts val="1800"/>
              <a:buChar char="●"/>
            </a:pPr>
            <a:r>
              <a:rPr lang="en"/>
              <a:t>Many tweets are negative</a:t>
            </a:r>
            <a:endParaRPr/>
          </a:p>
          <a:p>
            <a:pPr indent="0" lvl="0" marL="457200" rtl="0" algn="l">
              <a:spcBef>
                <a:spcPts val="1600"/>
              </a:spcBef>
              <a:spcAft>
                <a:spcPts val="1600"/>
              </a:spcAft>
              <a:buNone/>
            </a:pPr>
            <a:r>
              <a:t/>
            </a:r>
            <a:endParaRPr/>
          </a:p>
        </p:txBody>
      </p:sp>
      <p:pic>
        <p:nvPicPr>
          <p:cNvPr id="65" name="Google Shape;65;p14"/>
          <p:cNvPicPr preferRelativeResize="0"/>
          <p:nvPr/>
        </p:nvPicPr>
        <p:blipFill>
          <a:blip r:embed="rId3">
            <a:alphaModFix/>
          </a:blip>
          <a:stretch>
            <a:fillRect/>
          </a:stretch>
        </p:blipFill>
        <p:spPr>
          <a:xfrm rot="2286154">
            <a:off x="5852397" y="178734"/>
            <a:ext cx="424108" cy="4241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How are we doing?</a:t>
            </a:r>
            <a:endParaRPr>
              <a:latin typeface="Georgia"/>
              <a:ea typeface="Georgia"/>
              <a:cs typeface="Georgia"/>
              <a:sym typeface="Georgia"/>
            </a:endParaRPr>
          </a:p>
        </p:txBody>
      </p:sp>
      <p:sp>
        <p:nvSpPr>
          <p:cNvPr id="71" name="Google Shape;71;p15"/>
          <p:cNvSpPr txBox="1"/>
          <p:nvPr>
            <p:ph idx="1" type="body"/>
          </p:nvPr>
        </p:nvSpPr>
        <p:spPr>
          <a:xfrm>
            <a:off x="311700" y="1152475"/>
            <a:ext cx="5383500" cy="119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Hundreds or Thousands of tweets online daily</a:t>
            </a:r>
            <a:endParaRPr/>
          </a:p>
          <a:p>
            <a:pPr indent="-342900" lvl="0" marL="457200" rtl="0" algn="l">
              <a:spcBef>
                <a:spcPts val="0"/>
              </a:spcBef>
              <a:spcAft>
                <a:spcPts val="0"/>
              </a:spcAft>
              <a:buSzPts val="1800"/>
              <a:buChar char="●"/>
            </a:pPr>
            <a:r>
              <a:rPr lang="en"/>
              <a:t>Many tweets are positive</a:t>
            </a:r>
            <a:endParaRPr/>
          </a:p>
          <a:p>
            <a:pPr indent="-342900" lvl="0" marL="457200" rtl="0" algn="l">
              <a:spcBef>
                <a:spcPts val="0"/>
              </a:spcBef>
              <a:spcAft>
                <a:spcPts val="0"/>
              </a:spcAft>
              <a:buSzPts val="1800"/>
              <a:buChar char="●"/>
            </a:pPr>
            <a:r>
              <a:rPr lang="en"/>
              <a:t>Many tweets are negative</a:t>
            </a:r>
            <a:endParaRPr/>
          </a:p>
          <a:p>
            <a:pPr indent="0" lvl="0" marL="457200" rtl="0" algn="l">
              <a:spcBef>
                <a:spcPts val="1600"/>
              </a:spcBef>
              <a:spcAft>
                <a:spcPts val="1600"/>
              </a:spcAft>
              <a:buNone/>
            </a:pPr>
            <a:r>
              <a:t/>
            </a:r>
            <a:endParaRPr/>
          </a:p>
        </p:txBody>
      </p:sp>
      <p:sp>
        <p:nvSpPr>
          <p:cNvPr id="72" name="Google Shape;72;p15"/>
          <p:cNvSpPr txBox="1"/>
          <p:nvPr/>
        </p:nvSpPr>
        <p:spPr>
          <a:xfrm>
            <a:off x="582875" y="2817275"/>
            <a:ext cx="8087400" cy="11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Georgia"/>
                <a:ea typeface="Georgia"/>
                <a:cs typeface="Georgia"/>
                <a:sym typeface="Georgia"/>
              </a:rPr>
              <a:t>How do we gather the information to understand the good and the bad?</a:t>
            </a:r>
            <a:endParaRPr sz="3600">
              <a:latin typeface="Georgia"/>
              <a:ea typeface="Georgia"/>
              <a:cs typeface="Georgia"/>
              <a:sym typeface="Georgia"/>
            </a:endParaRPr>
          </a:p>
        </p:txBody>
      </p:sp>
      <p:pic>
        <p:nvPicPr>
          <p:cNvPr id="73" name="Google Shape;73;p15"/>
          <p:cNvPicPr preferRelativeResize="0"/>
          <p:nvPr/>
        </p:nvPicPr>
        <p:blipFill>
          <a:blip r:embed="rId3">
            <a:alphaModFix/>
          </a:blip>
          <a:stretch>
            <a:fillRect/>
          </a:stretch>
        </p:blipFill>
        <p:spPr>
          <a:xfrm rot="2286154">
            <a:off x="5928597" y="102534"/>
            <a:ext cx="424108" cy="4241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801013" y="273125"/>
            <a:ext cx="754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all get frustrated at the Airport!</a:t>
            </a:r>
            <a:endParaRPr/>
          </a:p>
        </p:txBody>
      </p:sp>
      <p:pic>
        <p:nvPicPr>
          <p:cNvPr id="79" name="Google Shape;79;p16"/>
          <p:cNvPicPr preferRelativeResize="0"/>
          <p:nvPr/>
        </p:nvPicPr>
        <p:blipFill>
          <a:blip r:embed="rId3">
            <a:alphaModFix/>
          </a:blip>
          <a:stretch>
            <a:fillRect/>
          </a:stretch>
        </p:blipFill>
        <p:spPr>
          <a:xfrm>
            <a:off x="2024688" y="1017725"/>
            <a:ext cx="5094634" cy="3820976"/>
          </a:xfrm>
          <a:prstGeom prst="rect">
            <a:avLst/>
          </a:prstGeom>
          <a:noFill/>
          <a:ln>
            <a:noFill/>
          </a:ln>
        </p:spPr>
      </p:pic>
      <p:pic>
        <p:nvPicPr>
          <p:cNvPr id="80" name="Google Shape;80;p16"/>
          <p:cNvPicPr preferRelativeResize="0"/>
          <p:nvPr/>
        </p:nvPicPr>
        <p:blipFill>
          <a:blip r:embed="rId4">
            <a:alphaModFix/>
          </a:blip>
          <a:stretch>
            <a:fillRect/>
          </a:stretch>
        </p:blipFill>
        <p:spPr>
          <a:xfrm rot="2286154">
            <a:off x="6004797" y="26334"/>
            <a:ext cx="424108" cy="4241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tweet about it!</a:t>
            </a:r>
            <a:endParaRPr/>
          </a:p>
        </p:txBody>
      </p:sp>
      <p:pic>
        <p:nvPicPr>
          <p:cNvPr id="86" name="Google Shape;86;p17"/>
          <p:cNvPicPr preferRelativeResize="0"/>
          <p:nvPr/>
        </p:nvPicPr>
        <p:blipFill>
          <a:blip r:embed="rId3">
            <a:alphaModFix/>
          </a:blip>
          <a:stretch>
            <a:fillRect/>
          </a:stretch>
        </p:blipFill>
        <p:spPr>
          <a:xfrm>
            <a:off x="1654025" y="1085800"/>
            <a:ext cx="5835943" cy="3820975"/>
          </a:xfrm>
          <a:prstGeom prst="rect">
            <a:avLst/>
          </a:prstGeom>
          <a:noFill/>
          <a:ln>
            <a:noFill/>
          </a:ln>
        </p:spPr>
      </p:pic>
      <p:pic>
        <p:nvPicPr>
          <p:cNvPr id="87" name="Google Shape;87;p17"/>
          <p:cNvPicPr preferRelativeResize="0"/>
          <p:nvPr/>
        </p:nvPicPr>
        <p:blipFill>
          <a:blip r:embed="rId4">
            <a:alphaModFix/>
          </a:blip>
          <a:stretch>
            <a:fillRect/>
          </a:stretch>
        </p:blipFill>
        <p:spPr>
          <a:xfrm rot="3099841">
            <a:off x="6080997" y="26333"/>
            <a:ext cx="424108" cy="4241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3425"/>
            <a:ext cx="17121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Georgia"/>
                <a:ea typeface="Georgia"/>
                <a:cs typeface="Georgia"/>
                <a:sym typeface="Georgia"/>
              </a:rPr>
              <a:t>Tools</a:t>
            </a:r>
            <a:endParaRPr sz="4800">
              <a:latin typeface="Georgia"/>
              <a:ea typeface="Georgia"/>
              <a:cs typeface="Georgia"/>
              <a:sym typeface="Georgia"/>
            </a:endParaRPr>
          </a:p>
        </p:txBody>
      </p:sp>
      <p:pic>
        <p:nvPicPr>
          <p:cNvPr id="93" name="Google Shape;93;p18"/>
          <p:cNvPicPr preferRelativeResize="0"/>
          <p:nvPr/>
        </p:nvPicPr>
        <p:blipFill>
          <a:blip r:embed="rId3">
            <a:alphaModFix/>
          </a:blip>
          <a:stretch>
            <a:fillRect/>
          </a:stretch>
        </p:blipFill>
        <p:spPr>
          <a:xfrm>
            <a:off x="6110275" y="921600"/>
            <a:ext cx="2854850" cy="1784275"/>
          </a:xfrm>
          <a:prstGeom prst="rect">
            <a:avLst/>
          </a:prstGeom>
          <a:noFill/>
          <a:ln>
            <a:noFill/>
          </a:ln>
        </p:spPr>
      </p:pic>
      <p:pic>
        <p:nvPicPr>
          <p:cNvPr id="94" name="Google Shape;94;p18"/>
          <p:cNvPicPr preferRelativeResize="0"/>
          <p:nvPr/>
        </p:nvPicPr>
        <p:blipFill>
          <a:blip r:embed="rId4">
            <a:alphaModFix/>
          </a:blip>
          <a:stretch>
            <a:fillRect/>
          </a:stretch>
        </p:blipFill>
        <p:spPr>
          <a:xfrm>
            <a:off x="650450" y="3535175"/>
            <a:ext cx="6227626" cy="1556900"/>
          </a:xfrm>
          <a:prstGeom prst="rect">
            <a:avLst/>
          </a:prstGeom>
          <a:noFill/>
          <a:ln>
            <a:noFill/>
          </a:ln>
        </p:spPr>
      </p:pic>
      <p:pic>
        <p:nvPicPr>
          <p:cNvPr id="95" name="Google Shape;95;p18"/>
          <p:cNvPicPr preferRelativeResize="0"/>
          <p:nvPr/>
        </p:nvPicPr>
        <p:blipFill>
          <a:blip r:embed="rId5">
            <a:alphaModFix/>
          </a:blip>
          <a:stretch>
            <a:fillRect/>
          </a:stretch>
        </p:blipFill>
        <p:spPr>
          <a:xfrm>
            <a:off x="2998575" y="373425"/>
            <a:ext cx="2136924" cy="2751526"/>
          </a:xfrm>
          <a:prstGeom prst="rect">
            <a:avLst/>
          </a:prstGeom>
          <a:noFill/>
          <a:ln>
            <a:noFill/>
          </a:ln>
        </p:spPr>
      </p:pic>
      <p:sp>
        <p:nvSpPr>
          <p:cNvPr id="96" name="Google Shape;96;p18"/>
          <p:cNvSpPr txBox="1"/>
          <p:nvPr/>
        </p:nvSpPr>
        <p:spPr>
          <a:xfrm>
            <a:off x="2998588" y="3080713"/>
            <a:ext cx="21369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VADER Sentiment Analysis</a:t>
            </a:r>
            <a:endParaRPr>
              <a:latin typeface="Impact"/>
              <a:ea typeface="Impact"/>
              <a:cs typeface="Impact"/>
              <a:sym typeface="Impact"/>
            </a:endParaRPr>
          </a:p>
        </p:txBody>
      </p:sp>
      <p:pic>
        <p:nvPicPr>
          <p:cNvPr id="97" name="Google Shape;97;p18"/>
          <p:cNvPicPr preferRelativeResize="0"/>
          <p:nvPr/>
        </p:nvPicPr>
        <p:blipFill>
          <a:blip r:embed="rId6">
            <a:alphaModFix/>
          </a:blip>
          <a:stretch>
            <a:fillRect/>
          </a:stretch>
        </p:blipFill>
        <p:spPr>
          <a:xfrm>
            <a:off x="5769750" y="2903500"/>
            <a:ext cx="3181350" cy="781050"/>
          </a:xfrm>
          <a:prstGeom prst="rect">
            <a:avLst/>
          </a:prstGeom>
          <a:noFill/>
          <a:ln>
            <a:noFill/>
          </a:ln>
        </p:spPr>
      </p:pic>
      <p:pic>
        <p:nvPicPr>
          <p:cNvPr id="98" name="Google Shape;98;p18"/>
          <p:cNvPicPr preferRelativeResize="0"/>
          <p:nvPr/>
        </p:nvPicPr>
        <p:blipFill>
          <a:blip r:embed="rId7">
            <a:alphaModFix/>
          </a:blip>
          <a:stretch>
            <a:fillRect/>
          </a:stretch>
        </p:blipFill>
        <p:spPr>
          <a:xfrm>
            <a:off x="237163" y="1357125"/>
            <a:ext cx="1861174" cy="2025650"/>
          </a:xfrm>
          <a:prstGeom prst="rect">
            <a:avLst/>
          </a:prstGeom>
          <a:noFill/>
          <a:ln>
            <a:noFill/>
          </a:ln>
        </p:spPr>
      </p:pic>
      <p:pic>
        <p:nvPicPr>
          <p:cNvPr id="99" name="Google Shape;99;p18"/>
          <p:cNvPicPr preferRelativeResize="0"/>
          <p:nvPr/>
        </p:nvPicPr>
        <p:blipFill>
          <a:blip r:embed="rId8">
            <a:alphaModFix/>
          </a:blip>
          <a:stretch>
            <a:fillRect/>
          </a:stretch>
        </p:blipFill>
        <p:spPr>
          <a:xfrm>
            <a:off x="6816717" y="3734155"/>
            <a:ext cx="2158636" cy="1158925"/>
          </a:xfrm>
          <a:prstGeom prst="rect">
            <a:avLst/>
          </a:prstGeom>
          <a:noFill/>
          <a:ln>
            <a:noFill/>
          </a:ln>
        </p:spPr>
      </p:pic>
      <p:pic>
        <p:nvPicPr>
          <p:cNvPr id="100" name="Google Shape;100;p18"/>
          <p:cNvPicPr preferRelativeResize="0"/>
          <p:nvPr/>
        </p:nvPicPr>
        <p:blipFill>
          <a:blip r:embed="rId9">
            <a:alphaModFix/>
          </a:blip>
          <a:stretch>
            <a:fillRect/>
          </a:stretch>
        </p:blipFill>
        <p:spPr>
          <a:xfrm>
            <a:off x="5172200" y="732394"/>
            <a:ext cx="1861149" cy="1115980"/>
          </a:xfrm>
          <a:prstGeom prst="rect">
            <a:avLst/>
          </a:prstGeom>
          <a:noFill/>
          <a:ln>
            <a:noFill/>
          </a:ln>
        </p:spPr>
      </p:pic>
      <p:pic>
        <p:nvPicPr>
          <p:cNvPr id="101" name="Google Shape;101;p18"/>
          <p:cNvPicPr preferRelativeResize="0"/>
          <p:nvPr/>
        </p:nvPicPr>
        <p:blipFill>
          <a:blip r:embed="rId10">
            <a:alphaModFix/>
          </a:blip>
          <a:stretch>
            <a:fillRect/>
          </a:stretch>
        </p:blipFill>
        <p:spPr>
          <a:xfrm rot="3099841">
            <a:off x="6233397" y="26333"/>
            <a:ext cx="424108" cy="4241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552350" y="0"/>
            <a:ext cx="5407800" cy="11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Process</a:t>
            </a:r>
            <a:endParaRPr b="1" sz="4800">
              <a:latin typeface="Georgia"/>
              <a:ea typeface="Georgia"/>
              <a:cs typeface="Georgia"/>
              <a:sym typeface="Georgia"/>
            </a:endParaRPr>
          </a:p>
        </p:txBody>
      </p:sp>
      <p:sp>
        <p:nvSpPr>
          <p:cNvPr id="107" name="Google Shape;107;p19"/>
          <p:cNvSpPr txBox="1"/>
          <p:nvPr>
            <p:ph idx="1" type="body"/>
          </p:nvPr>
        </p:nvSpPr>
        <p:spPr>
          <a:xfrm>
            <a:off x="311700" y="1152475"/>
            <a:ext cx="3792900" cy="38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AWS EC2 instance</a:t>
            </a:r>
            <a:r>
              <a:rPr lang="en"/>
              <a:t> </a:t>
            </a:r>
            <a:endParaRPr/>
          </a:p>
          <a:p>
            <a:pPr indent="-342900" lvl="0" marL="457200" rtl="0" algn="l">
              <a:spcBef>
                <a:spcPts val="1600"/>
              </a:spcBef>
              <a:spcAft>
                <a:spcPts val="0"/>
              </a:spcAft>
              <a:buSzPts val="1800"/>
              <a:buChar char="●"/>
            </a:pPr>
            <a:r>
              <a:rPr lang="en"/>
              <a:t>Tweepy.streaming          StreamListener</a:t>
            </a:r>
            <a:endParaRPr/>
          </a:p>
          <a:p>
            <a:pPr indent="-342900" lvl="0" marL="457200" rtl="0" algn="l">
              <a:spcBef>
                <a:spcPts val="1000"/>
              </a:spcBef>
              <a:spcAft>
                <a:spcPts val="0"/>
              </a:spcAft>
              <a:buSzPts val="1800"/>
              <a:buChar char="●"/>
            </a:pPr>
            <a:r>
              <a:rPr lang="en"/>
              <a:t>Continuously Collecting Airline Tweets to MongoDB</a:t>
            </a:r>
            <a:endParaRPr/>
          </a:p>
          <a:p>
            <a:pPr indent="0" lvl="0" marL="0" rtl="0" algn="l">
              <a:spcBef>
                <a:spcPts val="1600"/>
              </a:spcBef>
              <a:spcAft>
                <a:spcPts val="1600"/>
              </a:spcAft>
              <a:buNone/>
            </a:pPr>
            <a:r>
              <a:t/>
            </a:r>
            <a:endParaRPr/>
          </a:p>
        </p:txBody>
      </p:sp>
      <p:pic>
        <p:nvPicPr>
          <p:cNvPr id="108" name="Google Shape;108;p19"/>
          <p:cNvPicPr preferRelativeResize="0"/>
          <p:nvPr/>
        </p:nvPicPr>
        <p:blipFill>
          <a:blip r:embed="rId3">
            <a:alphaModFix/>
          </a:blip>
          <a:stretch>
            <a:fillRect/>
          </a:stretch>
        </p:blipFill>
        <p:spPr>
          <a:xfrm rot="3099841">
            <a:off x="6309597" y="26333"/>
            <a:ext cx="424108" cy="4241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1552350" y="0"/>
            <a:ext cx="2943900" cy="11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Process</a:t>
            </a:r>
            <a:endParaRPr b="1" sz="4800">
              <a:latin typeface="Georgia"/>
              <a:ea typeface="Georgia"/>
              <a:cs typeface="Georgia"/>
              <a:sym typeface="Georgia"/>
            </a:endParaRPr>
          </a:p>
        </p:txBody>
      </p:sp>
      <p:sp>
        <p:nvSpPr>
          <p:cNvPr id="114" name="Google Shape;114;p20"/>
          <p:cNvSpPr txBox="1"/>
          <p:nvPr>
            <p:ph idx="1" type="body"/>
          </p:nvPr>
        </p:nvSpPr>
        <p:spPr>
          <a:xfrm>
            <a:off x="311700" y="1152475"/>
            <a:ext cx="3792900" cy="38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AWS EC2 instance</a:t>
            </a:r>
            <a:r>
              <a:rPr lang="en"/>
              <a:t> </a:t>
            </a:r>
            <a:endParaRPr/>
          </a:p>
          <a:p>
            <a:pPr indent="-342900" lvl="0" marL="457200" rtl="0" algn="l">
              <a:spcBef>
                <a:spcPts val="1600"/>
              </a:spcBef>
              <a:spcAft>
                <a:spcPts val="0"/>
              </a:spcAft>
              <a:buSzPts val="1800"/>
              <a:buChar char="●"/>
            </a:pPr>
            <a:r>
              <a:rPr lang="en"/>
              <a:t>Tweepy.streaming      -    StreamListener</a:t>
            </a:r>
            <a:endParaRPr/>
          </a:p>
          <a:p>
            <a:pPr indent="-342900" lvl="0" marL="457200" rtl="0" algn="l">
              <a:spcBef>
                <a:spcPts val="1000"/>
              </a:spcBef>
              <a:spcAft>
                <a:spcPts val="0"/>
              </a:spcAft>
              <a:buSzPts val="1800"/>
              <a:buChar char="●"/>
            </a:pPr>
            <a:r>
              <a:rPr lang="en"/>
              <a:t>Continuously Collecting Airline Tweets to MongoDB</a:t>
            </a:r>
            <a:endParaRPr/>
          </a:p>
          <a:p>
            <a:pPr indent="0" lvl="0" marL="0" rtl="0" algn="l">
              <a:spcBef>
                <a:spcPts val="1600"/>
              </a:spcBef>
              <a:spcAft>
                <a:spcPts val="1600"/>
              </a:spcAft>
              <a:buNone/>
            </a:pPr>
            <a:r>
              <a:t/>
            </a:r>
            <a:endParaRPr/>
          </a:p>
        </p:txBody>
      </p:sp>
      <p:sp>
        <p:nvSpPr>
          <p:cNvPr id="115" name="Google Shape;115;p20"/>
          <p:cNvSpPr txBox="1"/>
          <p:nvPr/>
        </p:nvSpPr>
        <p:spPr>
          <a:xfrm>
            <a:off x="4262375" y="1152475"/>
            <a:ext cx="4638900" cy="34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2"/>
                </a:solidFill>
              </a:rPr>
              <a:t>Local</a:t>
            </a:r>
            <a:r>
              <a:rPr lang="en" sz="3000">
                <a:solidFill>
                  <a:schemeClr val="dk2"/>
                </a:solidFill>
              </a:rPr>
              <a:t> Computer</a:t>
            </a:r>
            <a:endParaRPr sz="3000">
              <a:solidFill>
                <a:schemeClr val="dk2"/>
              </a:solidFill>
            </a:endParaRPr>
          </a:p>
          <a:p>
            <a:pPr indent="-342900" lvl="0" marL="457200" rtl="0" algn="l">
              <a:lnSpc>
                <a:spcPct val="115000"/>
              </a:lnSpc>
              <a:spcBef>
                <a:spcPts val="1600"/>
              </a:spcBef>
              <a:spcAft>
                <a:spcPts val="0"/>
              </a:spcAft>
              <a:buClr>
                <a:schemeClr val="dk2"/>
              </a:buClr>
              <a:buSzPts val="1800"/>
              <a:buChar char="●"/>
            </a:pPr>
            <a:r>
              <a:rPr lang="en" sz="1800">
                <a:solidFill>
                  <a:schemeClr val="dk2"/>
                </a:solidFill>
              </a:rPr>
              <a:t>Vader Sentiment Analysis</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0.4 combined Sentiment Scores</a:t>
            </a:r>
            <a:endParaRPr sz="1800">
              <a:solidFill>
                <a:schemeClr val="dk2"/>
              </a:solidFill>
            </a:endParaRPr>
          </a:p>
          <a:p>
            <a:pPr indent="-342900" lvl="0" marL="457200" rtl="0" algn="l">
              <a:lnSpc>
                <a:spcPct val="115000"/>
              </a:lnSpc>
              <a:spcBef>
                <a:spcPts val="1000"/>
              </a:spcBef>
              <a:spcAft>
                <a:spcPts val="0"/>
              </a:spcAft>
              <a:buClr>
                <a:schemeClr val="dk2"/>
              </a:buClr>
              <a:buSzPts val="1800"/>
              <a:buChar char="●"/>
            </a:pPr>
            <a:r>
              <a:rPr lang="en" sz="1800">
                <a:solidFill>
                  <a:schemeClr val="dk2"/>
                </a:solidFill>
              </a:rPr>
              <a:t>LDA Topic Analysis</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Top Positive and Negative topics</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Top 5 tweets in each group</a:t>
            </a:r>
            <a:endParaRPr sz="1800">
              <a:solidFill>
                <a:schemeClr val="dk2"/>
              </a:solidFill>
            </a:endParaRPr>
          </a:p>
          <a:p>
            <a:pPr indent="0" lvl="0" marL="0" rtl="0" algn="l">
              <a:spcBef>
                <a:spcPts val="1600"/>
              </a:spcBef>
              <a:spcAft>
                <a:spcPts val="0"/>
              </a:spcAft>
              <a:buNone/>
            </a:pPr>
            <a:r>
              <a:t/>
            </a:r>
            <a:endParaRPr/>
          </a:p>
        </p:txBody>
      </p:sp>
      <p:pic>
        <p:nvPicPr>
          <p:cNvPr id="116" name="Google Shape;116;p20"/>
          <p:cNvPicPr preferRelativeResize="0"/>
          <p:nvPr/>
        </p:nvPicPr>
        <p:blipFill>
          <a:blip r:embed="rId3">
            <a:alphaModFix/>
          </a:blip>
          <a:stretch>
            <a:fillRect/>
          </a:stretch>
        </p:blipFill>
        <p:spPr>
          <a:xfrm rot="3099841">
            <a:off x="6385797" y="26333"/>
            <a:ext cx="424108" cy="4241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35500" y="445025"/>
            <a:ext cx="6534300" cy="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Georgia"/>
                <a:ea typeface="Georgia"/>
                <a:cs typeface="Georgia"/>
                <a:sym typeface="Georgia"/>
              </a:rPr>
              <a:t>Process </a:t>
            </a:r>
            <a:endParaRPr b="1" sz="4800">
              <a:latin typeface="Georgia"/>
              <a:ea typeface="Georgia"/>
              <a:cs typeface="Georgia"/>
              <a:sym typeface="Georgia"/>
            </a:endParaRPr>
          </a:p>
        </p:txBody>
      </p:sp>
      <p:sp>
        <p:nvSpPr>
          <p:cNvPr id="122" name="Google Shape;122;p21"/>
          <p:cNvSpPr txBox="1"/>
          <p:nvPr>
            <p:ph idx="1" type="body"/>
          </p:nvPr>
        </p:nvSpPr>
        <p:spPr>
          <a:xfrm>
            <a:off x="311700" y="1503375"/>
            <a:ext cx="8520600" cy="306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Must remove Retweets!  </a:t>
            </a:r>
            <a:endParaRPr/>
          </a:p>
          <a:p>
            <a:pPr indent="-342900" lvl="0" marL="457200" rtl="0" algn="l">
              <a:spcBef>
                <a:spcPts val="0"/>
              </a:spcBef>
              <a:spcAft>
                <a:spcPts val="0"/>
              </a:spcAft>
              <a:buSzPts val="1800"/>
              <a:buChar char="●"/>
            </a:pPr>
            <a:r>
              <a:rPr lang="en"/>
              <a:t>Remove near duplicates</a:t>
            </a:r>
            <a:endParaRPr/>
          </a:p>
          <a:p>
            <a:pPr indent="-342900" lvl="0" marL="457200" rtl="0" algn="l">
              <a:spcBef>
                <a:spcPts val="0"/>
              </a:spcBef>
              <a:spcAft>
                <a:spcPts val="0"/>
              </a:spcAft>
              <a:buSzPts val="1800"/>
              <a:buChar char="●"/>
            </a:pPr>
            <a:r>
              <a:rPr lang="en"/>
              <a:t>Remove other Spam</a:t>
            </a:r>
            <a:endParaRPr/>
          </a:p>
          <a:p>
            <a:pPr indent="-342900" lvl="0" marL="457200" rtl="0" algn="l">
              <a:spcBef>
                <a:spcPts val="0"/>
              </a:spcBef>
              <a:spcAft>
                <a:spcPts val="0"/>
              </a:spcAft>
              <a:buSzPts val="1800"/>
              <a:buChar char="●"/>
            </a:pPr>
            <a:r>
              <a:rPr lang="en"/>
              <a:t>@ symbols and # hashtags were limited to 3 </a:t>
            </a:r>
            <a:r>
              <a:rPr lang="en"/>
              <a:t>because</a:t>
            </a:r>
            <a:r>
              <a:rPr lang="en"/>
              <a:t> of spammers</a:t>
            </a:r>
            <a:endParaRPr/>
          </a:p>
          <a:p>
            <a:pPr indent="-342900" lvl="0" marL="457200" rtl="0" algn="l">
              <a:spcBef>
                <a:spcPts val="0"/>
              </a:spcBef>
              <a:spcAft>
                <a:spcPts val="0"/>
              </a:spcAft>
              <a:buSzPts val="1800"/>
              <a:buChar char="●"/>
            </a:pPr>
            <a:r>
              <a:rPr lang="en"/>
              <a:t>Increasing</a:t>
            </a:r>
            <a:r>
              <a:rPr lang="en"/>
              <a:t> the number of topics seemed to increase the percentage of tweets in top topic</a:t>
            </a:r>
            <a:endParaRPr/>
          </a:p>
          <a:p>
            <a:pPr indent="-342900" lvl="0" marL="457200" rtl="0" algn="l">
              <a:spcBef>
                <a:spcPts val="0"/>
              </a:spcBef>
              <a:spcAft>
                <a:spcPts val="0"/>
              </a:spcAft>
              <a:buSzPts val="1800"/>
              <a:buChar char="●"/>
            </a:pPr>
            <a:r>
              <a:rPr lang="en"/>
              <a:t>Reducing spam increased the diversity of topics</a:t>
            </a:r>
            <a:endParaRPr/>
          </a:p>
          <a:p>
            <a:pPr indent="0" lvl="0" marL="0" rtl="0" algn="l">
              <a:spcBef>
                <a:spcPts val="1600"/>
              </a:spcBef>
              <a:spcAft>
                <a:spcPts val="1600"/>
              </a:spcAft>
              <a:buNone/>
            </a:pPr>
            <a:r>
              <a:t/>
            </a:r>
            <a:endParaRPr/>
          </a:p>
        </p:txBody>
      </p:sp>
      <p:pic>
        <p:nvPicPr>
          <p:cNvPr id="123" name="Google Shape;123;p21"/>
          <p:cNvPicPr preferRelativeResize="0"/>
          <p:nvPr/>
        </p:nvPicPr>
        <p:blipFill>
          <a:blip r:embed="rId3">
            <a:alphaModFix/>
          </a:blip>
          <a:stretch>
            <a:fillRect/>
          </a:stretch>
        </p:blipFill>
        <p:spPr>
          <a:xfrm rot="3099841">
            <a:off x="6461997" y="26333"/>
            <a:ext cx="424108" cy="4241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