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5" r:id="rId9"/>
    <p:sldId id="266" r:id="rId10"/>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2837" y="6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0F8B20-DCF8-493B-89A1-0A6137D33FFC}"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66C26-7F2C-4899-BE88-5C16110D43CC}" type="slidenum">
              <a:rPr lang="en-IN" smtClean="0"/>
              <a:t>‹#›</a:t>
            </a:fld>
            <a:endParaRPr lang="en-IN"/>
          </a:p>
        </p:txBody>
      </p:sp>
    </p:spTree>
    <p:extLst>
      <p:ext uri="{BB962C8B-B14F-4D97-AF65-F5344CB8AC3E}">
        <p14:creationId xmlns:p14="http://schemas.microsoft.com/office/powerpoint/2010/main" val="99097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F8B20-DCF8-493B-89A1-0A6137D33FFC}"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66C26-7F2C-4899-BE88-5C16110D43CC}" type="slidenum">
              <a:rPr lang="en-IN" smtClean="0"/>
              <a:t>‹#›</a:t>
            </a:fld>
            <a:endParaRPr lang="en-IN"/>
          </a:p>
        </p:txBody>
      </p:sp>
    </p:spTree>
    <p:extLst>
      <p:ext uri="{BB962C8B-B14F-4D97-AF65-F5344CB8AC3E}">
        <p14:creationId xmlns:p14="http://schemas.microsoft.com/office/powerpoint/2010/main" val="25769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F8B20-DCF8-493B-89A1-0A6137D33FFC}"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66C26-7F2C-4899-BE88-5C16110D43CC}" type="slidenum">
              <a:rPr lang="en-IN" smtClean="0"/>
              <a:t>‹#›</a:t>
            </a:fld>
            <a:endParaRPr lang="en-IN"/>
          </a:p>
        </p:txBody>
      </p:sp>
    </p:spTree>
    <p:extLst>
      <p:ext uri="{BB962C8B-B14F-4D97-AF65-F5344CB8AC3E}">
        <p14:creationId xmlns:p14="http://schemas.microsoft.com/office/powerpoint/2010/main" val="313874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F8B20-DCF8-493B-89A1-0A6137D33FFC}"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66C26-7F2C-4899-BE88-5C16110D43CC}" type="slidenum">
              <a:rPr lang="en-IN" smtClean="0"/>
              <a:t>‹#›</a:t>
            </a:fld>
            <a:endParaRPr lang="en-IN"/>
          </a:p>
        </p:txBody>
      </p:sp>
    </p:spTree>
    <p:extLst>
      <p:ext uri="{BB962C8B-B14F-4D97-AF65-F5344CB8AC3E}">
        <p14:creationId xmlns:p14="http://schemas.microsoft.com/office/powerpoint/2010/main" val="100125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0F8B20-DCF8-493B-89A1-0A6137D33FFC}"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66C26-7F2C-4899-BE88-5C16110D43CC}" type="slidenum">
              <a:rPr lang="en-IN" smtClean="0"/>
              <a:t>‹#›</a:t>
            </a:fld>
            <a:endParaRPr lang="en-IN"/>
          </a:p>
        </p:txBody>
      </p:sp>
    </p:spTree>
    <p:extLst>
      <p:ext uri="{BB962C8B-B14F-4D97-AF65-F5344CB8AC3E}">
        <p14:creationId xmlns:p14="http://schemas.microsoft.com/office/powerpoint/2010/main" val="70711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0F8B20-DCF8-493B-89A1-0A6137D33FFC}"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766C26-7F2C-4899-BE88-5C16110D43CC}" type="slidenum">
              <a:rPr lang="en-IN" smtClean="0"/>
              <a:t>‹#›</a:t>
            </a:fld>
            <a:endParaRPr lang="en-IN"/>
          </a:p>
        </p:txBody>
      </p:sp>
    </p:spTree>
    <p:extLst>
      <p:ext uri="{BB962C8B-B14F-4D97-AF65-F5344CB8AC3E}">
        <p14:creationId xmlns:p14="http://schemas.microsoft.com/office/powerpoint/2010/main" val="160842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0F8B20-DCF8-493B-89A1-0A6137D33FFC}" type="datetimeFigureOut">
              <a:rPr lang="en-IN" smtClean="0"/>
              <a:t>30-06-2021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766C26-7F2C-4899-BE88-5C16110D43CC}" type="slidenum">
              <a:rPr lang="en-IN" smtClean="0"/>
              <a:t>‹#›</a:t>
            </a:fld>
            <a:endParaRPr lang="en-IN"/>
          </a:p>
        </p:txBody>
      </p:sp>
    </p:spTree>
    <p:extLst>
      <p:ext uri="{BB962C8B-B14F-4D97-AF65-F5344CB8AC3E}">
        <p14:creationId xmlns:p14="http://schemas.microsoft.com/office/powerpoint/2010/main" val="309901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0F8B20-DCF8-493B-89A1-0A6137D33FFC}" type="datetimeFigureOut">
              <a:rPr lang="en-IN" smtClean="0"/>
              <a:t>30-06-2021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766C26-7F2C-4899-BE88-5C16110D43CC}" type="slidenum">
              <a:rPr lang="en-IN" smtClean="0"/>
              <a:t>‹#›</a:t>
            </a:fld>
            <a:endParaRPr lang="en-IN"/>
          </a:p>
        </p:txBody>
      </p:sp>
    </p:spTree>
    <p:extLst>
      <p:ext uri="{BB962C8B-B14F-4D97-AF65-F5344CB8AC3E}">
        <p14:creationId xmlns:p14="http://schemas.microsoft.com/office/powerpoint/2010/main" val="181719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F8B20-DCF8-493B-89A1-0A6137D33FFC}" type="datetimeFigureOut">
              <a:rPr lang="en-IN" smtClean="0"/>
              <a:t>30-06-2021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766C26-7F2C-4899-BE88-5C16110D43CC}" type="slidenum">
              <a:rPr lang="en-IN" smtClean="0"/>
              <a:t>‹#›</a:t>
            </a:fld>
            <a:endParaRPr lang="en-IN"/>
          </a:p>
        </p:txBody>
      </p:sp>
    </p:spTree>
    <p:extLst>
      <p:ext uri="{BB962C8B-B14F-4D97-AF65-F5344CB8AC3E}">
        <p14:creationId xmlns:p14="http://schemas.microsoft.com/office/powerpoint/2010/main" val="228245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0F8B20-DCF8-493B-89A1-0A6137D33FFC}"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766C26-7F2C-4899-BE88-5C16110D43CC}" type="slidenum">
              <a:rPr lang="en-IN" smtClean="0"/>
              <a:t>‹#›</a:t>
            </a:fld>
            <a:endParaRPr lang="en-IN"/>
          </a:p>
        </p:txBody>
      </p:sp>
    </p:spTree>
    <p:extLst>
      <p:ext uri="{BB962C8B-B14F-4D97-AF65-F5344CB8AC3E}">
        <p14:creationId xmlns:p14="http://schemas.microsoft.com/office/powerpoint/2010/main" val="83914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0F8B20-DCF8-493B-89A1-0A6137D33FFC}"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766C26-7F2C-4899-BE88-5C16110D43CC}" type="slidenum">
              <a:rPr lang="en-IN" smtClean="0"/>
              <a:t>‹#›</a:t>
            </a:fld>
            <a:endParaRPr lang="en-IN"/>
          </a:p>
        </p:txBody>
      </p:sp>
    </p:spTree>
    <p:extLst>
      <p:ext uri="{BB962C8B-B14F-4D97-AF65-F5344CB8AC3E}">
        <p14:creationId xmlns:p14="http://schemas.microsoft.com/office/powerpoint/2010/main" val="416143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EC0F8B20-DCF8-493B-89A1-0A6137D33FFC}" type="datetimeFigureOut">
              <a:rPr lang="en-IN" smtClean="0"/>
              <a:t>30-06-2021</a:t>
            </a:fld>
            <a:endParaRPr lang="en-IN"/>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4E766C26-7F2C-4899-BE88-5C16110D43CC}" type="slidenum">
              <a:rPr lang="en-IN" smtClean="0"/>
              <a:t>‹#›</a:t>
            </a:fld>
            <a:endParaRPr lang="en-IN"/>
          </a:p>
        </p:txBody>
      </p:sp>
    </p:spTree>
    <p:extLst>
      <p:ext uri="{BB962C8B-B14F-4D97-AF65-F5344CB8AC3E}">
        <p14:creationId xmlns:p14="http://schemas.microsoft.com/office/powerpoint/2010/main" val="2991782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1D19-9CF4-42DF-84ED-DFFF8A3BA9B6}"/>
              </a:ext>
            </a:extLst>
          </p:cNvPr>
          <p:cNvSpPr>
            <a:spLocks noGrp="1"/>
          </p:cNvSpPr>
          <p:nvPr>
            <p:ph type="title"/>
          </p:nvPr>
        </p:nvSpPr>
        <p:spPr>
          <a:xfrm>
            <a:off x="35700" y="25138"/>
            <a:ext cx="6822300" cy="913679"/>
          </a:xfrm>
        </p:spPr>
        <p:txBody>
          <a:bodyPr/>
          <a:lstStyle/>
          <a:p>
            <a:pPr algn="ctr"/>
            <a:r>
              <a:rPr lang="en-IN" dirty="0" err="1"/>
              <a:t>Aldfly</a:t>
            </a:r>
            <a:r>
              <a:rPr lang="en-IN" dirty="0"/>
              <a:t>: Alder Flycatcher</a:t>
            </a:r>
          </a:p>
        </p:txBody>
      </p:sp>
      <p:sp>
        <p:nvSpPr>
          <p:cNvPr id="3" name="Content Placeholder 2">
            <a:extLst>
              <a:ext uri="{FF2B5EF4-FFF2-40B4-BE49-F238E27FC236}">
                <a16:creationId xmlns:a16="http://schemas.microsoft.com/office/drawing/2014/main" id="{08831ECA-EE95-4230-95E5-0B3475DCE67C}"/>
              </a:ext>
            </a:extLst>
          </p:cNvPr>
          <p:cNvSpPr>
            <a:spLocks noGrp="1"/>
          </p:cNvSpPr>
          <p:nvPr>
            <p:ph idx="1"/>
          </p:nvPr>
        </p:nvSpPr>
        <p:spPr>
          <a:xfrm>
            <a:off x="1119880" y="8934828"/>
            <a:ext cx="3968718" cy="2447628"/>
          </a:xfrm>
        </p:spPr>
        <p:txBody>
          <a:bodyPr>
            <a:normAutofit fontScale="92500" lnSpcReduction="10000"/>
          </a:bodyPr>
          <a:lstStyle/>
          <a:p>
            <a:r>
              <a:rPr lang="en-IN" dirty="0"/>
              <a:t>One song and 3 calls</a:t>
            </a:r>
          </a:p>
          <a:p>
            <a:r>
              <a:rPr lang="en-US" dirty="0"/>
              <a:t>Males sing a burry </a:t>
            </a:r>
            <a:r>
              <a:rPr lang="en-US" dirty="0" err="1"/>
              <a:t>rreeee</a:t>
            </a:r>
            <a:r>
              <a:rPr lang="en-US" dirty="0"/>
              <a:t>-BEEP or free-beer!, reminiscent of but thinner than an Eastern Phoebe’s song.</a:t>
            </a:r>
          </a:p>
          <a:p>
            <a:r>
              <a:rPr lang="en-US" dirty="0"/>
              <a:t>CALLS</a:t>
            </a:r>
          </a:p>
          <a:p>
            <a:r>
              <a:rPr lang="en-US" dirty="0"/>
              <a:t>The primary contact call is a low, flat pip.</a:t>
            </a:r>
            <a:endParaRPr lang="en-IN" dirty="0"/>
          </a:p>
        </p:txBody>
      </p:sp>
      <p:sp>
        <p:nvSpPr>
          <p:cNvPr id="5" name="TextBox 4">
            <a:extLst>
              <a:ext uri="{FF2B5EF4-FFF2-40B4-BE49-F238E27FC236}">
                <a16:creationId xmlns:a16="http://schemas.microsoft.com/office/drawing/2014/main" id="{2E533829-EDC6-4EC4-A7C3-BA25E87A45C2}"/>
              </a:ext>
            </a:extLst>
          </p:cNvPr>
          <p:cNvSpPr txBox="1"/>
          <p:nvPr/>
        </p:nvSpPr>
        <p:spPr>
          <a:xfrm>
            <a:off x="1317148" y="11437154"/>
            <a:ext cx="3429874" cy="404085"/>
          </a:xfrm>
          <a:prstGeom prst="rect">
            <a:avLst/>
          </a:prstGeom>
          <a:noFill/>
        </p:spPr>
        <p:txBody>
          <a:bodyPr wrap="square">
            <a:spAutoFit/>
          </a:bodyPr>
          <a:lstStyle/>
          <a:p>
            <a:r>
              <a:rPr lang="en-IN" sz="1013" dirty="0"/>
              <a:t>https://www.allaboutbirds.org/guide/Alder_Flycatcher/sounds</a:t>
            </a:r>
          </a:p>
        </p:txBody>
      </p:sp>
      <p:pic>
        <p:nvPicPr>
          <p:cNvPr id="7" name="Picture 6">
            <a:extLst>
              <a:ext uri="{FF2B5EF4-FFF2-40B4-BE49-F238E27FC236}">
                <a16:creationId xmlns:a16="http://schemas.microsoft.com/office/drawing/2014/main" id="{8D9FD7E7-DE7D-42A1-A6EE-59F876F3AB87}"/>
              </a:ext>
            </a:extLst>
          </p:cNvPr>
          <p:cNvPicPr>
            <a:picLocks noChangeAspect="1"/>
          </p:cNvPicPr>
          <p:nvPr/>
        </p:nvPicPr>
        <p:blipFill rotWithShape="1">
          <a:blip r:embed="rId2"/>
          <a:srcRect t="8136" b="4276"/>
          <a:stretch/>
        </p:blipFill>
        <p:spPr>
          <a:xfrm>
            <a:off x="180271" y="1496291"/>
            <a:ext cx="6533157" cy="10490662"/>
          </a:xfrm>
          <a:prstGeom prst="rect">
            <a:avLst/>
          </a:prstGeom>
        </p:spPr>
      </p:pic>
    </p:spTree>
    <p:extLst>
      <p:ext uri="{BB962C8B-B14F-4D97-AF65-F5344CB8AC3E}">
        <p14:creationId xmlns:p14="http://schemas.microsoft.com/office/powerpoint/2010/main" val="299636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8CF9-8F01-4F9C-BA7F-64153B527B26}"/>
              </a:ext>
            </a:extLst>
          </p:cNvPr>
          <p:cNvSpPr>
            <a:spLocks noGrp="1"/>
          </p:cNvSpPr>
          <p:nvPr>
            <p:ph type="title"/>
          </p:nvPr>
        </p:nvSpPr>
        <p:spPr>
          <a:xfrm>
            <a:off x="0" y="0"/>
            <a:ext cx="6858000" cy="963555"/>
          </a:xfrm>
        </p:spPr>
        <p:txBody>
          <a:bodyPr/>
          <a:lstStyle/>
          <a:p>
            <a:pPr algn="ctr"/>
            <a:r>
              <a:rPr lang="en-IN" dirty="0" err="1"/>
              <a:t>Bkcchi</a:t>
            </a:r>
            <a:r>
              <a:rPr lang="en-IN" dirty="0"/>
              <a:t>: Black-capped Chickadee</a:t>
            </a:r>
          </a:p>
        </p:txBody>
      </p:sp>
      <p:sp>
        <p:nvSpPr>
          <p:cNvPr id="3" name="Content Placeholder 2">
            <a:extLst>
              <a:ext uri="{FF2B5EF4-FFF2-40B4-BE49-F238E27FC236}">
                <a16:creationId xmlns:a16="http://schemas.microsoft.com/office/drawing/2014/main" id="{2CB5AD58-41C6-477B-85E9-4A493100FC56}"/>
              </a:ext>
            </a:extLst>
          </p:cNvPr>
          <p:cNvSpPr>
            <a:spLocks noGrp="1"/>
          </p:cNvSpPr>
          <p:nvPr>
            <p:ph idx="1"/>
          </p:nvPr>
        </p:nvSpPr>
        <p:spPr>
          <a:xfrm>
            <a:off x="471488" y="5194101"/>
            <a:ext cx="4493564" cy="2447628"/>
          </a:xfrm>
        </p:spPr>
        <p:txBody>
          <a:bodyPr>
            <a:normAutofit fontScale="47500" lnSpcReduction="20000"/>
          </a:bodyPr>
          <a:lstStyle/>
          <a:p>
            <a:r>
              <a:rPr lang="en-IN" dirty="0"/>
              <a:t>One song and 4+ calls</a:t>
            </a:r>
          </a:p>
          <a:p>
            <a:r>
              <a:rPr lang="en-US" dirty="0"/>
              <a:t>SONGS</a:t>
            </a:r>
            <a:br>
              <a:rPr lang="en-US" dirty="0"/>
            </a:br>
            <a:r>
              <a:rPr lang="en-US" dirty="0"/>
              <a:t>In most of North America, the song is a simple, pure 2 or 3-note whistled fee-bee or hey, sweetie. In the Pacific Northwest, the song is 3 or 4 notes on the same pitch; the song is also different on Martha's Vineyard in MA. In much of the range, males begin singing in mid-January, and the song increases in frequency as winter progresses. Females also sing occasionally.</a:t>
            </a:r>
          </a:p>
          <a:p>
            <a:r>
              <a:rPr lang="en-US" dirty="0"/>
              <a:t>CALLS</a:t>
            </a:r>
            <a:br>
              <a:rPr lang="en-US" dirty="0"/>
            </a:br>
            <a:r>
              <a:rPr lang="en-US" dirty="0"/>
              <a:t>Chickadees make their chickadee-dee-dee call using increasing numbers of dee notes when they are alarmed. They also have a gargling call, often given aggressively when a lower-ranking bird gets close to a higher-ranking one; also exchanged between members of a pair. Black-capped Chickadees make a high pitched see as a high-intensity alarm call, often when a fast-approaching predator is detected. When chickadees hear this call, they freeze in position until they hear a chickadee-dee call signifying “all clear.” High see calls most often given by males.</a:t>
            </a:r>
          </a:p>
          <a:p>
            <a:r>
              <a:rPr lang="en-US" dirty="0"/>
              <a:t>OTHER SOUNDS</a:t>
            </a:r>
            <a:br>
              <a:rPr lang="en-US" dirty="0"/>
            </a:br>
            <a:r>
              <a:rPr lang="en-US" dirty="0"/>
              <a:t>Chickadee nestlings make an explosive hiss and slap the inside of their nest cavity when an intruder looks in.</a:t>
            </a:r>
            <a:endParaRPr lang="en-IN" dirty="0"/>
          </a:p>
        </p:txBody>
      </p:sp>
      <p:pic>
        <p:nvPicPr>
          <p:cNvPr id="5" name="Picture 4">
            <a:extLst>
              <a:ext uri="{FF2B5EF4-FFF2-40B4-BE49-F238E27FC236}">
                <a16:creationId xmlns:a16="http://schemas.microsoft.com/office/drawing/2014/main" id="{4159C669-1EC5-4F20-A493-6D34DE70D406}"/>
              </a:ext>
            </a:extLst>
          </p:cNvPr>
          <p:cNvPicPr>
            <a:picLocks noChangeAspect="1"/>
          </p:cNvPicPr>
          <p:nvPr/>
        </p:nvPicPr>
        <p:blipFill rotWithShape="1">
          <a:blip r:embed="rId2"/>
          <a:srcRect t="15604"/>
          <a:stretch/>
        </p:blipFill>
        <p:spPr>
          <a:xfrm>
            <a:off x="471488" y="1147156"/>
            <a:ext cx="6067011" cy="10828713"/>
          </a:xfrm>
          <a:prstGeom prst="rect">
            <a:avLst/>
          </a:prstGeom>
        </p:spPr>
      </p:pic>
      <p:sp>
        <p:nvSpPr>
          <p:cNvPr id="7" name="TextBox 6">
            <a:extLst>
              <a:ext uri="{FF2B5EF4-FFF2-40B4-BE49-F238E27FC236}">
                <a16:creationId xmlns:a16="http://schemas.microsoft.com/office/drawing/2014/main" id="{AF4623CB-5E62-4C82-8612-38278EF0A073}"/>
              </a:ext>
            </a:extLst>
          </p:cNvPr>
          <p:cNvSpPr txBox="1"/>
          <p:nvPr/>
        </p:nvSpPr>
        <p:spPr>
          <a:xfrm>
            <a:off x="623474" y="7641729"/>
            <a:ext cx="4189591" cy="248209"/>
          </a:xfrm>
          <a:prstGeom prst="rect">
            <a:avLst/>
          </a:prstGeom>
          <a:noFill/>
        </p:spPr>
        <p:txBody>
          <a:bodyPr wrap="square">
            <a:spAutoFit/>
          </a:bodyPr>
          <a:lstStyle/>
          <a:p>
            <a:r>
              <a:rPr lang="en-IN" sz="1013" dirty="0"/>
              <a:t>https://www.allaboutbirds.org/guide/Black-capped_Chickadee/sounds</a:t>
            </a:r>
          </a:p>
        </p:txBody>
      </p:sp>
    </p:spTree>
    <p:extLst>
      <p:ext uri="{BB962C8B-B14F-4D97-AF65-F5344CB8AC3E}">
        <p14:creationId xmlns:p14="http://schemas.microsoft.com/office/powerpoint/2010/main" val="403698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8F36-E55A-4938-93F2-757A92585758}"/>
              </a:ext>
            </a:extLst>
          </p:cNvPr>
          <p:cNvSpPr>
            <a:spLocks noGrp="1"/>
          </p:cNvSpPr>
          <p:nvPr>
            <p:ph type="title"/>
          </p:nvPr>
        </p:nvSpPr>
        <p:spPr>
          <a:xfrm>
            <a:off x="0" y="0"/>
            <a:ext cx="6857999" cy="1030057"/>
          </a:xfrm>
        </p:spPr>
        <p:txBody>
          <a:bodyPr/>
          <a:lstStyle/>
          <a:p>
            <a:pPr algn="ctr"/>
            <a:r>
              <a:rPr lang="en-IN" dirty="0" err="1"/>
              <a:t>Brdowl</a:t>
            </a:r>
            <a:r>
              <a:rPr lang="en-IN" dirty="0"/>
              <a:t>: Barred Owl</a:t>
            </a:r>
          </a:p>
        </p:txBody>
      </p:sp>
      <p:sp>
        <p:nvSpPr>
          <p:cNvPr id="3" name="Content Placeholder 2">
            <a:extLst>
              <a:ext uri="{FF2B5EF4-FFF2-40B4-BE49-F238E27FC236}">
                <a16:creationId xmlns:a16="http://schemas.microsoft.com/office/drawing/2014/main" id="{8A587E1A-A0BF-4576-B819-18D71156DA40}"/>
              </a:ext>
            </a:extLst>
          </p:cNvPr>
          <p:cNvSpPr>
            <a:spLocks noGrp="1"/>
          </p:cNvSpPr>
          <p:nvPr>
            <p:ph idx="1"/>
          </p:nvPr>
        </p:nvSpPr>
        <p:spPr>
          <a:xfrm>
            <a:off x="471488" y="5194101"/>
            <a:ext cx="4393406" cy="2447628"/>
          </a:xfrm>
        </p:spPr>
        <p:txBody>
          <a:bodyPr>
            <a:normAutofit fontScale="62500" lnSpcReduction="20000"/>
          </a:bodyPr>
          <a:lstStyle/>
          <a:p>
            <a:r>
              <a:rPr lang="en-IN" dirty="0"/>
              <a:t>2 subtypes, 10+ different sounds</a:t>
            </a:r>
          </a:p>
          <a:p>
            <a:r>
              <a:rPr lang="en-US" dirty="0"/>
              <a:t>SONGS</a:t>
            </a:r>
            <a:br>
              <a:rPr lang="en-US" dirty="0"/>
            </a:br>
            <a:r>
              <a:rPr lang="en-US" dirty="0"/>
              <a:t>Although the Barred Owl is not technically a songbird, its distinctive "Who cooks for you?" call (see below) functions as a song.</a:t>
            </a:r>
          </a:p>
          <a:p>
            <a:r>
              <a:rPr lang="en-US" dirty="0"/>
              <a:t>CALLS</a:t>
            </a:r>
            <a:br>
              <a:rPr lang="en-US" dirty="0"/>
            </a:br>
            <a:r>
              <a:rPr lang="en-US" dirty="0"/>
              <a:t>Barred Owls have a distinctive hooting call of 8–9 notes, described as “Who cooks for you? Who cooks for you-all?” This call carries well through the woods and is fairly easy to imitate. During courtship, mated pairs perform a riotous duet of cackles, hoots, caws and gurgles.</a:t>
            </a:r>
          </a:p>
          <a:p>
            <a:r>
              <a:rPr lang="en-US" dirty="0"/>
              <a:t>OTHER SOUNDS</a:t>
            </a:r>
            <a:br>
              <a:rPr lang="en-US" dirty="0"/>
            </a:br>
            <a:r>
              <a:rPr lang="en-US" dirty="0"/>
              <a:t>Both adults and young may snap their bills during squabbles.</a:t>
            </a:r>
            <a:endParaRPr lang="en-IN" dirty="0"/>
          </a:p>
        </p:txBody>
      </p:sp>
      <p:pic>
        <p:nvPicPr>
          <p:cNvPr id="5" name="Picture 4">
            <a:extLst>
              <a:ext uri="{FF2B5EF4-FFF2-40B4-BE49-F238E27FC236}">
                <a16:creationId xmlns:a16="http://schemas.microsoft.com/office/drawing/2014/main" id="{9F93E8D3-E892-41D1-9626-B2B8C5314B0D}"/>
              </a:ext>
            </a:extLst>
          </p:cNvPr>
          <p:cNvPicPr>
            <a:picLocks noChangeAspect="1"/>
          </p:cNvPicPr>
          <p:nvPr/>
        </p:nvPicPr>
        <p:blipFill rotWithShape="1">
          <a:blip r:embed="rId2"/>
          <a:srcRect t="5829" b="5806"/>
          <a:stretch/>
        </p:blipFill>
        <p:spPr>
          <a:xfrm>
            <a:off x="268801" y="1030057"/>
            <a:ext cx="6320397" cy="10993026"/>
          </a:xfrm>
          <a:prstGeom prst="rect">
            <a:avLst/>
          </a:prstGeom>
        </p:spPr>
      </p:pic>
      <p:sp>
        <p:nvSpPr>
          <p:cNvPr id="7" name="TextBox 6">
            <a:extLst>
              <a:ext uri="{FF2B5EF4-FFF2-40B4-BE49-F238E27FC236}">
                <a16:creationId xmlns:a16="http://schemas.microsoft.com/office/drawing/2014/main" id="{93CF6F47-18E3-41A8-9A47-C6A03501DE1C}"/>
              </a:ext>
            </a:extLst>
          </p:cNvPr>
          <p:cNvSpPr txBox="1"/>
          <p:nvPr/>
        </p:nvSpPr>
        <p:spPr>
          <a:xfrm>
            <a:off x="618008" y="7613757"/>
            <a:ext cx="3429874" cy="248209"/>
          </a:xfrm>
          <a:prstGeom prst="rect">
            <a:avLst/>
          </a:prstGeom>
          <a:noFill/>
        </p:spPr>
        <p:txBody>
          <a:bodyPr wrap="square">
            <a:spAutoFit/>
          </a:bodyPr>
          <a:lstStyle/>
          <a:p>
            <a:r>
              <a:rPr lang="en-IN" sz="1013" dirty="0"/>
              <a:t>https://www.allaboutbirds.org/guide/Barred_Owl/sounds</a:t>
            </a:r>
          </a:p>
        </p:txBody>
      </p:sp>
    </p:spTree>
    <p:extLst>
      <p:ext uri="{BB962C8B-B14F-4D97-AF65-F5344CB8AC3E}">
        <p14:creationId xmlns:p14="http://schemas.microsoft.com/office/powerpoint/2010/main" val="429144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EDBE-B6EE-4D78-82A3-A649356CD2A6}"/>
              </a:ext>
            </a:extLst>
          </p:cNvPr>
          <p:cNvSpPr>
            <a:spLocks noGrp="1"/>
          </p:cNvSpPr>
          <p:nvPr>
            <p:ph type="title"/>
          </p:nvPr>
        </p:nvSpPr>
        <p:spPr>
          <a:xfrm>
            <a:off x="0" y="0"/>
            <a:ext cx="6857999" cy="1096559"/>
          </a:xfrm>
        </p:spPr>
        <p:txBody>
          <a:bodyPr/>
          <a:lstStyle/>
          <a:p>
            <a:pPr algn="ctr"/>
            <a:r>
              <a:rPr lang="en-IN" dirty="0"/>
              <a:t>BUGGNA: Blue-Grey Gnatcatcher</a:t>
            </a:r>
          </a:p>
        </p:txBody>
      </p:sp>
      <p:pic>
        <p:nvPicPr>
          <p:cNvPr id="8" name="Picture 7">
            <a:extLst>
              <a:ext uri="{FF2B5EF4-FFF2-40B4-BE49-F238E27FC236}">
                <a16:creationId xmlns:a16="http://schemas.microsoft.com/office/drawing/2014/main" id="{3834172F-DBB4-4E91-A0A9-058C00802565}"/>
              </a:ext>
            </a:extLst>
          </p:cNvPr>
          <p:cNvPicPr>
            <a:picLocks noChangeAspect="1"/>
          </p:cNvPicPr>
          <p:nvPr/>
        </p:nvPicPr>
        <p:blipFill>
          <a:blip r:embed="rId2"/>
          <a:stretch>
            <a:fillRect/>
          </a:stretch>
        </p:blipFill>
        <p:spPr>
          <a:xfrm>
            <a:off x="534179" y="1504949"/>
            <a:ext cx="5789642" cy="10184699"/>
          </a:xfrm>
          <a:prstGeom prst="rect">
            <a:avLst/>
          </a:prstGeom>
        </p:spPr>
      </p:pic>
    </p:spTree>
    <p:extLst>
      <p:ext uri="{BB962C8B-B14F-4D97-AF65-F5344CB8AC3E}">
        <p14:creationId xmlns:p14="http://schemas.microsoft.com/office/powerpoint/2010/main" val="226320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1732-0330-4D52-9E71-94D6328EB0FA}"/>
              </a:ext>
            </a:extLst>
          </p:cNvPr>
          <p:cNvSpPr>
            <a:spLocks noGrp="1"/>
          </p:cNvSpPr>
          <p:nvPr>
            <p:ph type="title"/>
          </p:nvPr>
        </p:nvSpPr>
        <p:spPr>
          <a:xfrm>
            <a:off x="0" y="0"/>
            <a:ext cx="6858000" cy="1113905"/>
          </a:xfrm>
        </p:spPr>
        <p:txBody>
          <a:bodyPr/>
          <a:lstStyle/>
          <a:p>
            <a:pPr algn="ctr"/>
            <a:r>
              <a:rPr lang="en-IN" dirty="0"/>
              <a:t>CHISPA: Chipping Sparrow</a:t>
            </a:r>
          </a:p>
        </p:txBody>
      </p:sp>
      <p:sp>
        <p:nvSpPr>
          <p:cNvPr id="3" name="Content Placeholder 2">
            <a:extLst>
              <a:ext uri="{FF2B5EF4-FFF2-40B4-BE49-F238E27FC236}">
                <a16:creationId xmlns:a16="http://schemas.microsoft.com/office/drawing/2014/main" id="{E61F7347-3D36-4298-B449-BC65472CF1B3}"/>
              </a:ext>
            </a:extLst>
          </p:cNvPr>
          <p:cNvSpPr>
            <a:spLocks noGrp="1"/>
          </p:cNvSpPr>
          <p:nvPr>
            <p:ph idx="1"/>
          </p:nvPr>
        </p:nvSpPr>
        <p:spPr>
          <a:xfrm>
            <a:off x="471488" y="5194101"/>
            <a:ext cx="3910984" cy="2447628"/>
          </a:xfrm>
        </p:spPr>
        <p:txBody>
          <a:bodyPr>
            <a:normAutofit fontScale="62500" lnSpcReduction="20000"/>
          </a:bodyPr>
          <a:lstStyle/>
          <a:p>
            <a:r>
              <a:rPr lang="en-US" dirty="0"/>
              <a:t>One song, two calls</a:t>
            </a:r>
          </a:p>
          <a:p>
            <a:r>
              <a:rPr lang="en-US" dirty="0"/>
              <a:t>SONGS</a:t>
            </a:r>
            <a:br>
              <a:rPr lang="en-US" dirty="0"/>
            </a:br>
            <a:r>
              <a:rPr lang="en-US" dirty="0"/>
              <a:t>Males sing a sharp, quick </a:t>
            </a:r>
            <a:r>
              <a:rPr lang="en-US" dirty="0" err="1"/>
              <a:t>chibit</a:t>
            </a:r>
            <a:r>
              <a:rPr lang="en-US" dirty="0"/>
              <a:t> often followed by a higher-pitched, rising tweet. The use of these elements varies, with some (especially the </a:t>
            </a:r>
            <a:r>
              <a:rPr lang="en-US" dirty="0" err="1"/>
              <a:t>chibit</a:t>
            </a:r>
            <a:r>
              <a:rPr lang="en-US" dirty="0"/>
              <a:t>) repeated in quick sequences. Males also perform a flight song, a rapid series of whit calls notes followed by a jumble of other call types.</a:t>
            </a:r>
          </a:p>
          <a:p>
            <a:r>
              <a:rPr lang="en-US" dirty="0"/>
              <a:t>CALLS</a:t>
            </a:r>
            <a:br>
              <a:rPr lang="en-US" dirty="0"/>
            </a:br>
            <a:r>
              <a:rPr lang="en-US" dirty="0"/>
              <a:t>Both sexes give a loud whit call note.</a:t>
            </a:r>
          </a:p>
          <a:p>
            <a:r>
              <a:rPr lang="en-US" dirty="0"/>
              <a:t>OTHER SOUNDS</a:t>
            </a:r>
            <a:br>
              <a:rPr lang="en-US" dirty="0"/>
            </a:br>
            <a:r>
              <a:rPr lang="en-US" dirty="0"/>
              <a:t>Bill snapping serves as a threat display and is occasionally heard when birds capture an insect.</a:t>
            </a:r>
            <a:endParaRPr lang="en-IN" dirty="0"/>
          </a:p>
        </p:txBody>
      </p:sp>
      <p:sp>
        <p:nvSpPr>
          <p:cNvPr id="5" name="TextBox 4">
            <a:extLst>
              <a:ext uri="{FF2B5EF4-FFF2-40B4-BE49-F238E27FC236}">
                <a16:creationId xmlns:a16="http://schemas.microsoft.com/office/drawing/2014/main" id="{A32FFA8A-B711-4258-B865-F4D7A280D740}"/>
              </a:ext>
            </a:extLst>
          </p:cNvPr>
          <p:cNvSpPr txBox="1"/>
          <p:nvPr/>
        </p:nvSpPr>
        <p:spPr>
          <a:xfrm>
            <a:off x="471488" y="7755611"/>
            <a:ext cx="3429874" cy="404085"/>
          </a:xfrm>
          <a:prstGeom prst="rect">
            <a:avLst/>
          </a:prstGeom>
          <a:noFill/>
        </p:spPr>
        <p:txBody>
          <a:bodyPr wrap="square">
            <a:spAutoFit/>
          </a:bodyPr>
          <a:lstStyle/>
          <a:p>
            <a:r>
              <a:rPr lang="en-IN" sz="1013" dirty="0"/>
              <a:t>https://www.allaboutbirds.org/guide/Gray_Flycatcher/sounds</a:t>
            </a:r>
          </a:p>
        </p:txBody>
      </p:sp>
      <p:pic>
        <p:nvPicPr>
          <p:cNvPr id="6" name="Picture 5">
            <a:extLst>
              <a:ext uri="{FF2B5EF4-FFF2-40B4-BE49-F238E27FC236}">
                <a16:creationId xmlns:a16="http://schemas.microsoft.com/office/drawing/2014/main" id="{DD1F561A-E659-4C9F-AE9A-A8649E222DD2}"/>
              </a:ext>
            </a:extLst>
          </p:cNvPr>
          <p:cNvPicPr>
            <a:picLocks noChangeAspect="1"/>
          </p:cNvPicPr>
          <p:nvPr/>
        </p:nvPicPr>
        <p:blipFill rotWithShape="1">
          <a:blip r:embed="rId2"/>
          <a:srcRect l="5634"/>
          <a:stretch/>
        </p:blipFill>
        <p:spPr>
          <a:xfrm>
            <a:off x="262732" y="1114395"/>
            <a:ext cx="6332535" cy="10607040"/>
          </a:xfrm>
          <a:prstGeom prst="rect">
            <a:avLst/>
          </a:prstGeom>
        </p:spPr>
      </p:pic>
    </p:spTree>
    <p:extLst>
      <p:ext uri="{BB962C8B-B14F-4D97-AF65-F5344CB8AC3E}">
        <p14:creationId xmlns:p14="http://schemas.microsoft.com/office/powerpoint/2010/main" val="38827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4FBE-FEBF-4357-B300-46534BB3B4DF}"/>
              </a:ext>
            </a:extLst>
          </p:cNvPr>
          <p:cNvSpPr>
            <a:spLocks noGrp="1"/>
          </p:cNvSpPr>
          <p:nvPr>
            <p:ph type="title"/>
          </p:nvPr>
        </p:nvSpPr>
        <p:spPr>
          <a:xfrm>
            <a:off x="0" y="0"/>
            <a:ext cx="6857999" cy="1079933"/>
          </a:xfrm>
        </p:spPr>
        <p:txBody>
          <a:bodyPr/>
          <a:lstStyle/>
          <a:p>
            <a:pPr algn="ctr"/>
            <a:r>
              <a:rPr lang="en-IN" dirty="0"/>
              <a:t>COMGRA: Common Grackle</a:t>
            </a:r>
          </a:p>
        </p:txBody>
      </p:sp>
      <p:sp>
        <p:nvSpPr>
          <p:cNvPr id="3" name="Content Placeholder 2">
            <a:extLst>
              <a:ext uri="{FF2B5EF4-FFF2-40B4-BE49-F238E27FC236}">
                <a16:creationId xmlns:a16="http://schemas.microsoft.com/office/drawing/2014/main" id="{038A6E9E-B756-4EBD-97CC-74B24BABD4DB}"/>
              </a:ext>
            </a:extLst>
          </p:cNvPr>
          <p:cNvSpPr>
            <a:spLocks noGrp="1"/>
          </p:cNvSpPr>
          <p:nvPr>
            <p:ph idx="1"/>
          </p:nvPr>
        </p:nvSpPr>
        <p:spPr>
          <a:xfrm>
            <a:off x="471487" y="5194101"/>
            <a:ext cx="4336111" cy="2625329"/>
          </a:xfrm>
        </p:spPr>
        <p:txBody>
          <a:bodyPr>
            <a:normAutofit fontScale="62500" lnSpcReduction="20000"/>
          </a:bodyPr>
          <a:lstStyle/>
          <a:p>
            <a:r>
              <a:rPr lang="en-IN" dirty="0"/>
              <a:t>3 Songs, 2 calls</a:t>
            </a:r>
          </a:p>
          <a:p>
            <a:r>
              <a:rPr lang="en-US" dirty="0"/>
              <a:t>SONGS</a:t>
            </a:r>
            <a:br>
              <a:rPr lang="en-US" dirty="0"/>
            </a:br>
            <a:r>
              <a:rPr lang="en-US" dirty="0"/>
              <a:t>In spring and summer, males sing a rich, liquid series of notes all on the same pitch. It’s essentially a slow trill, given to attract mates and mark territory. On rare occasions in early spring, a male delivers a flight song composed of halting, jumbled notes followed by its typical trill. Individual sparrows show slight variations in their songs, and there are distinct regional differences among populations’ songs as well.</a:t>
            </a:r>
          </a:p>
          <a:p>
            <a:r>
              <a:rPr lang="en-US" dirty="0"/>
              <a:t>CALLS</a:t>
            </a:r>
            <a:br>
              <a:rPr lang="en-US" dirty="0"/>
            </a:br>
            <a:r>
              <a:rPr lang="en-US" dirty="0"/>
              <a:t>The most common call note is a rich, sweet, resonant </a:t>
            </a:r>
            <a:r>
              <a:rPr lang="en-US" dirty="0" err="1"/>
              <a:t>seet</a:t>
            </a:r>
            <a:r>
              <a:rPr lang="en-US" dirty="0"/>
              <a:t>, given by both sexes. Males in conflict with other males also utter low, buzzy call notes. Females flushed from the nest might give a series of stuttering chip notes, and pairs sometimes give quiet, sibilant contact calls when apart.</a:t>
            </a:r>
            <a:endParaRPr lang="en-IN" dirty="0"/>
          </a:p>
        </p:txBody>
      </p:sp>
      <p:sp>
        <p:nvSpPr>
          <p:cNvPr id="7" name="TextBox 6">
            <a:extLst>
              <a:ext uri="{FF2B5EF4-FFF2-40B4-BE49-F238E27FC236}">
                <a16:creationId xmlns:a16="http://schemas.microsoft.com/office/drawing/2014/main" id="{8315E4D1-CF43-4BA9-99C6-64DAA75F439D}"/>
              </a:ext>
            </a:extLst>
          </p:cNvPr>
          <p:cNvSpPr txBox="1"/>
          <p:nvPr/>
        </p:nvSpPr>
        <p:spPr>
          <a:xfrm>
            <a:off x="591765" y="7715555"/>
            <a:ext cx="3429874" cy="404085"/>
          </a:xfrm>
          <a:prstGeom prst="rect">
            <a:avLst/>
          </a:prstGeom>
          <a:noFill/>
        </p:spPr>
        <p:txBody>
          <a:bodyPr wrap="square">
            <a:spAutoFit/>
          </a:bodyPr>
          <a:lstStyle/>
          <a:p>
            <a:r>
              <a:rPr lang="en-IN" sz="1013" dirty="0"/>
              <a:t>https://www.allaboutbirds.org/guide/Swamp_Sparrow/sounds</a:t>
            </a:r>
          </a:p>
        </p:txBody>
      </p:sp>
      <p:pic>
        <p:nvPicPr>
          <p:cNvPr id="6" name="Picture 5">
            <a:extLst>
              <a:ext uri="{FF2B5EF4-FFF2-40B4-BE49-F238E27FC236}">
                <a16:creationId xmlns:a16="http://schemas.microsoft.com/office/drawing/2014/main" id="{04611179-FDAF-4075-9AC9-2EB753AFCC27}"/>
              </a:ext>
            </a:extLst>
          </p:cNvPr>
          <p:cNvPicPr>
            <a:picLocks noChangeAspect="1"/>
          </p:cNvPicPr>
          <p:nvPr/>
        </p:nvPicPr>
        <p:blipFill>
          <a:blip r:embed="rId2"/>
          <a:stretch>
            <a:fillRect/>
          </a:stretch>
        </p:blipFill>
        <p:spPr>
          <a:xfrm>
            <a:off x="369916" y="1235666"/>
            <a:ext cx="6118167" cy="10956334"/>
          </a:xfrm>
          <a:prstGeom prst="rect">
            <a:avLst/>
          </a:prstGeom>
        </p:spPr>
      </p:pic>
    </p:spTree>
    <p:extLst>
      <p:ext uri="{BB962C8B-B14F-4D97-AF65-F5344CB8AC3E}">
        <p14:creationId xmlns:p14="http://schemas.microsoft.com/office/powerpoint/2010/main" val="190027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F694-9B1D-4A10-84B3-9E9DE9FEEDB6}"/>
              </a:ext>
            </a:extLst>
          </p:cNvPr>
          <p:cNvSpPr>
            <a:spLocks noGrp="1"/>
          </p:cNvSpPr>
          <p:nvPr>
            <p:ph type="title"/>
          </p:nvPr>
        </p:nvSpPr>
        <p:spPr>
          <a:xfrm>
            <a:off x="0" y="47671"/>
            <a:ext cx="6858000" cy="1163061"/>
          </a:xfrm>
        </p:spPr>
        <p:txBody>
          <a:bodyPr/>
          <a:lstStyle/>
          <a:p>
            <a:pPr algn="ctr"/>
            <a:r>
              <a:rPr lang="en-IN" dirty="0"/>
              <a:t>COMRAV: Northern Raven</a:t>
            </a:r>
          </a:p>
        </p:txBody>
      </p:sp>
      <p:sp>
        <p:nvSpPr>
          <p:cNvPr id="3" name="Content Placeholder 2">
            <a:extLst>
              <a:ext uri="{FF2B5EF4-FFF2-40B4-BE49-F238E27FC236}">
                <a16:creationId xmlns:a16="http://schemas.microsoft.com/office/drawing/2014/main" id="{B4DDF4E1-2112-4017-B751-F71C4F62B03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9716FC8-9081-4A43-B72C-D9DC324ED7C2}"/>
              </a:ext>
            </a:extLst>
          </p:cNvPr>
          <p:cNvPicPr>
            <a:picLocks noChangeAspect="1"/>
          </p:cNvPicPr>
          <p:nvPr/>
        </p:nvPicPr>
        <p:blipFill rotWithShape="1">
          <a:blip r:embed="rId2"/>
          <a:srcRect l="2040" r="4966"/>
          <a:stretch/>
        </p:blipFill>
        <p:spPr>
          <a:xfrm>
            <a:off x="268743" y="1210732"/>
            <a:ext cx="6320514" cy="10621049"/>
          </a:xfrm>
          <a:prstGeom prst="rect">
            <a:avLst/>
          </a:prstGeom>
        </p:spPr>
      </p:pic>
    </p:spTree>
    <p:extLst>
      <p:ext uri="{BB962C8B-B14F-4D97-AF65-F5344CB8AC3E}">
        <p14:creationId xmlns:p14="http://schemas.microsoft.com/office/powerpoint/2010/main" val="296601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6927-FFA2-426B-95F9-39EAEB5AE850}"/>
              </a:ext>
            </a:extLst>
          </p:cNvPr>
          <p:cNvSpPr>
            <a:spLocks noGrp="1"/>
          </p:cNvSpPr>
          <p:nvPr>
            <p:ph type="title"/>
          </p:nvPr>
        </p:nvSpPr>
        <p:spPr>
          <a:xfrm>
            <a:off x="1" y="0"/>
            <a:ext cx="6858000" cy="1023611"/>
          </a:xfrm>
        </p:spPr>
        <p:txBody>
          <a:bodyPr/>
          <a:lstStyle/>
          <a:p>
            <a:pPr algn="ctr"/>
            <a:r>
              <a:rPr lang="en-IN" dirty="0"/>
              <a:t>SWASPA: Swamp Sparrow</a:t>
            </a:r>
          </a:p>
        </p:txBody>
      </p:sp>
      <p:sp>
        <p:nvSpPr>
          <p:cNvPr id="3" name="Content Placeholder 2">
            <a:extLst>
              <a:ext uri="{FF2B5EF4-FFF2-40B4-BE49-F238E27FC236}">
                <a16:creationId xmlns:a16="http://schemas.microsoft.com/office/drawing/2014/main" id="{6DAF6027-2FCE-4CBB-B0AB-FCBC0D2A6C6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60D2438-F3CE-4358-86B5-14867B7EEFF9}"/>
              </a:ext>
            </a:extLst>
          </p:cNvPr>
          <p:cNvPicPr>
            <a:picLocks noChangeAspect="1"/>
          </p:cNvPicPr>
          <p:nvPr/>
        </p:nvPicPr>
        <p:blipFill>
          <a:blip r:embed="rId2"/>
          <a:stretch>
            <a:fillRect/>
          </a:stretch>
        </p:blipFill>
        <p:spPr>
          <a:xfrm>
            <a:off x="459018" y="1639474"/>
            <a:ext cx="5944958" cy="10112257"/>
          </a:xfrm>
          <a:prstGeom prst="rect">
            <a:avLst/>
          </a:prstGeom>
        </p:spPr>
      </p:pic>
    </p:spTree>
    <p:extLst>
      <p:ext uri="{BB962C8B-B14F-4D97-AF65-F5344CB8AC3E}">
        <p14:creationId xmlns:p14="http://schemas.microsoft.com/office/powerpoint/2010/main" val="2516081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3604-DA16-4413-8EA2-1F22D755D885}"/>
              </a:ext>
            </a:extLst>
          </p:cNvPr>
          <p:cNvSpPr>
            <a:spLocks noGrp="1"/>
          </p:cNvSpPr>
          <p:nvPr>
            <p:ph type="title"/>
          </p:nvPr>
        </p:nvSpPr>
        <p:spPr>
          <a:xfrm>
            <a:off x="0" y="0"/>
            <a:ext cx="6857999" cy="897053"/>
          </a:xfrm>
        </p:spPr>
        <p:txBody>
          <a:bodyPr/>
          <a:lstStyle/>
          <a:p>
            <a:pPr algn="ctr"/>
            <a:r>
              <a:rPr lang="en-IN" dirty="0"/>
              <a:t>HOUFIN: House Finch</a:t>
            </a:r>
          </a:p>
        </p:txBody>
      </p:sp>
      <p:sp>
        <p:nvSpPr>
          <p:cNvPr id="3" name="Content Placeholder 2">
            <a:extLst>
              <a:ext uri="{FF2B5EF4-FFF2-40B4-BE49-F238E27FC236}">
                <a16:creationId xmlns:a16="http://schemas.microsoft.com/office/drawing/2014/main" id="{0070E5C8-A267-4415-B2E9-03022841FB4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8496867-1A1E-4AF1-8E23-48794F4B7BD9}"/>
              </a:ext>
            </a:extLst>
          </p:cNvPr>
          <p:cNvPicPr>
            <a:picLocks noChangeAspect="1"/>
          </p:cNvPicPr>
          <p:nvPr/>
        </p:nvPicPr>
        <p:blipFill rotWithShape="1">
          <a:blip r:embed="rId2"/>
          <a:srcRect l="8981" r="21119"/>
          <a:stretch/>
        </p:blipFill>
        <p:spPr>
          <a:xfrm>
            <a:off x="269719" y="1479378"/>
            <a:ext cx="6318561" cy="10471131"/>
          </a:xfrm>
          <a:prstGeom prst="rect">
            <a:avLst/>
          </a:prstGeom>
        </p:spPr>
      </p:pic>
    </p:spTree>
    <p:extLst>
      <p:ext uri="{BB962C8B-B14F-4D97-AF65-F5344CB8AC3E}">
        <p14:creationId xmlns:p14="http://schemas.microsoft.com/office/powerpoint/2010/main" val="1986433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TotalTime>
  <Words>707</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Aldfly: Alder Flycatcher</vt:lpstr>
      <vt:lpstr>Bkcchi: Black-capped Chickadee</vt:lpstr>
      <vt:lpstr>Brdowl: Barred Owl</vt:lpstr>
      <vt:lpstr>BUGGNA: Blue-Grey Gnatcatcher</vt:lpstr>
      <vt:lpstr>CHISPA: Chipping Sparrow</vt:lpstr>
      <vt:lpstr>COMGRA: Common Grackle</vt:lpstr>
      <vt:lpstr>COMRAV: Northern Raven</vt:lpstr>
      <vt:lpstr>SWASPA: Swamp Sparrow</vt:lpstr>
      <vt:lpstr>HOUFIN: House Finch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SAMUEL</dc:creator>
  <cp:lastModifiedBy>JOEL SAMUEL</cp:lastModifiedBy>
  <cp:revision>15</cp:revision>
  <dcterms:created xsi:type="dcterms:W3CDTF">2021-06-02T15:43:07Z</dcterms:created>
  <dcterms:modified xsi:type="dcterms:W3CDTF">2021-06-30T12:04:37Z</dcterms:modified>
</cp:coreProperties>
</file>