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95731"/>
              </p:ext>
            </p:extLst>
          </p:nvPr>
        </p:nvGraphicFramePr>
        <p:xfrm>
          <a:off x="921338" y="1554145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554145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Naming conventions for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0055"/>
              </p:ext>
            </p:extLst>
          </p:nvPr>
        </p:nvGraphicFramePr>
        <p:xfrm>
          <a:off x="911087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7301323" imgH="1649462" progId="Word.Document.12">
                  <p:embed/>
                </p:oleObj>
              </mc:Choice>
              <mc:Fallback>
                <p:oleObj name="Document" r:id="rId3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087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44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declare and initialize a constant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023015"/>
              </p:ext>
            </p:extLst>
          </p:nvPr>
        </p:nvGraphicFramePr>
        <p:xfrm>
          <a:off x="922338" y="990600"/>
          <a:ext cx="7301323" cy="3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7301323" imgH="3568974" progId="Word.Document.12">
                  <p:embed/>
                </p:oleObj>
              </mc:Choice>
              <mc:Fallback>
                <p:oleObj name="Document" r:id="rId3" imgW="7301323" imgH="356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38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arithmetic binary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8433"/>
              </p:ext>
            </p:extLst>
          </p:nvPr>
        </p:nvGraphicFramePr>
        <p:xfrm>
          <a:off x="904461" y="1150369"/>
          <a:ext cx="7301323" cy="23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7301323" imgH="2354831" progId="Word.Document.12">
                  <p:embed/>
                </p:oleObj>
              </mc:Choice>
              <mc:Fallback>
                <p:oleObj name="Document" r:id="rId3" imgW="7301323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461" y="1150369"/>
                        <a:ext cx="7301323" cy="23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07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initializes two integer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40883"/>
              </p:ext>
            </p:extLst>
          </p:nvPr>
        </p:nvGraphicFramePr>
        <p:xfrm>
          <a:off x="922338" y="1025525"/>
          <a:ext cx="7300912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3471036" progId="Word.Document.12">
                  <p:embed/>
                </p:oleObj>
              </mc:Choice>
              <mc:Fallback>
                <p:oleObj name="Document" r:id="rId3" imgW="7301323" imgH="3471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5525"/>
                        <a:ext cx="7300912" cy="347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initializes two double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204633"/>
              </p:ext>
            </p:extLst>
          </p:nvPr>
        </p:nvGraphicFramePr>
        <p:xfrm>
          <a:off x="928688" y="1047750"/>
          <a:ext cx="730091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1314601" progId="Word.Document.12">
                  <p:embed/>
                </p:oleObj>
              </mc:Choice>
              <mc:Fallback>
                <p:oleObj name="Document" r:id="rId3" imgW="7301323" imgH="13146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047750"/>
                        <a:ext cx="7300912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26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arithmetic unary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43088"/>
              </p:ext>
            </p:extLst>
          </p:nvPr>
        </p:nvGraphicFramePr>
        <p:xfrm>
          <a:off x="928277" y="1143000"/>
          <a:ext cx="7301323" cy="201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2018530" progId="Word.Document.12">
                  <p:embed/>
                </p:oleObj>
              </mc:Choice>
              <mc:Fallback>
                <p:oleObj name="Document" r:id="rId3" imgW="7301323" imgH="2018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201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5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statement that uses the increment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90921"/>
              </p:ext>
            </p:extLst>
          </p:nvPr>
        </p:nvGraphicFramePr>
        <p:xfrm>
          <a:off x="922338" y="1020762"/>
          <a:ext cx="7300912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4161642" progId="Word.Document.12">
                  <p:embed/>
                </p:oleObj>
              </mc:Choice>
              <mc:Fallback>
                <p:oleObj name="Document" r:id="rId3" imgW="7301323" imgH="41616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0762"/>
                        <a:ext cx="7300912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42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reverse the value of a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836"/>
              </p:ext>
            </p:extLst>
          </p:nvPr>
        </p:nvGraphicFramePr>
        <p:xfrm>
          <a:off x="914400" y="990600"/>
          <a:ext cx="7301323" cy="242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2425404" progId="Word.Document.12">
                  <p:embed/>
                </p:oleObj>
              </mc:Choice>
              <mc:Fallback>
                <p:oleObj name="Document" r:id="rId3" imgW="7301323" imgH="24254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2425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04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compound assignment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49580"/>
              </p:ext>
            </p:extLst>
          </p:nvPr>
        </p:nvGraphicFramePr>
        <p:xfrm>
          <a:off x="928277" y="1143000"/>
          <a:ext cx="7301323" cy="239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2392998" progId="Word.Document.12">
                  <p:embed/>
                </p:oleObj>
              </mc:Choice>
              <mc:Fallback>
                <p:oleObj name="Document" r:id="rId3" imgW="7301323" imgH="23929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2392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54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Statements that use the same variable </a:t>
            </a:r>
            <a:br>
              <a:rPr lang="en-US" dirty="0"/>
            </a:br>
            <a:r>
              <a:rPr lang="en-US" dirty="0"/>
              <a:t>on both sides of the equals sign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02482"/>
              </p:ext>
            </p:extLst>
          </p:nvPr>
        </p:nvGraphicFramePr>
        <p:xfrm>
          <a:off x="928277" y="1360011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301323" imgH="1687989" progId="Word.Document.12">
                  <p:embed/>
                </p:oleObj>
              </mc:Choice>
              <mc:Fallback>
                <p:oleObj name="Document" r:id="rId3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360011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75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10518"/>
              </p:ext>
            </p:extLst>
          </p:nvPr>
        </p:nvGraphicFramePr>
        <p:xfrm>
          <a:off x="928688" y="990600"/>
          <a:ext cx="730091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301323" imgH="3124652" progId="Word.Document.12">
                  <p:embed/>
                </p:oleObj>
              </mc:Choice>
              <mc:Fallback>
                <p:oleObj name="Document" r:id="rId3" imgW="7301323" imgH="3124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990600"/>
                        <a:ext cx="7300912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Statements that use the compound assignment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61424"/>
              </p:ext>
            </p:extLst>
          </p:nvPr>
        </p:nvGraphicFramePr>
        <p:xfrm>
          <a:off x="928277" y="1295400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1687989" progId="Word.Document.12">
                  <p:embed/>
                </p:oleObj>
              </mc:Choice>
              <mc:Fallback>
                <p:oleObj name="Document" r:id="rId3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295400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45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order of precedence for arithmetic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1972"/>
              </p:ext>
            </p:extLst>
          </p:nvPr>
        </p:nvGraphicFramePr>
        <p:xfrm>
          <a:off x="914400" y="1143000"/>
          <a:ext cx="7301323" cy="132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3" imgW="7301323" imgH="1321082" progId="Word.Document.12">
                  <p:embed/>
                </p:oleObj>
              </mc:Choice>
              <mc:Fallback>
                <p:oleObj name="Document" r:id="rId3" imgW="7301323" imgH="1321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2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05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calculates a discounted price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93687"/>
              </p:ext>
            </p:extLst>
          </p:nvPr>
        </p:nvGraphicFramePr>
        <p:xfrm>
          <a:off x="914400" y="1085641"/>
          <a:ext cx="7301323" cy="196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3" imgW="7301323" imgH="1962359" progId="Word.Document.12">
                  <p:embed/>
                </p:oleObj>
              </mc:Choice>
              <mc:Fallback>
                <p:oleObj name="Document" r:id="rId3" imgW="7301323" imgH="1962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85641"/>
                        <a:ext cx="7301323" cy="196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27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calculates the current value </a:t>
            </a:r>
            <a:br>
              <a:rPr lang="en-US" dirty="0"/>
            </a:br>
            <a:r>
              <a:rPr lang="en-US" dirty="0"/>
              <a:t>of a monthly investment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87566"/>
              </p:ext>
            </p:extLst>
          </p:nvPr>
        </p:nvGraphicFramePr>
        <p:xfrm>
          <a:off x="922338" y="1219200"/>
          <a:ext cx="7301323" cy="403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301323" imgH="4034539" progId="Word.Document.12">
                  <p:embed/>
                </p:oleObj>
              </mc:Choice>
              <mc:Fallback>
                <p:oleObj name="Document" r:id="rId3" imgW="7301323" imgH="40345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4034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37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implicit casting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25720"/>
              </p:ext>
            </p:extLst>
          </p:nvPr>
        </p:nvGraphicFramePr>
        <p:xfrm>
          <a:off x="922338" y="106680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7301323" imgH="2876927" progId="Word.Document.12">
                  <p:embed/>
                </p:oleObj>
              </mc:Choice>
              <mc:Fallback>
                <p:oleObj name="Document" r:id="rId3" imgW="7301323" imgH="2876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27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explicit cast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785504"/>
              </p:ext>
            </p:extLst>
          </p:nvPr>
        </p:nvGraphicFramePr>
        <p:xfrm>
          <a:off x="909536" y="1066800"/>
          <a:ext cx="7300912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3966126" progId="Word.Document.12">
                  <p:embed/>
                </p:oleObj>
              </mc:Choice>
              <mc:Fallback>
                <p:oleObj name="Document" r:id="rId4" imgW="7301323" imgH="3966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9536" y="1066800"/>
                        <a:ext cx="7300912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205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cast between char and </a:t>
            </a:r>
            <a:r>
              <a:rPr lang="en-US" dirty="0" err="1"/>
              <a:t>int</a:t>
            </a:r>
            <a:r>
              <a:rPr lang="en-US" dirty="0"/>
              <a:t>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437032"/>
              </p:ext>
            </p:extLst>
          </p:nvPr>
        </p:nvGraphicFramePr>
        <p:xfrm>
          <a:off x="928688" y="11430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430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838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the compound assignment operator </a:t>
            </a:r>
            <a:br>
              <a:rPr lang="en-US" dirty="0"/>
            </a:br>
            <a:r>
              <a:rPr lang="en-US" dirty="0"/>
              <a:t>can cause an explicit cast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97193"/>
              </p:ext>
            </p:extLst>
          </p:nvPr>
        </p:nvGraphicFramePr>
        <p:xfrm>
          <a:off x="928688" y="13716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3716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26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 Shell after testing some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884096"/>
              </p:ext>
            </p:extLst>
          </p:nvPr>
        </p:nvGraphicFramePr>
        <p:xfrm>
          <a:off x="914400" y="1066800"/>
          <a:ext cx="7301323" cy="496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7301323" imgH="4961709" progId="Word.Document.12">
                  <p:embed/>
                </p:oleObj>
              </mc:Choice>
              <mc:Fallback>
                <p:oleObj name="Document" r:id="rId3" imgW="7301323" imgH="4961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961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6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 Shell after testing some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35646"/>
              </p:ext>
            </p:extLst>
          </p:nvPr>
        </p:nvGraphicFramePr>
        <p:xfrm>
          <a:off x="922338" y="1143000"/>
          <a:ext cx="7301323" cy="242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301323" imgH="2429365" progId="Word.Document.12">
                  <p:embed/>
                </p:oleObj>
              </mc:Choice>
              <mc:Fallback>
                <p:oleObj name="Document" r:id="rId3" imgW="7301323" imgH="2429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242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7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59886"/>
              </p:ext>
            </p:extLst>
          </p:nvPr>
        </p:nvGraphicFramePr>
        <p:xfrm>
          <a:off x="922336" y="990600"/>
          <a:ext cx="7301323" cy="459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7301323" imgH="4598042" progId="Word.Document.12">
                  <p:embed/>
                </p:oleObj>
              </mc:Choice>
              <mc:Fallback>
                <p:oleObj name="Document" r:id="rId3" imgW="7301323" imgH="459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6" y="990600"/>
                        <a:ext cx="7301323" cy="459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20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Java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07191"/>
              </p:ext>
            </p:extLst>
          </p:nvPr>
        </p:nvGraphicFramePr>
        <p:xfrm>
          <a:off x="914400" y="1066800"/>
          <a:ext cx="7301323" cy="466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3" imgW="7301323" imgH="4662494" progId="Word.Document.12">
                  <p:embed/>
                </p:oleObj>
              </mc:Choice>
              <mc:Fallback>
                <p:oleObj name="Document" r:id="rId3" imgW="7301323" imgH="4662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662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46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for the Integer and Double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51261"/>
              </p:ext>
            </p:extLst>
          </p:nvPr>
        </p:nvGraphicFramePr>
        <p:xfrm>
          <a:off x="901430" y="1066800"/>
          <a:ext cx="7301323" cy="169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7301323" imgH="1690510" progId="Word.Document.12">
                  <p:embed/>
                </p:oleObj>
              </mc:Choice>
              <mc:Fallback>
                <p:oleObj name="Document" r:id="rId3" imgW="7301323" imgH="1690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430" y="1066800"/>
                        <a:ext cx="7301323" cy="169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53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static methods of the Integer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84902"/>
              </p:ext>
            </p:extLst>
          </p:nvPr>
        </p:nvGraphicFramePr>
        <p:xfrm>
          <a:off x="922337" y="1015193"/>
          <a:ext cx="7301323" cy="462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7301323" imgH="4623607" progId="Word.Document.12">
                  <p:embed/>
                </p:oleObj>
              </mc:Choice>
              <mc:Fallback>
                <p:oleObj name="Document" r:id="rId3" imgW="7301323" imgH="46236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7" y="1015193"/>
                        <a:ext cx="7301323" cy="4623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086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166368"/>
              </p:ext>
            </p:extLst>
          </p:nvPr>
        </p:nvGraphicFramePr>
        <p:xfrm>
          <a:off x="925513" y="987425"/>
          <a:ext cx="7251700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3" imgW="7301323" imgH="2686452" progId="Word.Document.12">
                  <p:embed/>
                </p:oleObj>
              </mc:Choice>
              <mc:Fallback>
                <p:oleObj name="Document" r:id="rId3" imgW="7301323" imgH="26864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987425"/>
                        <a:ext cx="7251700" cy="265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734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round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68389"/>
              </p:ext>
            </p:extLst>
          </p:nvPr>
        </p:nvGraphicFramePr>
        <p:xfrm>
          <a:off x="922338" y="1019175"/>
          <a:ext cx="7300912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3" imgW="7301323" imgH="4391724" progId="Word.Document.12">
                  <p:embed/>
                </p:oleObj>
              </mc:Choice>
              <mc:Fallback>
                <p:oleObj name="Document" r:id="rId3" imgW="7301323" imgH="43917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19175"/>
                        <a:ext cx="7300912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32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sqrt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47916"/>
              </p:ext>
            </p:extLst>
          </p:nvPr>
        </p:nvGraphicFramePr>
        <p:xfrm>
          <a:off x="922338" y="1030287"/>
          <a:ext cx="7300912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3" imgW="7301323" imgH="3313687" progId="Word.Document.12">
                  <p:embed/>
                </p:oleObj>
              </mc:Choice>
              <mc:Fallback>
                <p:oleObj name="Document" r:id="rId3" imgW="7301323" imgH="3313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0287"/>
                        <a:ext cx="7300912" cy="331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908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NumberFormat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71816"/>
              </p:ext>
            </p:extLst>
          </p:nvPr>
        </p:nvGraphicFramePr>
        <p:xfrm>
          <a:off x="925513" y="1069975"/>
          <a:ext cx="72517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3" imgW="7301323" imgH="3227991" progId="Word.Document.12">
                  <p:embed/>
                </p:oleObj>
              </mc:Choice>
              <mc:Fallback>
                <p:oleObj name="Document" r:id="rId3" imgW="7301323" imgH="3227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069975"/>
                        <a:ext cx="72517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28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currency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58589"/>
              </p:ext>
            </p:extLst>
          </p:nvPr>
        </p:nvGraphicFramePr>
        <p:xfrm>
          <a:off x="922338" y="1044334"/>
          <a:ext cx="7301323" cy="276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3" imgW="7301323" imgH="2765666" progId="Word.Document.12">
                  <p:embed/>
                </p:oleObj>
              </mc:Choice>
              <mc:Fallback>
                <p:oleObj name="Document" r:id="rId3" imgW="7301323" imgH="2765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4334"/>
                        <a:ext cx="7301323" cy="2765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31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number format with one decimal place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827915"/>
              </p:ext>
            </p:extLst>
          </p:nvPr>
        </p:nvGraphicFramePr>
        <p:xfrm>
          <a:off x="922338" y="990600"/>
          <a:ext cx="7301323" cy="265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3" imgW="7301323" imgH="2655846" progId="Word.Document.12">
                  <p:embed/>
                </p:oleObj>
              </mc:Choice>
              <mc:Fallback>
                <p:oleObj name="Document" r:id="rId3" imgW="7301323" imgH="26558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265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641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formatted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47933"/>
              </p:ext>
            </p:extLst>
          </p:nvPr>
        </p:nvGraphicFramePr>
        <p:xfrm>
          <a:off x="914400" y="1231559"/>
          <a:ext cx="7301323" cy="196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3" imgW="7301323" imgH="1968841" progId="Word.Document.12">
                  <p:embed/>
                </p:oleObj>
              </mc:Choice>
              <mc:Fallback>
                <p:oleObj name="Document" r:id="rId3" imgW="7301323" imgH="1968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31559"/>
                        <a:ext cx="7301323" cy="1968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85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13638"/>
              </p:ext>
            </p:extLst>
          </p:nvPr>
        </p:nvGraphicFramePr>
        <p:xfrm>
          <a:off x="921338" y="1155410"/>
          <a:ext cx="7301323" cy="234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7301323" imgH="2349790" progId="Word.Document.12">
                  <p:embed/>
                </p:oleObj>
              </mc:Choice>
              <mc:Fallback>
                <p:oleObj name="Document" r:id="rId3" imgW="7301323" imgH="2349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155410"/>
                        <a:ext cx="7301323" cy="234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971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formatted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27894"/>
              </p:ext>
            </p:extLst>
          </p:nvPr>
        </p:nvGraphicFramePr>
        <p:xfrm>
          <a:off x="922338" y="9906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858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formatted Invoice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57472"/>
              </p:ext>
            </p:extLst>
          </p:nvPr>
        </p:nvGraphicFramePr>
        <p:xfrm>
          <a:off x="922338" y="10668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3" imgW="7301323" imgH="3339251" progId="Word.Document.12">
                  <p:embed/>
                </p:oleObj>
              </mc:Choice>
              <mc:Fallback>
                <p:oleObj name="Document" r:id="rId3" imgW="7301323" imgH="3339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854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formatted Invoice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04108"/>
              </p:ext>
            </p:extLst>
          </p:nvPr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838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with a rounding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54277"/>
              </p:ext>
            </p:extLst>
          </p:nvPr>
        </p:nvGraphicFramePr>
        <p:xfrm>
          <a:off x="928277" y="1143000"/>
          <a:ext cx="7301323" cy="196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3" imgW="7301323" imgH="1968841" progId="Word.Document.12">
                  <p:embed/>
                </p:oleObj>
              </mc:Choice>
              <mc:Fallback>
                <p:oleObj name="Document" r:id="rId3" imgW="7301323" imgH="1968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1968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49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Debugging statements added to 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844005"/>
              </p:ext>
            </p:extLst>
          </p:nvPr>
        </p:nvGraphicFramePr>
        <p:xfrm>
          <a:off x="914400" y="11176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949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with debugging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125690"/>
              </p:ext>
            </p:extLst>
          </p:nvPr>
        </p:nvGraphicFramePr>
        <p:xfrm>
          <a:off x="922338" y="1143000"/>
          <a:ext cx="7301323" cy="40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3" imgW="7301323" imgH="4041020" progId="Word.Document.12">
                  <p:embed/>
                </p:oleObj>
              </mc:Choice>
              <mc:Fallback>
                <p:oleObj name="Document" r:id="rId3" imgW="7301323" imgH="4041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40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196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fixes the error using rounding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240212"/>
              </p:ext>
            </p:extLst>
          </p:nvPr>
        </p:nvGraphicFramePr>
        <p:xfrm>
          <a:off x="922338" y="1125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5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94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BigDecimal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23394"/>
              </p:ext>
            </p:extLst>
          </p:nvPr>
        </p:nvGraphicFramePr>
        <p:xfrm>
          <a:off x="925513" y="1069975"/>
          <a:ext cx="7178675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3" imgW="7301323" imgH="4453656" progId="Word.Document.12">
                  <p:embed/>
                </p:oleObj>
              </mc:Choice>
              <mc:Fallback>
                <p:oleObj name="Document" r:id="rId3" imgW="7301323" imgH="4453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069975"/>
                        <a:ext cx="7178675" cy="436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795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RoundingMode</a:t>
            </a:r>
            <a:r>
              <a:rPr lang="en-US" dirty="0"/>
              <a:t>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28427"/>
              </p:ext>
            </p:extLst>
          </p:nvPr>
        </p:nvGraphicFramePr>
        <p:xfrm>
          <a:off x="914400" y="1066800"/>
          <a:ext cx="7301323" cy="1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3" imgW="7301323" imgH="1460427" progId="Word.Document.12">
                  <p:embed/>
                </p:oleObj>
              </mc:Choice>
              <mc:Fallback>
                <p:oleObj name="Document" r:id="rId3" imgW="7301323" imgH="146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46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55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import the classes for working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BigDecimal</a:t>
            </a:r>
            <a:r>
              <a:rPr lang="en-US" dirty="0"/>
              <a:t>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63049"/>
              </p:ext>
            </p:extLst>
          </p:nvPr>
        </p:nvGraphicFramePr>
        <p:xfrm>
          <a:off x="914400" y="1219200"/>
          <a:ext cx="7300912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3" imgW="7301323" imgH="2392638" progId="Word.Document.12">
                  <p:embed/>
                </p:oleObj>
              </mc:Choice>
              <mc:Fallback>
                <p:oleObj name="Document" r:id="rId3" imgW="7301323" imgH="23926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239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0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eight primitive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61624"/>
              </p:ext>
            </p:extLst>
          </p:nvPr>
        </p:nvGraphicFramePr>
        <p:xfrm>
          <a:off x="928277" y="1080055"/>
          <a:ext cx="7301323" cy="493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7301323" imgH="4939745" progId="Word.Document.12">
                  <p:embed/>
                </p:oleObj>
              </mc:Choice>
              <mc:Fallback>
                <p:oleObj name="Document" r:id="rId3" imgW="7301323" imgH="49397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80055"/>
                        <a:ext cx="7301323" cy="493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73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multiply and round </a:t>
            </a:r>
            <a:r>
              <a:rPr lang="en-US" dirty="0" err="1"/>
              <a:t>BigDecimal</a:t>
            </a:r>
            <a:r>
              <a:rPr lang="en-US" dirty="0"/>
              <a:t>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69937"/>
              </p:ext>
            </p:extLst>
          </p:nvPr>
        </p:nvGraphicFramePr>
        <p:xfrm>
          <a:off x="922338" y="9906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3" imgW="7301323" imgH="2586354" progId="Word.Document.12">
                  <p:embed/>
                </p:oleObj>
              </mc:Choice>
              <mc:Fallback>
                <p:oleObj name="Document" r:id="rId3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286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and subtract decimal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76773"/>
              </p:ext>
            </p:extLst>
          </p:nvPr>
        </p:nvGraphicFramePr>
        <p:xfrm>
          <a:off x="922338" y="1066800"/>
          <a:ext cx="7301323" cy="76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3" imgW="7301323" imgH="766940" progId="Word.Document.12">
                  <p:embed/>
                </p:oleObj>
              </mc:Choice>
              <mc:Fallback>
                <p:oleObj name="Document" r:id="rId3" imgW="7301323" imgH="766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76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779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BigDecimal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to round a double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450071"/>
              </p:ext>
            </p:extLst>
          </p:nvPr>
        </p:nvGraphicFramePr>
        <p:xfrm>
          <a:off x="880353" y="1284287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0353" y="1284287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21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one </a:t>
            </a:r>
            <a:r>
              <a:rPr lang="en-US" dirty="0" err="1"/>
              <a:t>BigDecimal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from another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5718"/>
              </p:ext>
            </p:extLst>
          </p:nvPr>
        </p:nvGraphicFramePr>
        <p:xfrm>
          <a:off x="914400" y="1295400"/>
          <a:ext cx="7301323" cy="53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536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443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console for the Invoice application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BigDecimal</a:t>
            </a:r>
            <a:r>
              <a:rPr lang="en-US" dirty="0"/>
              <a:t> arithmetic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503709"/>
              </p:ext>
            </p:extLst>
          </p:nvPr>
        </p:nvGraphicFramePr>
        <p:xfrm>
          <a:off x="914400" y="1383959"/>
          <a:ext cx="7301323" cy="196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3" imgW="7301323" imgH="1968841" progId="Word.Document.12">
                  <p:embed/>
                </p:oleObj>
              </mc:Choice>
              <mc:Fallback>
                <p:oleObj name="Document" r:id="rId3" imgW="7301323" imgH="1968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83959"/>
                        <a:ext cx="7301323" cy="1968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52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code for the Invoice application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BigDecimal</a:t>
            </a:r>
            <a:r>
              <a:rPr lang="en-US" dirty="0"/>
              <a:t> arithmetic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49837"/>
              </p:ext>
            </p:extLst>
          </p:nvPr>
        </p:nvGraphicFramePr>
        <p:xfrm>
          <a:off x="922338" y="1295400"/>
          <a:ext cx="7300912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3" imgW="7301323" imgH="4496503" progId="Word.Document.12">
                  <p:embed/>
                </p:oleObj>
              </mc:Choice>
              <mc:Fallback>
                <p:oleObj name="Document" r:id="rId3" imgW="7301323" imgH="449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061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code for the Invoice application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BigDecimal</a:t>
            </a:r>
            <a:r>
              <a:rPr lang="en-US" dirty="0"/>
              <a:t> arithmetic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38713"/>
              </p:ext>
            </p:extLst>
          </p:nvPr>
        </p:nvGraphicFramePr>
        <p:xfrm>
          <a:off x="922338" y="12954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07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Technical notes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9619"/>
              </p:ext>
            </p:extLst>
          </p:nvPr>
        </p:nvGraphicFramePr>
        <p:xfrm>
          <a:off x="928277" y="1087826"/>
          <a:ext cx="7301323" cy="378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7301323" imgH="3788974" progId="Word.Document.12">
                  <p:embed/>
                </p:oleObj>
              </mc:Choice>
              <mc:Fallback>
                <p:oleObj name="Document" r:id="rId3" imgW="7301323" imgH="378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87826"/>
                        <a:ext cx="7301323" cy="378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assignment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76072"/>
              </p:ext>
            </p:extLst>
          </p:nvPr>
        </p:nvGraphicFramePr>
        <p:xfrm>
          <a:off x="922338" y="1066800"/>
          <a:ext cx="7300912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7301323" imgH="3566093" progId="Word.Document.12">
                  <p:embed/>
                </p:oleObj>
              </mc:Choice>
              <mc:Fallback>
                <p:oleObj name="Document" r:id="rId3" imgW="7301323" imgH="3566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56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80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declare a variable and assign a value to it 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1697"/>
              </p:ext>
            </p:extLst>
          </p:nvPr>
        </p:nvGraphicFramePr>
        <p:xfrm>
          <a:off x="922338" y="1143000"/>
          <a:ext cx="7300912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7301323" imgH="4426651" progId="Word.Document.12">
                  <p:embed/>
                </p:oleObj>
              </mc:Choice>
              <mc:Fallback>
                <p:oleObj name="Document" r:id="rId3" imgW="7301323" imgH="4426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declare a variable and assign a value to it in one statement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119728"/>
              </p:ext>
            </p:extLst>
          </p:nvPr>
        </p:nvGraphicFramePr>
        <p:xfrm>
          <a:off x="914400" y="1174750"/>
          <a:ext cx="7300912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3" imgW="7301323" imgH="2330707" progId="Word.Document.12">
                  <p:embed/>
                </p:oleObj>
              </mc:Choice>
              <mc:Fallback>
                <p:oleObj name="Document" r:id="rId3" imgW="7301323" imgH="23307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74750"/>
                        <a:ext cx="7300912" cy="233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9549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1501</Words>
  <Application>Microsoft Office PowerPoint</Application>
  <PresentationFormat>On-screen Show (4:3)</PresentationFormat>
  <Paragraphs>280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3</vt:lpstr>
      <vt:lpstr>Objectives</vt:lpstr>
      <vt:lpstr>Objectives (cont.)</vt:lpstr>
      <vt:lpstr>Objectives (cont.)</vt:lpstr>
      <vt:lpstr>The eight primitive data types</vt:lpstr>
      <vt:lpstr>Technical notes</vt:lpstr>
      <vt:lpstr>The assignment operator</vt:lpstr>
      <vt:lpstr>How to declare a variable and assign a value to it in one statement</vt:lpstr>
      <vt:lpstr>How to declare a variable and assign a value to it in one statement (cont.)</vt:lpstr>
      <vt:lpstr>Naming conventions for variables</vt:lpstr>
      <vt:lpstr>How to declare and initialize a constant</vt:lpstr>
      <vt:lpstr>The arithmetic binary operators</vt:lpstr>
      <vt:lpstr>Code that initializes two integer values</vt:lpstr>
      <vt:lpstr>Code that initializes two double value</vt:lpstr>
      <vt:lpstr>The arithmetic unary operators</vt:lpstr>
      <vt:lpstr>A statement that uses the increment operator</vt:lpstr>
      <vt:lpstr>How to reverse the value of a number</vt:lpstr>
      <vt:lpstr>The compound assignment operators</vt:lpstr>
      <vt:lpstr>Statements that use the same variable  on both sides of the equals sign</vt:lpstr>
      <vt:lpstr>Statements that use the compound assignment operators</vt:lpstr>
      <vt:lpstr>The order of precedence for arithmetic operations</vt:lpstr>
      <vt:lpstr>Code that calculates a discounted price</vt:lpstr>
      <vt:lpstr>Code that calculates the current value  of a monthly investment</vt:lpstr>
      <vt:lpstr>How implicit casting works</vt:lpstr>
      <vt:lpstr>How to code an explicit cast</vt:lpstr>
      <vt:lpstr>How to cast between char and int types</vt:lpstr>
      <vt:lpstr>How the compound assignment operator  can cause an explicit cast</vt:lpstr>
      <vt:lpstr>The Java Shell after testing some code</vt:lpstr>
      <vt:lpstr>The Java Shell after testing some code (cont.)</vt:lpstr>
      <vt:lpstr>How to use the Java Shell</vt:lpstr>
      <vt:lpstr>Constructors for the Integer and Double classes</vt:lpstr>
      <vt:lpstr>Two static methods of the Integer class</vt:lpstr>
      <vt:lpstr>The Math class</vt:lpstr>
      <vt:lpstr>The round method</vt:lpstr>
      <vt:lpstr>The sqrt method</vt:lpstr>
      <vt:lpstr>The NumberFormat class</vt:lpstr>
      <vt:lpstr>The currency format</vt:lpstr>
      <vt:lpstr>The number format with one decimal place</vt:lpstr>
      <vt:lpstr>The console for the formatted Invoice application</vt:lpstr>
      <vt:lpstr>The code for the formatted Invoice application</vt:lpstr>
      <vt:lpstr>The formatted Invoice application (cont.)</vt:lpstr>
      <vt:lpstr>The formatted Invoice application (cont.)</vt:lpstr>
      <vt:lpstr>The console with a rounding error</vt:lpstr>
      <vt:lpstr>Debugging statements added to the code</vt:lpstr>
      <vt:lpstr>The console with debugging information</vt:lpstr>
      <vt:lpstr>Code that fixes the error using rounding</vt:lpstr>
      <vt:lpstr>The BigDecimal class</vt:lpstr>
      <vt:lpstr>The RoundingMode enumeration</vt:lpstr>
      <vt:lpstr>How to import the classes for working  with BigDecimal objects</vt:lpstr>
      <vt:lpstr>How to multiply and round BigDecimal numbers</vt:lpstr>
      <vt:lpstr>How to add and subtract decimal numbers</vt:lpstr>
      <vt:lpstr>How to use the BigDecimal class  to round a double value</vt:lpstr>
      <vt:lpstr>How to create one BigDecimal object  from another</vt:lpstr>
      <vt:lpstr>The console for the Invoice application  with BigDecimal arithmetic</vt:lpstr>
      <vt:lpstr>The code for the Invoice application  with BigDecimal arithmetic</vt:lpstr>
      <vt:lpstr>The code for the Invoice application  with BigDecimal arithmetic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21</cp:revision>
  <cp:lastPrinted>2016-01-14T23:03:16Z</cp:lastPrinted>
  <dcterms:created xsi:type="dcterms:W3CDTF">2016-10-24T17:55:21Z</dcterms:created>
  <dcterms:modified xsi:type="dcterms:W3CDTF">2017-06-13T22:43:46Z</dcterms:modified>
</cp:coreProperties>
</file>