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94678"/>
              </p:ext>
            </p:extLst>
          </p:nvPr>
        </p:nvGraphicFramePr>
        <p:xfrm>
          <a:off x="921338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with a static method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77473"/>
              </p:ext>
            </p:extLst>
          </p:nvPr>
        </p:nvGraphicFramePr>
        <p:xfrm>
          <a:off x="922338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76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Guess the Number application </a:t>
            </a:r>
            <a:br>
              <a:rPr lang="en-US" dirty="0"/>
            </a:br>
            <a:r>
              <a:rPr lang="en-US" dirty="0"/>
              <a:t>with static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482236"/>
              </p:ext>
            </p:extLst>
          </p:nvPr>
        </p:nvGraphicFramePr>
        <p:xfrm>
          <a:off x="922338" y="1219200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3" imgW="7301323" imgH="4259940" progId="Word.Document.12">
                  <p:embed/>
                </p:oleObj>
              </mc:Choice>
              <mc:Fallback>
                <p:oleObj name="Document" r:id="rId3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64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Guess the Number application </a:t>
            </a:r>
            <a:br>
              <a:rPr lang="en-US" dirty="0"/>
            </a:br>
            <a:r>
              <a:rPr lang="en-US" dirty="0"/>
              <a:t>with static methods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025933"/>
              </p:ext>
            </p:extLst>
          </p:nvPr>
        </p:nvGraphicFramePr>
        <p:xfrm>
          <a:off x="922338" y="1219200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3" imgW="7301323" imgH="4259940" progId="Word.Document.12">
                  <p:embed/>
                </p:oleObj>
              </mc:Choice>
              <mc:Fallback>
                <p:oleObj name="Document" r:id="rId3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18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Guess the Number application </a:t>
            </a:r>
            <a:br>
              <a:rPr lang="en-US" dirty="0"/>
            </a:br>
            <a:r>
              <a:rPr lang="en-US" dirty="0"/>
              <a:t>with static methods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125081"/>
              </p:ext>
            </p:extLst>
          </p:nvPr>
        </p:nvGraphicFramePr>
        <p:xfrm>
          <a:off x="922338" y="1219200"/>
          <a:ext cx="7300912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3" imgW="7301323" imgH="3339251" progId="Word.Document.12">
                  <p:embed/>
                </p:oleObj>
              </mc:Choice>
              <mc:Fallback>
                <p:oleObj name="Document" r:id="rId3" imgW="7301323" imgH="33392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333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92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classes in the Exception 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795714"/>
              </p:ext>
            </p:extLst>
          </p:nvPr>
        </p:nvGraphicFramePr>
        <p:xfrm>
          <a:off x="914400" y="1066800"/>
          <a:ext cx="7301323" cy="191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3" imgW="7301323" imgH="1918071" progId="Word.Document.12">
                  <p:embed/>
                </p:oleObj>
              </mc:Choice>
              <mc:Fallback>
                <p:oleObj name="Document" r:id="rId3" imgW="7301323" imgH="1918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91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077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with an </a:t>
            </a:r>
            <a:r>
              <a:rPr lang="en-US" dirty="0" err="1"/>
              <a:t>InputMismatchException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59102"/>
              </p:ext>
            </p:extLst>
          </p:nvPr>
        </p:nvGraphicFramePr>
        <p:xfrm>
          <a:off x="896938" y="1143000"/>
          <a:ext cx="7408862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3" imgW="7409118" imgH="1895747" progId="Word.Document.12">
                  <p:embed/>
                </p:oleObj>
              </mc:Choice>
              <mc:Fallback>
                <p:oleObj name="Document" r:id="rId3" imgW="7409118" imgH="18957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6938" y="1143000"/>
                        <a:ext cx="7408862" cy="18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29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methods that might throw an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293953"/>
              </p:ext>
            </p:extLst>
          </p:nvPr>
        </p:nvGraphicFramePr>
        <p:xfrm>
          <a:off x="914400" y="1066800"/>
          <a:ext cx="7300912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3" imgW="7301323" imgH="1708513" progId="Word.Document.12">
                  <p:embed/>
                </p:oleObj>
              </mc:Choice>
              <mc:Fallback>
                <p:oleObj name="Document" r:id="rId3" imgW="7301323" imgH="1708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170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546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a simple try/catch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9106"/>
              </p:ext>
            </p:extLst>
          </p:nvPr>
        </p:nvGraphicFramePr>
        <p:xfrm>
          <a:off x="914400" y="1143000"/>
          <a:ext cx="7301323" cy="53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7301323" imgH="536498" progId="Word.Document.12">
                  <p:embed/>
                </p:oleObj>
              </mc:Choice>
              <mc:Fallback>
                <p:oleObj name="Document" r:id="rId3" imgW="7301323" imgH="536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536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245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InputMismatchException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25276"/>
              </p:ext>
            </p:extLst>
          </p:nvPr>
        </p:nvGraphicFramePr>
        <p:xfrm>
          <a:off x="922338" y="1063492"/>
          <a:ext cx="7301323" cy="4956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3" imgW="7301323" imgH="4956308" progId="Word.Document.12">
                  <p:embed/>
                </p:oleObj>
              </mc:Choice>
              <mc:Fallback>
                <p:oleObj name="Document" r:id="rId3" imgW="7301323" imgH="49563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3492"/>
                        <a:ext cx="7301323" cy="4956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86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Console output for the </a:t>
            </a:r>
            <a:r>
              <a:rPr lang="en-US" dirty="0" err="1"/>
              <a:t>InputMismatchException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061903"/>
              </p:ext>
            </p:extLst>
          </p:nvPr>
        </p:nvGraphicFramePr>
        <p:xfrm>
          <a:off x="914400" y="1143000"/>
          <a:ext cx="730091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3" imgW="7301323" imgH="1205141" progId="Word.Document.12">
                  <p:embed/>
                </p:oleObj>
              </mc:Choice>
              <mc:Fallback>
                <p:oleObj name="Document" r:id="rId3" imgW="7301323" imgH="12051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204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68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718407"/>
              </p:ext>
            </p:extLst>
          </p:nvPr>
        </p:nvGraphicFramePr>
        <p:xfrm>
          <a:off x="922338" y="990600"/>
          <a:ext cx="7301323" cy="378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7301323" imgH="3785013" progId="Word.Document.12">
                  <p:embed/>
                </p:oleObj>
              </mc:Choice>
              <mc:Fallback>
                <p:oleObj name="Document" r:id="rId3" imgW="7301323" imgH="37850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378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Future Value application </a:t>
            </a:r>
            <a:br>
              <a:rPr lang="en-US" dirty="0"/>
            </a:br>
            <a:r>
              <a:rPr lang="en-US" dirty="0"/>
              <a:t>with exception handling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145565"/>
              </p:ext>
            </p:extLst>
          </p:nvPr>
        </p:nvGraphicFramePr>
        <p:xfrm>
          <a:off x="922338" y="12700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700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652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Future Value application </a:t>
            </a:r>
            <a:br>
              <a:rPr lang="en-US" dirty="0"/>
            </a:br>
            <a:r>
              <a:rPr lang="en-US" dirty="0"/>
              <a:t>with exception handling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558674"/>
              </p:ext>
            </p:extLst>
          </p:nvPr>
        </p:nvGraphicFramePr>
        <p:xfrm>
          <a:off x="922338" y="1247775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3" imgW="7301323" imgH="4468058" progId="Word.Document.12">
                  <p:embed/>
                </p:oleObj>
              </mc:Choice>
              <mc:Fallback>
                <p:oleObj name="Document" r:id="rId3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47775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832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Future Value application </a:t>
            </a:r>
            <a:br>
              <a:rPr lang="en-US" dirty="0"/>
            </a:br>
            <a:r>
              <a:rPr lang="en-US" dirty="0"/>
              <a:t>with exception handling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855571"/>
              </p:ext>
            </p:extLst>
          </p:nvPr>
        </p:nvGraphicFramePr>
        <p:xfrm>
          <a:off x="922338" y="12192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3" imgW="7301323" imgH="3661510" progId="Word.Document.12">
                  <p:embed/>
                </p:oleObj>
              </mc:Choice>
              <mc:Fallback>
                <p:oleObj name="Document" r:id="rId3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240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Methods of the Scanner class for validating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829911"/>
              </p:ext>
            </p:extLst>
          </p:nvPr>
        </p:nvGraphicFramePr>
        <p:xfrm>
          <a:off x="914400" y="1066800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7301323" imgH="1225664" progId="Word.Document.12">
                  <p:embed/>
                </p:oleObj>
              </mc:Choice>
              <mc:Fallback>
                <p:oleObj name="Document" r:id="rId3" imgW="7301323" imgH="1225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21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prevents an </a:t>
            </a:r>
            <a:r>
              <a:rPr lang="en-US" dirty="0" err="1"/>
              <a:t>InputMismatchException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593746"/>
              </p:ext>
            </p:extLst>
          </p:nvPr>
        </p:nvGraphicFramePr>
        <p:xfrm>
          <a:off x="922338" y="1023938"/>
          <a:ext cx="7300912" cy="484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3" imgW="7301323" imgH="4844327" progId="Word.Document.12">
                  <p:embed/>
                </p:oleObj>
              </mc:Choice>
              <mc:Fallback>
                <p:oleObj name="Document" r:id="rId3" imgW="7301323" imgH="48443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23938"/>
                        <a:ext cx="7300912" cy="484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985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prevents a </a:t>
            </a:r>
            <a:r>
              <a:rPr lang="en-US" dirty="0" err="1"/>
              <a:t>NullPointerException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961459"/>
              </p:ext>
            </p:extLst>
          </p:nvPr>
        </p:nvGraphicFramePr>
        <p:xfrm>
          <a:off x="928277" y="1066800"/>
          <a:ext cx="7301323" cy="997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3" imgW="7301323" imgH="997023" progId="Word.Document.12">
                  <p:embed/>
                </p:oleObj>
              </mc:Choice>
              <mc:Fallback>
                <p:oleObj name="Document" r:id="rId3" imgW="7301323" imgH="9970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066800"/>
                        <a:ext cx="7301323" cy="997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300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gets a valid double value </a:t>
            </a:r>
            <a:br>
              <a:rPr lang="en-US" dirty="0"/>
            </a:br>
            <a:r>
              <a:rPr lang="en-US" dirty="0"/>
              <a:t>within a specified range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40380"/>
              </p:ext>
            </p:extLst>
          </p:nvPr>
        </p:nvGraphicFramePr>
        <p:xfrm>
          <a:off x="922338" y="12604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604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15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gets a valid double value </a:t>
            </a:r>
            <a:br>
              <a:rPr lang="en-US" dirty="0"/>
            </a:br>
            <a:r>
              <a:rPr lang="en-US" dirty="0"/>
              <a:t>within a specified range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25998"/>
              </p:ext>
            </p:extLst>
          </p:nvPr>
        </p:nvGraphicFramePr>
        <p:xfrm>
          <a:off x="922338" y="12668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668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202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that gets a valid numeric format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263762"/>
              </p:ext>
            </p:extLst>
          </p:nvPr>
        </p:nvGraphicFramePr>
        <p:xfrm>
          <a:off x="922338" y="1066800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27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that checks for a valid numeric range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604388"/>
              </p:ext>
            </p:extLst>
          </p:nvPr>
        </p:nvGraphicFramePr>
        <p:xfrm>
          <a:off x="922338" y="1027112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27112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74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704476"/>
              </p:ext>
            </p:extLst>
          </p:nvPr>
        </p:nvGraphicFramePr>
        <p:xfrm>
          <a:off x="922337" y="990600"/>
          <a:ext cx="7301323" cy="4674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7301323" imgH="4674016" progId="Word.Document.12">
                  <p:embed/>
                </p:oleObj>
              </mc:Choice>
              <mc:Fallback>
                <p:oleObj name="Document" r:id="rId3" imgW="7301323" imgH="46740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7" y="990600"/>
                        <a:ext cx="7301323" cy="4674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09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uses these methods </a:t>
            </a:r>
            <a:br>
              <a:rPr lang="en-US" dirty="0"/>
            </a:br>
            <a:r>
              <a:rPr lang="en-US" dirty="0"/>
              <a:t>to return two valid double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822876"/>
              </p:ext>
            </p:extLst>
          </p:nvPr>
        </p:nvGraphicFramePr>
        <p:xfrm>
          <a:off x="922338" y="12827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3" imgW="7301323" imgH="927170" progId="Word.Document.12">
                  <p:embed/>
                </p:oleObj>
              </mc:Choice>
              <mc:Fallback>
                <p:oleObj name="Document" r:id="rId3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827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070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console for the Future Value application </a:t>
            </a:r>
            <a:br>
              <a:rPr lang="en-US" dirty="0"/>
            </a:br>
            <a:r>
              <a:rPr lang="en-US" dirty="0"/>
              <a:t>with validation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832943"/>
              </p:ext>
            </p:extLst>
          </p:nvPr>
        </p:nvGraphicFramePr>
        <p:xfrm>
          <a:off x="922338" y="1304925"/>
          <a:ext cx="7300912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3" imgW="7301323" imgH="4248778" progId="Word.Document.12">
                  <p:embed/>
                </p:oleObj>
              </mc:Choice>
              <mc:Fallback>
                <p:oleObj name="Document" r:id="rId3" imgW="7301323" imgH="42487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304925"/>
                        <a:ext cx="7300912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0457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Future Value app with validation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05791"/>
              </p:ext>
            </p:extLst>
          </p:nvPr>
        </p:nvGraphicFramePr>
        <p:xfrm>
          <a:off x="922338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380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with validation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195289"/>
              </p:ext>
            </p:extLst>
          </p:nvPr>
        </p:nvGraphicFramePr>
        <p:xfrm>
          <a:off x="922338" y="1066800"/>
          <a:ext cx="7300912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3" imgW="7301323" imgH="3567893" progId="Word.Document.12">
                  <p:embed/>
                </p:oleObj>
              </mc:Choice>
              <mc:Fallback>
                <p:oleObj name="Document" r:id="rId3" imgW="7301323" imgH="35678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5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with validation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384107"/>
              </p:ext>
            </p:extLst>
          </p:nvPr>
        </p:nvGraphicFramePr>
        <p:xfrm>
          <a:off x="922338" y="10668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230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with validation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068272"/>
              </p:ext>
            </p:extLst>
          </p:nvPr>
        </p:nvGraphicFramePr>
        <p:xfrm>
          <a:off x="922338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257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with validation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817542"/>
              </p:ext>
            </p:extLst>
          </p:nvPr>
        </p:nvGraphicFramePr>
        <p:xfrm>
          <a:off x="922338" y="1076325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76325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357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with validation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141721"/>
              </p:ext>
            </p:extLst>
          </p:nvPr>
        </p:nvGraphicFramePr>
        <p:xfrm>
          <a:off x="922338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873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with validation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83129"/>
              </p:ext>
            </p:extLst>
          </p:nvPr>
        </p:nvGraphicFramePr>
        <p:xfrm>
          <a:off x="922338" y="1076325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76325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714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with validation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474195"/>
              </p:ext>
            </p:extLst>
          </p:nvPr>
        </p:nvGraphicFramePr>
        <p:xfrm>
          <a:off x="922338" y="1085850"/>
          <a:ext cx="7300912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Document" r:id="rId3" imgW="7301323" imgH="2876927" progId="Word.Document.12">
                  <p:embed/>
                </p:oleObj>
              </mc:Choice>
              <mc:Fallback>
                <p:oleObj name="Document" r:id="rId3" imgW="7301323" imgH="28769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85850"/>
                        <a:ext cx="7300912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01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170695"/>
              </p:ext>
            </p:extLst>
          </p:nvPr>
        </p:nvGraphicFramePr>
        <p:xfrm>
          <a:off x="928277" y="1143000"/>
          <a:ext cx="7301323" cy="198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7301323" imgH="1981443" progId="Word.Document.12">
                  <p:embed/>
                </p:oleObj>
              </mc:Choice>
              <mc:Fallback>
                <p:oleObj name="Document" r:id="rId3" imgW="7301323" imgH="1981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143000"/>
                        <a:ext cx="7301323" cy="198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15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basic syntax for coding a static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545644"/>
              </p:ext>
            </p:extLst>
          </p:nvPr>
        </p:nvGraphicFramePr>
        <p:xfrm>
          <a:off x="914400" y="1066800"/>
          <a:ext cx="7301323" cy="997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3" imgW="7301323" imgH="997023" progId="Word.Document.12">
                  <p:embed/>
                </p:oleObj>
              </mc:Choice>
              <mc:Fallback>
                <p:oleObj name="Document" r:id="rId3" imgW="7301323" imgH="9970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997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66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static method with no parameters </a:t>
            </a:r>
            <a:br>
              <a:rPr lang="en-US" dirty="0"/>
            </a:br>
            <a:r>
              <a:rPr lang="en-US" dirty="0"/>
              <a:t>and no return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167072"/>
              </p:ext>
            </p:extLst>
          </p:nvPr>
        </p:nvGraphicFramePr>
        <p:xfrm>
          <a:off x="922338" y="1219200"/>
          <a:ext cx="7301323" cy="4037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7301323" imgH="4037059" progId="Word.Document.12">
                  <p:embed/>
                </p:oleObj>
              </mc:Choice>
              <mc:Fallback>
                <p:oleObj name="Document" r:id="rId3" imgW="7301323" imgH="40370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1323" cy="4037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71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calling a static method </a:t>
            </a:r>
            <a:br>
              <a:rPr lang="en-US" dirty="0"/>
            </a:br>
            <a:r>
              <a:rPr lang="en-US" dirty="0"/>
              <a:t>that’s in the same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759407"/>
              </p:ext>
            </p:extLst>
          </p:nvPr>
        </p:nvGraphicFramePr>
        <p:xfrm>
          <a:off x="925513" y="1195388"/>
          <a:ext cx="725170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3" imgW="7301323" imgH="2232409" progId="Word.Document.12">
                  <p:embed/>
                </p:oleObj>
              </mc:Choice>
              <mc:Fallback>
                <p:oleObj name="Document" r:id="rId3" imgW="7301323" imgH="22324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1195388"/>
                        <a:ext cx="7251700" cy="221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210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application with a static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173564"/>
              </p:ext>
            </p:extLst>
          </p:nvPr>
        </p:nvGraphicFramePr>
        <p:xfrm>
          <a:off x="922338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61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with a static method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252376"/>
              </p:ext>
            </p:extLst>
          </p:nvPr>
        </p:nvGraphicFramePr>
        <p:xfrm>
          <a:off x="922338" y="107315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7315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37535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1079</Words>
  <Application>Microsoft Office PowerPoint</Application>
  <PresentationFormat>On-screen Show (4:3)</PresentationFormat>
  <Paragraphs>195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5</vt:lpstr>
      <vt:lpstr>Objectives</vt:lpstr>
      <vt:lpstr>Objectives (cont.)</vt:lpstr>
      <vt:lpstr>Objectives (cont.)</vt:lpstr>
      <vt:lpstr>The basic syntax for coding a static method</vt:lpstr>
      <vt:lpstr>A static method with no parameters  and no return type</vt:lpstr>
      <vt:lpstr>The syntax for calling a static method  that’s in the same class</vt:lpstr>
      <vt:lpstr>The Future Value application with a static method</vt:lpstr>
      <vt:lpstr>The Future Value app with a static method (cont.)</vt:lpstr>
      <vt:lpstr>The Future Value app with a static method (cont.)</vt:lpstr>
      <vt:lpstr>The Guess the Number application  with static methods</vt:lpstr>
      <vt:lpstr>The Guess the Number application  with static methods (cont.)</vt:lpstr>
      <vt:lpstr>The Guess the Number application  with static methods (cont.)</vt:lpstr>
      <vt:lpstr>Some of the classes in the Exception hierarchy</vt:lpstr>
      <vt:lpstr>The console with an InputMismatchException</vt:lpstr>
      <vt:lpstr>Four methods that might throw an exception</vt:lpstr>
      <vt:lpstr>The syntax for a simple try/catch statement</vt:lpstr>
      <vt:lpstr>How to import the InputMismatchException class</vt:lpstr>
      <vt:lpstr>Console output for the InputMismatchException</vt:lpstr>
      <vt:lpstr>The Future Value application  with exception handling</vt:lpstr>
      <vt:lpstr>The Future Value application  with exception handling (cont.)</vt:lpstr>
      <vt:lpstr>The Future Value application  with exception handling (cont.)</vt:lpstr>
      <vt:lpstr>Methods of the Scanner class for validating data</vt:lpstr>
      <vt:lpstr>Code that prevents an InputMismatchException</vt:lpstr>
      <vt:lpstr>Code that prevents a NullPointerException</vt:lpstr>
      <vt:lpstr>Code that gets a valid double value  within a specified range</vt:lpstr>
      <vt:lpstr>Code that gets a valid double value  within a specified range (cont.)</vt:lpstr>
      <vt:lpstr>A method that gets a valid numeric format</vt:lpstr>
      <vt:lpstr>A method that checks for a valid numeric range</vt:lpstr>
      <vt:lpstr>Code that uses these methods  to return two valid double values</vt:lpstr>
      <vt:lpstr>The console for the Future Value application  with validation</vt:lpstr>
      <vt:lpstr>The code for the Future Value app with validation</vt:lpstr>
      <vt:lpstr>The Future Value app with validation (cont.)</vt:lpstr>
      <vt:lpstr>The Future Value app with validation (cont.)</vt:lpstr>
      <vt:lpstr>The Future Value app with validation (cont.)</vt:lpstr>
      <vt:lpstr>The Future Value app with validation (cont.)</vt:lpstr>
      <vt:lpstr>The Future Value app with validation (cont.)</vt:lpstr>
      <vt:lpstr>The Future Value app with validation (cont.)</vt:lpstr>
      <vt:lpstr>The Future Value app with validation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13</cp:revision>
  <cp:lastPrinted>2016-01-14T23:03:16Z</cp:lastPrinted>
  <dcterms:created xsi:type="dcterms:W3CDTF">2016-10-24T17:55:21Z</dcterms:created>
  <dcterms:modified xsi:type="dcterms:W3CDTF">2017-06-13T21:40:04Z</dcterms:modified>
</cp:coreProperties>
</file>