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84738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13312"/>
              </p:ext>
            </p:extLst>
          </p:nvPr>
        </p:nvGraphicFramePr>
        <p:xfrm>
          <a:off x="922338" y="10668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05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44766"/>
              </p:ext>
            </p:extLst>
          </p:nvPr>
        </p:nvGraphicFramePr>
        <p:xfrm>
          <a:off x="922338" y="11049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49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9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25475"/>
              </p:ext>
            </p:extLst>
          </p:nvPr>
        </p:nvGraphicFramePr>
        <p:xfrm>
          <a:off x="922338" y="11430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99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declaring instance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51207"/>
              </p:ext>
            </p:extLst>
          </p:nvPr>
        </p:nvGraphicFramePr>
        <p:xfrm>
          <a:off x="922338" y="1066800"/>
          <a:ext cx="7301323" cy="184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7301323" imgH="1844618" progId="Word.Document.12">
                  <p:embed/>
                </p:oleObj>
              </mc:Choice>
              <mc:Fallback>
                <p:oleObj name="Document" r:id="rId3" imgW="7301323" imgH="1844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4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95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Where you can declare instance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47520"/>
              </p:ext>
            </p:extLst>
          </p:nvPr>
        </p:nvGraphicFramePr>
        <p:xfrm>
          <a:off x="922338" y="1066800"/>
          <a:ext cx="7301323" cy="491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4910939" progId="Word.Document.12">
                  <p:embed/>
                </p:oleObj>
              </mc:Choice>
              <mc:Fallback>
                <p:oleObj name="Document" r:id="rId3" imgW="7301323" imgH="4910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91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51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constructors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37362"/>
              </p:ext>
            </p:extLst>
          </p:nvPr>
        </p:nvGraphicFramePr>
        <p:xfrm>
          <a:off x="922338" y="10668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49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that assigns default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90765"/>
              </p:ext>
            </p:extLst>
          </p:nvPr>
        </p:nvGraphicFramePr>
        <p:xfrm>
          <a:off x="922338" y="1066800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96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custom constructor with three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45719"/>
              </p:ext>
            </p:extLst>
          </p:nvPr>
        </p:nvGraphicFramePr>
        <p:xfrm>
          <a:off x="922338" y="1066800"/>
          <a:ext cx="7301323" cy="322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7301323" imgH="3226191" progId="Word.Document.12">
                  <p:embed/>
                </p:oleObj>
              </mc:Choice>
              <mc:Fallback>
                <p:oleObj name="Document" r:id="rId3" imgW="7301323" imgH="32261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22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53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one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74143"/>
              </p:ext>
            </p:extLst>
          </p:nvPr>
        </p:nvGraphicFramePr>
        <p:xfrm>
          <a:off x="922338" y="1066800"/>
          <a:ext cx="7301323" cy="14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7301323" imgH="1457547" progId="Word.Document.12">
                  <p:embed/>
                </p:oleObj>
              </mc:Choice>
              <mc:Fallback>
                <p:oleObj name="Document" r:id="rId3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45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20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35725"/>
              </p:ext>
            </p:extLst>
          </p:nvPr>
        </p:nvGraphicFramePr>
        <p:xfrm>
          <a:off x="922338" y="11318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18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47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07212"/>
              </p:ext>
            </p:extLst>
          </p:nvPr>
        </p:nvGraphicFramePr>
        <p:xfrm>
          <a:off x="922338" y="990600"/>
          <a:ext cx="7301323" cy="378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7301323" imgH="3785013" progId="Word.Document.12">
                  <p:embed/>
                </p:oleObj>
              </mc:Choice>
              <mc:Fallback>
                <p:oleObj name="Document" r:id="rId3" imgW="7301323" imgH="3785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78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doesn’t accept parameters </a:t>
            </a:r>
            <a:br>
              <a:rPr lang="en-US" dirty="0"/>
            </a:br>
            <a:r>
              <a:rPr lang="en-US" dirty="0"/>
              <a:t>or return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86011"/>
              </p:ext>
            </p:extLst>
          </p:nvPr>
        </p:nvGraphicFramePr>
        <p:xfrm>
          <a:off x="922338" y="1288977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88977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0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get method that returns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52490"/>
              </p:ext>
            </p:extLst>
          </p:nvPr>
        </p:nvGraphicFramePr>
        <p:xfrm>
          <a:off x="922338" y="1066800"/>
          <a:ext cx="7301323" cy="361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7301323" imgH="3614702" progId="Word.Document.12">
                  <p:embed/>
                </p:oleObj>
              </mc:Choice>
              <mc:Fallback>
                <p:oleObj name="Document" r:id="rId3" imgW="7301323" imgH="3614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614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7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set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4948"/>
              </p:ext>
            </p:extLst>
          </p:nvPr>
        </p:nvGraphicFramePr>
        <p:xfrm>
          <a:off x="922338" y="1066800"/>
          <a:ext cx="7301323" cy="196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3" imgW="7301323" imgH="1960559" progId="Word.Document.12">
                  <p:embed/>
                </p:oleObj>
              </mc:Choice>
              <mc:Fallback>
                <p:oleObj name="Document" r:id="rId3" imgW="7301323" imgH="1960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96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72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an object in two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77961"/>
              </p:ext>
            </p:extLst>
          </p:nvPr>
        </p:nvGraphicFramePr>
        <p:xfrm>
          <a:off x="922338" y="1066800"/>
          <a:ext cx="7301323" cy="196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7301323" imgH="1962359" progId="Word.Document.12">
                  <p:embed/>
                </p:oleObj>
              </mc:Choice>
              <mc:Fallback>
                <p:oleObj name="Document" r:id="rId3" imgW="7301323" imgH="1962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96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41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an object 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14162"/>
              </p:ext>
            </p:extLst>
          </p:nvPr>
        </p:nvGraphicFramePr>
        <p:xfrm>
          <a:off x="922338" y="1083773"/>
          <a:ext cx="7301323" cy="364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3" imgW="7301323" imgH="3640627" progId="Word.Document.12">
                  <p:embed/>
                </p:oleObj>
              </mc:Choice>
              <mc:Fallback>
                <p:oleObj name="Document" r:id="rId3" imgW="7301323" imgH="3640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3773"/>
                        <a:ext cx="7301323" cy="3640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78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382895"/>
              </p:ext>
            </p:extLst>
          </p:nvPr>
        </p:nvGraphicFramePr>
        <p:xfrm>
          <a:off x="922338" y="990600"/>
          <a:ext cx="7301323" cy="481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7301323" imgH="4814082" progId="Word.Document.12">
                  <p:embed/>
                </p:oleObj>
              </mc:Choice>
              <mc:Fallback>
                <p:oleObj name="Document" r:id="rId3" imgW="7301323" imgH="4814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814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35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NetBeans window for the Product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1099"/>
            <a:ext cx="7010400" cy="46871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23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Dialog box for generating get and set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35" y="1219200"/>
            <a:ext cx="5053965" cy="3162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37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declare static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12141"/>
              </p:ext>
            </p:extLst>
          </p:nvPr>
        </p:nvGraphicFramePr>
        <p:xfrm>
          <a:off x="922338" y="10668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82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with a static constant and a static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30715"/>
              </p:ext>
            </p:extLst>
          </p:nvPr>
        </p:nvGraphicFramePr>
        <p:xfrm>
          <a:off x="922338" y="1066800"/>
          <a:ext cx="7301323" cy="42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3" imgW="7301323" imgH="4220333" progId="Word.Document.12">
                  <p:embed/>
                </p:oleObj>
              </mc:Choice>
              <mc:Fallback>
                <p:oleObj name="Document" r:id="rId3" imgW="7301323" imgH="4220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22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2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76664"/>
              </p:ext>
            </p:extLst>
          </p:nvPr>
        </p:nvGraphicFramePr>
        <p:xfrm>
          <a:off x="922338" y="990600"/>
          <a:ext cx="7301323" cy="467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7301323" imgH="4674016" progId="Word.Document.12">
                  <p:embed/>
                </p:oleObj>
              </mc:Choice>
              <mc:Fallback>
                <p:oleObj name="Document" r:id="rId3" imgW="7301323" imgH="4674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67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74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Product class with a static variable </a:t>
            </a:r>
            <a:br>
              <a:rPr lang="en-US" dirty="0"/>
            </a:br>
            <a:r>
              <a:rPr lang="en-US" dirty="0"/>
              <a:t>and a static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971"/>
              </p:ext>
            </p:extLst>
          </p:nvPr>
        </p:nvGraphicFramePr>
        <p:xfrm>
          <a:off x="922338" y="1219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917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Product class with a static variable </a:t>
            </a:r>
            <a:br>
              <a:rPr lang="en-US" dirty="0"/>
            </a:br>
            <a:r>
              <a:rPr lang="en-US" dirty="0"/>
              <a:t>and a static method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16296"/>
              </p:ext>
            </p:extLst>
          </p:nvPr>
        </p:nvGraphicFramePr>
        <p:xfrm>
          <a:off x="922338" y="1285519"/>
          <a:ext cx="7301323" cy="153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3" imgW="7301323" imgH="1533881" progId="Word.Document.12">
                  <p:embed/>
                </p:oleObj>
              </mc:Choice>
              <mc:Fallback>
                <p:oleObj name="Document" r:id="rId3" imgW="7301323" imgH="1533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85519"/>
                        <a:ext cx="7301323" cy="1533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381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calling a static field or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73983"/>
              </p:ext>
            </p:extLst>
          </p:nvPr>
        </p:nvGraphicFramePr>
        <p:xfrm>
          <a:off x="925513" y="1143000"/>
          <a:ext cx="7251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7301323" imgH="881081" progId="Word.Document.12">
                  <p:embed/>
                </p:oleObj>
              </mc:Choice>
              <mc:Fallback>
                <p:oleObj name="Document" r:id="rId3" imgW="7301323" imgH="88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143000"/>
                        <a:ext cx="72517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352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static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7928"/>
              </p:ext>
            </p:extLst>
          </p:nvPr>
        </p:nvGraphicFramePr>
        <p:xfrm>
          <a:off x="922338" y="1066800"/>
          <a:ext cx="7301323" cy="196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3" imgW="7301323" imgH="1962359" progId="Word.Document.12">
                  <p:embed/>
                </p:oleObj>
              </mc:Choice>
              <mc:Fallback>
                <p:oleObj name="Document" r:id="rId3" imgW="7301323" imgH="1962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96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808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static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286823"/>
              </p:ext>
            </p:extLst>
          </p:nvPr>
        </p:nvGraphicFramePr>
        <p:xfrm>
          <a:off x="922338" y="1062037"/>
          <a:ext cx="7300912" cy="389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3" imgW="7301323" imgH="3891593" progId="Word.Document.12">
                  <p:embed/>
                </p:oleObj>
              </mc:Choice>
              <mc:Fallback>
                <p:oleObj name="Document" r:id="rId3" imgW="7301323" imgH="3891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2037"/>
                        <a:ext cx="7300912" cy="389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25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a static initialization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94107"/>
              </p:ext>
            </p:extLst>
          </p:nvPr>
        </p:nvGraphicFramePr>
        <p:xfrm>
          <a:off x="922338" y="11239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39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688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with a static initialization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586637"/>
              </p:ext>
            </p:extLst>
          </p:nvPr>
        </p:nvGraphicFramePr>
        <p:xfrm>
          <a:off x="922338" y="10668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863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with a static initialization block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60481"/>
              </p:ext>
            </p:extLst>
          </p:nvPr>
        </p:nvGraphicFramePr>
        <p:xfrm>
          <a:off x="922338" y="1066800"/>
          <a:ext cx="7301323" cy="14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1457547" progId="Word.Document.12">
                  <p:embed/>
                </p:oleObj>
              </mc:Choice>
              <mc:Fallback>
                <p:oleObj name="Document" r:id="rId3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45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27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831602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61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28177"/>
              </p:ext>
            </p:extLst>
          </p:nvPr>
        </p:nvGraphicFramePr>
        <p:xfrm>
          <a:off x="922338" y="1143000"/>
          <a:ext cx="73009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2416763" progId="Word.Document.12">
                  <p:embed/>
                </p:oleObj>
              </mc:Choice>
              <mc:Fallback>
                <p:oleObj name="Document" r:id="rId3" imgW="7301323" imgH="24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88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280705"/>
              </p:ext>
            </p:extLst>
          </p:nvPr>
        </p:nvGraphicFramePr>
        <p:xfrm>
          <a:off x="922338" y="1143000"/>
          <a:ext cx="7301323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7301323" imgH="1981443" progId="Word.Document.12">
                  <p:embed/>
                </p:oleObj>
              </mc:Choice>
              <mc:Fallback>
                <p:oleObj name="Document" r:id="rId3" imgW="7301323" imgH="198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198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705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Viewer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094818"/>
              </p:ext>
            </p:extLst>
          </p:nvPr>
        </p:nvGraphicFramePr>
        <p:xfrm>
          <a:off x="922338" y="1219200"/>
          <a:ext cx="7300912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2356271" progId="Word.Document.12">
                  <p:embed/>
                </p:oleObj>
              </mc:Choice>
              <mc:Fallback>
                <p:oleObj name="Document" r:id="rId3" imgW="7301323" imgH="2356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908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92920"/>
              </p:ext>
            </p:extLst>
          </p:nvPr>
        </p:nvGraphicFramePr>
        <p:xfrm>
          <a:off x="922338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67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2643"/>
              </p:ext>
            </p:extLst>
          </p:nvPr>
        </p:nvGraphicFramePr>
        <p:xfrm>
          <a:off x="922338" y="11430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610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assignment statements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899047"/>
              </p:ext>
            </p:extLst>
          </p:nvPr>
        </p:nvGraphicFramePr>
        <p:xfrm>
          <a:off x="922338" y="1074737"/>
          <a:ext cx="730091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2583473" progId="Word.Document.12">
                  <p:embed/>
                </p:oleObj>
              </mc:Choice>
              <mc:Fallback>
                <p:oleObj name="Document" r:id="rId3" imgW="7301323" imgH="2583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4737"/>
                        <a:ext cx="7300912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614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parameters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33072"/>
              </p:ext>
            </p:extLst>
          </p:nvPr>
        </p:nvGraphicFramePr>
        <p:xfrm>
          <a:off x="922338" y="1066800"/>
          <a:ext cx="73009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3966126" progId="Word.Document.12">
                  <p:embed/>
                </p:oleObj>
              </mc:Choice>
              <mc:Fallback>
                <p:oleObj name="Document" r:id="rId3" imgW="7301323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778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method calls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8490"/>
              </p:ext>
            </p:extLst>
          </p:nvPr>
        </p:nvGraphicFramePr>
        <p:xfrm>
          <a:off x="922338" y="1066800"/>
          <a:ext cx="73009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2124389" progId="Word.Document.12">
                  <p:embed/>
                </p:oleObj>
              </mc:Choice>
              <mc:Fallback>
                <p:oleObj name="Document" r:id="rId3" imgW="7301323" imgH="2124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12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060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accepts one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30532"/>
              </p:ext>
            </p:extLst>
          </p:nvPr>
        </p:nvGraphicFramePr>
        <p:xfrm>
          <a:off x="922338" y="1066800"/>
          <a:ext cx="7301323" cy="46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4654212" progId="Word.Document.12">
                  <p:embed/>
                </p:oleObj>
              </mc:Choice>
              <mc:Fallback>
                <p:oleObj name="Document" r:id="rId3" imgW="7301323" imgH="4654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65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076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calls the </a:t>
            </a:r>
            <a:r>
              <a:rPr lang="en-US" dirty="0" err="1"/>
              <a:t>printToConsole</a:t>
            </a:r>
            <a:r>
              <a:rPr lang="en-US" dirty="0"/>
              <a:t>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62544"/>
              </p:ext>
            </p:extLst>
          </p:nvPr>
        </p:nvGraphicFramePr>
        <p:xfrm>
          <a:off x="922338" y="1066800"/>
          <a:ext cx="73009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2743702" progId="Word.Document.12">
                  <p:embed/>
                </p:oleObj>
              </mc:Choice>
              <mc:Fallback>
                <p:oleObj name="Document" r:id="rId3" imgW="7301323" imgH="2743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821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refer to instance variables </a:t>
            </a:r>
            <a:br>
              <a:rPr lang="en-US" dirty="0"/>
            </a:br>
            <a:r>
              <a:rPr lang="en-US" dirty="0"/>
              <a:t>of the current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77488"/>
              </p:ext>
            </p:extLst>
          </p:nvPr>
        </p:nvGraphicFramePr>
        <p:xfrm>
          <a:off x="922338" y="1219200"/>
          <a:ext cx="7301323" cy="265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2653326" progId="Word.Document.12">
                  <p:embed/>
                </p:oleObj>
              </mc:Choice>
              <mc:Fallback>
                <p:oleObj name="Document" r:id="rId3" imgW="7301323" imgH="2653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2653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082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a constructor of the current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14050"/>
              </p:ext>
            </p:extLst>
          </p:nvPr>
        </p:nvGraphicFramePr>
        <p:xfrm>
          <a:off x="922338" y="1066800"/>
          <a:ext cx="7301323" cy="225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2254733" progId="Word.Document.12">
                  <p:embed/>
                </p:oleObj>
              </mc:Choice>
              <mc:Fallback>
                <p:oleObj name="Document" r:id="rId3" imgW="7301323" imgH="2254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254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29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architecture of a three-tiered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219200"/>
            <a:ext cx="2921000" cy="4739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71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a method of the current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17291"/>
              </p:ext>
            </p:extLst>
          </p:nvPr>
        </p:nvGraphicFramePr>
        <p:xfrm>
          <a:off x="922338" y="1066800"/>
          <a:ext cx="7301323" cy="288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2883408" progId="Word.Document.12">
                  <p:embed/>
                </p:oleObj>
              </mc:Choice>
              <mc:Fallback>
                <p:oleObj name="Document" r:id="rId3" imgW="7301323" imgH="2883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883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510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pass the current object to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12307"/>
              </p:ext>
            </p:extLst>
          </p:nvPr>
        </p:nvGraphicFramePr>
        <p:xfrm>
          <a:off x="922338" y="1066800"/>
          <a:ext cx="7300912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2184880" progId="Word.Document.12">
                  <p:embed/>
                </p:oleObj>
              </mc:Choice>
              <mc:Fallback>
                <p:oleObj name="Document" r:id="rId3" imgW="7301323" imgH="2184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673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Line Item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350293"/>
              </p:ext>
            </p:extLst>
          </p:nvPr>
        </p:nvGraphicFramePr>
        <p:xfrm>
          <a:off x="922338" y="1143000"/>
          <a:ext cx="73009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3277320" progId="Word.Document.12">
                  <p:embed/>
                </p:oleObj>
              </mc:Choice>
              <mc:Fallback>
                <p:oleObj name="Document" r:id="rId3" imgW="7301323" imgH="3277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60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class diagram for the Line Item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39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1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173144"/>
              </p:ext>
            </p:extLst>
          </p:nvPr>
        </p:nvGraphicFramePr>
        <p:xfrm>
          <a:off x="922338" y="11430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073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4024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83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34561"/>
              </p:ext>
            </p:extLst>
          </p:nvPr>
        </p:nvGraphicFramePr>
        <p:xfrm>
          <a:off x="922338" y="1143000"/>
          <a:ext cx="73009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3" imgW="7301323" imgH="1725796" progId="Word.Document.12">
                  <p:embed/>
                </p:oleObj>
              </mc:Choice>
              <mc:Fallback>
                <p:oleObj name="Document" r:id="rId3" imgW="7301323" imgH="1725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172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533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63887"/>
              </p:ext>
            </p:extLst>
          </p:nvPr>
        </p:nvGraphicFramePr>
        <p:xfrm>
          <a:off x="922338" y="1158875"/>
          <a:ext cx="7300912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3" imgW="7301323" imgH="3108809" progId="Word.Document.12">
                  <p:embed/>
                </p:oleObj>
              </mc:Choice>
              <mc:Fallback>
                <p:oleObj name="Document" r:id="rId3" imgW="7301323" imgH="3108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8875"/>
                        <a:ext cx="7300912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893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46900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087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83021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42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diagram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35" y="1295400"/>
            <a:ext cx="4406265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9848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21164"/>
              </p:ext>
            </p:extLst>
          </p:nvPr>
        </p:nvGraphicFramePr>
        <p:xfrm>
          <a:off x="922338" y="1152525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2525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842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17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4459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71370"/>
              </p:ext>
            </p:extLst>
          </p:nvPr>
        </p:nvGraphicFramePr>
        <p:xfrm>
          <a:off x="922338" y="11430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77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563587"/>
              </p:ext>
            </p:extLst>
          </p:nvPr>
        </p:nvGraphicFramePr>
        <p:xfrm>
          <a:off x="922338" y="11430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854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193901"/>
              </p:ext>
            </p:extLst>
          </p:nvPr>
        </p:nvGraphicFramePr>
        <p:xfrm>
          <a:off x="922338" y="1143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71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UML diagramming notes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2088"/>
              </p:ext>
            </p:extLst>
          </p:nvPr>
        </p:nvGraphicFramePr>
        <p:xfrm>
          <a:off x="922338" y="1066800"/>
          <a:ext cx="7301323" cy="447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7301323" imgH="4479580" progId="Word.Document.12">
                  <p:embed/>
                </p:oleObj>
              </mc:Choice>
              <mc:Fallback>
                <p:oleObj name="Document" r:id="rId3" imgW="7301323" imgH="4479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47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51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relationship between a class and its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10" y="1219200"/>
            <a:ext cx="6612890" cy="36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97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box for creating a new Java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87469"/>
              </p:ext>
            </p:extLst>
          </p:nvPr>
        </p:nvGraphicFramePr>
        <p:xfrm>
          <a:off x="914400" y="990600"/>
          <a:ext cx="73152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7301323" imgH="5117617" progId="Word.Document.12">
                  <p:embed/>
                </p:oleObj>
              </mc:Choice>
              <mc:Fallback>
                <p:oleObj name="Document" r:id="rId3" imgW="7301323" imgH="5117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520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87007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1722</Words>
  <Application>Microsoft Office PowerPoint</Application>
  <PresentationFormat>On-screen Show (4:3)</PresentationFormat>
  <Paragraphs>320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7</vt:lpstr>
      <vt:lpstr>Objectives</vt:lpstr>
      <vt:lpstr>Objectives (cont.)</vt:lpstr>
      <vt:lpstr>Objectives (cont.)</vt:lpstr>
      <vt:lpstr>The architecture of a three-tiered application</vt:lpstr>
      <vt:lpstr>A class diagram for the Product class</vt:lpstr>
      <vt:lpstr>UML diagramming notes</vt:lpstr>
      <vt:lpstr>The relationship between a class and its objects</vt:lpstr>
      <vt:lpstr>The dialog box for creating a new Java class</vt:lpstr>
      <vt:lpstr>The Product class</vt:lpstr>
      <vt:lpstr>The Product class (cont.)</vt:lpstr>
      <vt:lpstr>The Product class (cont.)</vt:lpstr>
      <vt:lpstr>The syntax for declaring instance variables</vt:lpstr>
      <vt:lpstr>Where you can declare instance variables</vt:lpstr>
      <vt:lpstr>The syntax for coding constructors</vt:lpstr>
      <vt:lpstr>A constructor that assigns default values</vt:lpstr>
      <vt:lpstr>A custom constructor with three parameters</vt:lpstr>
      <vt:lpstr>A constructor with one parameter</vt:lpstr>
      <vt:lpstr>The syntax for coding a method</vt:lpstr>
      <vt:lpstr>A method that doesn’t accept parameters  or return data</vt:lpstr>
      <vt:lpstr>A get method that returns a string</vt:lpstr>
      <vt:lpstr>A set method</vt:lpstr>
      <vt:lpstr>How to create an object in two statements</vt:lpstr>
      <vt:lpstr>How to create an object in one statement</vt:lpstr>
      <vt:lpstr>How to call a method</vt:lpstr>
      <vt:lpstr>The NetBeans window for the Product application</vt:lpstr>
      <vt:lpstr>Dialog box for generating get and set methods</vt:lpstr>
      <vt:lpstr>How to declare static fields</vt:lpstr>
      <vt:lpstr>A class with a static constant and a static method</vt:lpstr>
      <vt:lpstr>The Product class with a static variable  and a static method</vt:lpstr>
      <vt:lpstr>The Product class with a static variable  and a static method (cont.)</vt:lpstr>
      <vt:lpstr>The syntax for calling a static field or method</vt:lpstr>
      <vt:lpstr>How to call static fields</vt:lpstr>
      <vt:lpstr>How to call static methods</vt:lpstr>
      <vt:lpstr>The syntax for coding a static initialization block</vt:lpstr>
      <vt:lpstr>A class with a static initialization block</vt:lpstr>
      <vt:lpstr>A class with a static initialization block (cont.)</vt:lpstr>
      <vt:lpstr>The ProductDB class</vt:lpstr>
      <vt:lpstr>The ProductDB class (cont.)</vt:lpstr>
      <vt:lpstr>The console for the Product Viewer application</vt:lpstr>
      <vt:lpstr>The ProductApp class</vt:lpstr>
      <vt:lpstr>The ProductApp class (cont.)</vt:lpstr>
      <vt:lpstr>How assignment statements work</vt:lpstr>
      <vt:lpstr>How parameters work</vt:lpstr>
      <vt:lpstr>How method calls work</vt:lpstr>
      <vt:lpstr>A method that accepts one argument</vt:lpstr>
      <vt:lpstr>Code that calls the printToConsole() methods</vt:lpstr>
      <vt:lpstr>How to refer to instance variables  of the current object</vt:lpstr>
      <vt:lpstr>How to call a constructor of the current object</vt:lpstr>
      <vt:lpstr>How to call a method of the current object</vt:lpstr>
      <vt:lpstr>How to pass the current object to a method</vt:lpstr>
      <vt:lpstr>The console for the Line Item application</vt:lpstr>
      <vt:lpstr>The class diagram for the Line Item application</vt:lpstr>
      <vt:lpstr>The LineItemApp class</vt:lpstr>
      <vt:lpstr>The LineItemApp class (cont.)</vt:lpstr>
      <vt:lpstr>The LineItemApp class (cont.)</vt:lpstr>
      <vt:lpstr>The Console class</vt:lpstr>
      <vt:lpstr>The Console class (cont.)</vt:lpstr>
      <vt:lpstr>The Console class (cont.)</vt:lpstr>
      <vt:lpstr>The Console class (cont.)</vt:lpstr>
      <vt:lpstr>The Console class (cont.)</vt:lpstr>
      <vt:lpstr>The LineItem class</vt:lpstr>
      <vt:lpstr>The LineItem class (cont.)</vt:lpstr>
      <vt:lpstr>The LineItem class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17</cp:revision>
  <cp:lastPrinted>2016-01-14T23:03:16Z</cp:lastPrinted>
  <dcterms:created xsi:type="dcterms:W3CDTF">2016-10-24T17:55:21Z</dcterms:created>
  <dcterms:modified xsi:type="dcterms:W3CDTF">2017-06-13T21:55:08Z</dcterms:modified>
</cp:coreProperties>
</file>