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7"/>
  </p:notesMasterIdLst>
  <p:handoutMasterIdLst>
    <p:handoutMasterId r:id="rId38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698878"/>
              </p:ext>
            </p:extLst>
          </p:nvPr>
        </p:nvGraphicFramePr>
        <p:xfrm>
          <a:off x="922338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Product superclass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696249"/>
              </p:ext>
            </p:extLst>
          </p:nvPr>
        </p:nvGraphicFramePr>
        <p:xfrm>
          <a:off x="922338" y="10668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3" imgW="7301323" imgH="2769267" progId="Word.Document.12">
                  <p:embed/>
                </p:oleObj>
              </mc:Choice>
              <mc:Fallback>
                <p:oleObj name="Document" r:id="rId3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70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Product superclass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446834"/>
              </p:ext>
            </p:extLst>
          </p:nvPr>
        </p:nvGraphicFramePr>
        <p:xfrm>
          <a:off x="922338" y="1121798"/>
          <a:ext cx="7301323" cy="3069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3" imgW="7301323" imgH="3069202" progId="Word.Document.12">
                  <p:embed/>
                </p:oleObj>
              </mc:Choice>
              <mc:Fallback>
                <p:oleObj name="Document" r:id="rId3" imgW="7301323" imgH="30692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21798"/>
                        <a:ext cx="7301323" cy="3069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73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creating subclasses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324391"/>
              </p:ext>
            </p:extLst>
          </p:nvPr>
        </p:nvGraphicFramePr>
        <p:xfrm>
          <a:off x="928688" y="1066800"/>
          <a:ext cx="74533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3" imgW="7454871" imgH="2310183" progId="Word.Document.12">
                  <p:embed/>
                </p:oleObj>
              </mc:Choice>
              <mc:Fallback>
                <p:oleObj name="Document" r:id="rId3" imgW="7454871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066800"/>
                        <a:ext cx="74533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149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a Book subclass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167049"/>
              </p:ext>
            </p:extLst>
          </p:nvPr>
        </p:nvGraphicFramePr>
        <p:xfrm>
          <a:off x="922338" y="1066800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3" imgW="7301323" imgH="4151920" progId="Word.Document.12">
                  <p:embed/>
                </p:oleObj>
              </mc:Choice>
              <mc:Fallback>
                <p:oleObj name="Document" r:id="rId3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0393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a Book subclass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711258"/>
              </p:ext>
            </p:extLst>
          </p:nvPr>
        </p:nvGraphicFramePr>
        <p:xfrm>
          <a:off x="922338" y="1066800"/>
          <a:ext cx="7301323" cy="1457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3" imgW="7301323" imgH="1457547" progId="Word.Document.12">
                  <p:embed/>
                </p:oleObj>
              </mc:Choice>
              <mc:Fallback>
                <p:oleObj name="Document" r:id="rId3" imgW="7301323" imgH="14575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457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659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() method in the Product superclass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088759"/>
              </p:ext>
            </p:extLst>
          </p:nvPr>
        </p:nvGraphicFramePr>
        <p:xfrm>
          <a:off x="922338" y="1066800"/>
          <a:ext cx="7301323" cy="3382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3" imgW="7301323" imgH="3382819" progId="Word.Document.12">
                  <p:embed/>
                </p:oleObj>
              </mc:Choice>
              <mc:Fallback>
                <p:oleObj name="Document" r:id="rId3" imgW="7301323" imgH="33828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3382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6043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uses the overridden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866491"/>
              </p:ext>
            </p:extLst>
          </p:nvPr>
        </p:nvGraphicFramePr>
        <p:xfrm>
          <a:off x="922338" y="1028700"/>
          <a:ext cx="730091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3" imgW="7301323" imgH="4382362" progId="Word.Document.12">
                  <p:embed/>
                </p:oleObj>
              </mc:Choice>
              <mc:Fallback>
                <p:oleObj name="Document" r:id="rId3" imgW="7301323" imgH="4382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28700"/>
                        <a:ext cx="730091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311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for the Product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560329"/>
              </p:ext>
            </p:extLst>
          </p:nvPr>
        </p:nvGraphicFramePr>
        <p:xfrm>
          <a:off x="928688" y="1054100"/>
          <a:ext cx="7300912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3" imgW="7301323" imgH="5119057" progId="Word.Document.12">
                  <p:embed/>
                </p:oleObj>
              </mc:Choice>
              <mc:Fallback>
                <p:oleObj name="Document" r:id="rId3" imgW="7301323" imgH="51190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054100"/>
                        <a:ext cx="7300912" cy="511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89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for the Product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27252"/>
              </p:ext>
            </p:extLst>
          </p:nvPr>
        </p:nvGraphicFramePr>
        <p:xfrm>
          <a:off x="922338" y="1155700"/>
          <a:ext cx="7300912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3" imgW="7301323" imgH="1435223" progId="Word.Document.12">
                  <p:embed/>
                </p:oleObj>
              </mc:Choice>
              <mc:Fallback>
                <p:oleObj name="Document" r:id="rId3" imgW="7301323" imgH="1435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55700"/>
                        <a:ext cx="7300912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66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941313"/>
              </p:ext>
            </p:extLst>
          </p:nvPr>
        </p:nvGraphicFramePr>
        <p:xfrm>
          <a:off x="922338" y="1058863"/>
          <a:ext cx="7300912" cy="397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3" imgW="7301323" imgH="3971167" progId="Word.Document.12">
                  <p:embed/>
                </p:oleObj>
              </mc:Choice>
              <mc:Fallback>
                <p:oleObj name="Document" r:id="rId3" imgW="7301323" imgH="39711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58863"/>
                        <a:ext cx="7300912" cy="397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52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601000"/>
              </p:ext>
            </p:extLst>
          </p:nvPr>
        </p:nvGraphicFramePr>
        <p:xfrm>
          <a:off x="922338" y="952173"/>
          <a:ext cx="7301323" cy="4077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3" imgW="7301323" imgH="4077027" progId="Word.Document.12">
                  <p:embed/>
                </p:oleObj>
              </mc:Choice>
              <mc:Fallback>
                <p:oleObj name="Document" r:id="rId3" imgW="7301323" imgH="40770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52173"/>
                        <a:ext cx="7301323" cy="4077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Product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087053"/>
              </p:ext>
            </p:extLst>
          </p:nvPr>
        </p:nvGraphicFramePr>
        <p:xfrm>
          <a:off x="922338" y="1066800"/>
          <a:ext cx="7300912" cy="336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Document" r:id="rId3" imgW="7301323" imgH="3367697" progId="Word.Document.12">
                  <p:embed/>
                </p:oleObj>
              </mc:Choice>
              <mc:Fallback>
                <p:oleObj name="Document" r:id="rId3" imgW="7301323" imgH="33676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36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22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Product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656590"/>
              </p:ext>
            </p:extLst>
          </p:nvPr>
        </p:nvGraphicFramePr>
        <p:xfrm>
          <a:off x="922338" y="1066800"/>
          <a:ext cx="7300912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3" imgW="7301323" imgH="3058040" progId="Word.Document.12">
                  <p:embed/>
                </p:oleObj>
              </mc:Choice>
              <mc:Fallback>
                <p:oleObj name="Document" r:id="rId3" imgW="7301323" imgH="30580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2725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Book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513240"/>
              </p:ext>
            </p:extLst>
          </p:nvPr>
        </p:nvGraphicFramePr>
        <p:xfrm>
          <a:off x="922338" y="1017588"/>
          <a:ext cx="7300912" cy="469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Document" r:id="rId3" imgW="7301323" imgH="4698140" progId="Word.Document.12">
                  <p:embed/>
                </p:oleObj>
              </mc:Choice>
              <mc:Fallback>
                <p:oleObj name="Document" r:id="rId3" imgW="7301323" imgH="46981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17588"/>
                        <a:ext cx="7300912" cy="4697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6927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Software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062553"/>
              </p:ext>
            </p:extLst>
          </p:nvPr>
        </p:nvGraphicFramePr>
        <p:xfrm>
          <a:off x="922338" y="1066800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Document" r:id="rId3" imgW="7301323" imgH="4669695" progId="Word.Document.12">
                  <p:embed/>
                </p:oleObj>
              </mc:Choice>
              <mc:Fallback>
                <p:oleObj name="Document" r:id="rId3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2554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ProductDB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54836"/>
              </p:ext>
            </p:extLst>
          </p:nvPr>
        </p:nvGraphicFramePr>
        <p:xfrm>
          <a:off x="922338" y="10668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3" imgW="7301323" imgH="4064784" progId="Word.Document.12">
                  <p:embed/>
                </p:oleObj>
              </mc:Choice>
              <mc:Fallback>
                <p:oleObj name="Document" r:id="rId3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764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ProductDB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05895"/>
              </p:ext>
            </p:extLst>
          </p:nvPr>
        </p:nvGraphicFramePr>
        <p:xfrm>
          <a:off x="922338" y="106680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3" imgW="7301323" imgH="4871332" progId="Word.Document.12">
                  <p:embed/>
                </p:oleObj>
              </mc:Choice>
              <mc:Fallback>
                <p:oleObj name="Document" r:id="rId3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118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ProductApp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002723"/>
              </p:ext>
            </p:extLst>
          </p:nvPr>
        </p:nvGraphicFramePr>
        <p:xfrm>
          <a:off x="922338" y="1066800"/>
          <a:ext cx="7300912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Document" r:id="rId3" imgW="7301323" imgH="4172804" progId="Word.Document.12">
                  <p:embed/>
                </p:oleObj>
              </mc:Choice>
              <mc:Fallback>
                <p:oleObj name="Document" r:id="rId3" imgW="7301323" imgH="41728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493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ProductApp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38596"/>
              </p:ext>
            </p:extLst>
          </p:nvPr>
        </p:nvGraphicFramePr>
        <p:xfrm>
          <a:off x="922338" y="1066800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3" imgW="7301323" imgH="4669695" progId="Word.Document.12">
                  <p:embed/>
                </p:oleObj>
              </mc:Choice>
              <mc:Fallback>
                <p:oleObj name="Document" r:id="rId3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015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casts Product and Book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705516"/>
              </p:ext>
            </p:extLst>
          </p:nvPr>
        </p:nvGraphicFramePr>
        <p:xfrm>
          <a:off x="928688" y="1109663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3" imgW="7301323" imgH="3691756" progId="Word.Document.12">
                  <p:embed/>
                </p:oleObj>
              </mc:Choice>
              <mc:Fallback>
                <p:oleObj name="Document" r:id="rId3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109663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64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checks an object’s type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037823"/>
              </p:ext>
            </p:extLst>
          </p:nvPr>
        </p:nvGraphicFramePr>
        <p:xfrm>
          <a:off x="922338" y="1047750"/>
          <a:ext cx="7300912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3" imgW="7301323" imgH="2000526" progId="Word.Document.12">
                  <p:embed/>
                </p:oleObj>
              </mc:Choice>
              <mc:Fallback>
                <p:oleObj name="Document" r:id="rId3" imgW="7301323" imgH="20005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47750"/>
                        <a:ext cx="7300912" cy="200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94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511690"/>
              </p:ext>
            </p:extLst>
          </p:nvPr>
        </p:nvGraphicFramePr>
        <p:xfrm>
          <a:off x="922338" y="964558"/>
          <a:ext cx="7301323" cy="459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3" imgW="7301323" imgH="4598042" progId="Word.Document.12">
                  <p:embed/>
                </p:oleObj>
              </mc:Choice>
              <mc:Fallback>
                <p:oleObj name="Document" r:id="rId3" imgW="7301323" imgH="45980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64558"/>
                        <a:ext cx="7301323" cy="4598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801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620000" cy="738664"/>
          </a:xfrm>
        </p:spPr>
        <p:txBody>
          <a:bodyPr/>
          <a:lstStyle/>
          <a:p>
            <a:r>
              <a:rPr lang="en-US" dirty="0"/>
              <a:t>How the equals() method of the Object class 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227175"/>
              </p:ext>
            </p:extLst>
          </p:nvPr>
        </p:nvGraphicFramePr>
        <p:xfrm>
          <a:off x="922338" y="1018903"/>
          <a:ext cx="7301323" cy="271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3" imgW="7301323" imgH="2714897" progId="Word.Document.12">
                  <p:embed/>
                </p:oleObj>
              </mc:Choice>
              <mc:Fallback>
                <p:oleObj name="Document" r:id="rId3" imgW="7301323" imgH="2714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18903"/>
                        <a:ext cx="7301323" cy="2714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9867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equals() method of the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544407"/>
              </p:ext>
            </p:extLst>
          </p:nvPr>
        </p:nvGraphicFramePr>
        <p:xfrm>
          <a:off x="922338" y="1121798"/>
          <a:ext cx="7301323" cy="3069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3" imgW="7301323" imgH="3069202" progId="Word.Document.12">
                  <p:embed/>
                </p:oleObj>
              </mc:Choice>
              <mc:Fallback>
                <p:oleObj name="Document" r:id="rId3" imgW="7301323" imgH="30692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21798"/>
                        <a:ext cx="7301323" cy="3069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5230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equals() method of the </a:t>
            </a:r>
            <a:r>
              <a:rPr lang="en-US" dirty="0" err="1"/>
              <a:t>LineItem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325688"/>
              </p:ext>
            </p:extLst>
          </p:nvPr>
        </p:nvGraphicFramePr>
        <p:xfrm>
          <a:off x="922338" y="1048922"/>
          <a:ext cx="7301323" cy="2608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3" imgW="7301323" imgH="2608678" progId="Word.Document.12">
                  <p:embed/>
                </p:oleObj>
              </mc:Choice>
              <mc:Fallback>
                <p:oleObj name="Document" r:id="rId3" imgW="7301323" imgH="2608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48922"/>
                        <a:ext cx="7301323" cy="2608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8176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abstract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492362"/>
              </p:ext>
            </p:extLst>
          </p:nvPr>
        </p:nvGraphicFramePr>
        <p:xfrm>
          <a:off x="922338" y="1066800"/>
          <a:ext cx="7301323" cy="3759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3" imgW="7301323" imgH="3759808" progId="Word.Document.12">
                  <p:embed/>
                </p:oleObj>
              </mc:Choice>
              <mc:Fallback>
                <p:oleObj name="Document" r:id="rId3" imgW="7301323" imgH="37598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3759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158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class that inherits the abstract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618823"/>
              </p:ext>
            </p:extLst>
          </p:nvPr>
        </p:nvGraphicFramePr>
        <p:xfrm>
          <a:off x="922338" y="1066800"/>
          <a:ext cx="7301323" cy="2378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3" imgW="7301323" imgH="2378596" progId="Word.Document.12">
                  <p:embed/>
                </p:oleObj>
              </mc:Choice>
              <mc:Fallback>
                <p:oleObj name="Document" r:id="rId3" imgW="7301323" imgH="23785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378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931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final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126702"/>
              </p:ext>
            </p:extLst>
          </p:nvPr>
        </p:nvGraphicFramePr>
        <p:xfrm>
          <a:off x="922338" y="1033456"/>
          <a:ext cx="7301323" cy="3843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3" imgW="7301323" imgH="3843344" progId="Word.Document.12">
                  <p:embed/>
                </p:oleObj>
              </mc:Choice>
              <mc:Fallback>
                <p:oleObj name="Document" r:id="rId3" imgW="7301323" imgH="38433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33456"/>
                        <a:ext cx="7301323" cy="3843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939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589726"/>
              </p:ext>
            </p:extLst>
          </p:nvPr>
        </p:nvGraphicFramePr>
        <p:xfrm>
          <a:off x="922338" y="1143000"/>
          <a:ext cx="7301323" cy="736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3" imgW="7301323" imgH="736695" progId="Word.Document.12">
                  <p:embed/>
                </p:oleObj>
              </mc:Choice>
              <mc:Fallback>
                <p:oleObj name="Document" r:id="rId3" imgW="7301323" imgH="736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1323" cy="736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679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848600" cy="738664"/>
          </a:xfrm>
        </p:spPr>
        <p:txBody>
          <a:bodyPr/>
          <a:lstStyle/>
          <a:p>
            <a:r>
              <a:rPr lang="en-US" dirty="0"/>
              <a:t>Business classes for a Product Manager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1-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0" y="1178987"/>
            <a:ext cx="5735320" cy="448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61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Object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711867"/>
              </p:ext>
            </p:extLst>
          </p:nvPr>
        </p:nvGraphicFramePr>
        <p:xfrm>
          <a:off x="922338" y="1066800"/>
          <a:ext cx="7301323" cy="2379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3" imgW="7301323" imgH="2379676" progId="Word.Document.12">
                  <p:embed/>
                </p:oleObj>
              </mc:Choice>
              <mc:Fallback>
                <p:oleObj name="Document" r:id="rId3" imgW="7301323" imgH="23796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379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622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typical value returned by a Product object’s…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799940"/>
              </p:ext>
            </p:extLst>
          </p:nvPr>
        </p:nvGraphicFramePr>
        <p:xfrm>
          <a:off x="922338" y="1066800"/>
          <a:ext cx="7300912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3" imgW="7301323" imgH="1432342" progId="Word.Document.12">
                  <p:embed/>
                </p:oleObj>
              </mc:Choice>
              <mc:Fallback>
                <p:oleObj name="Document" r:id="rId3" imgW="7301323" imgH="14323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143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27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113894"/>
              </p:ext>
            </p:extLst>
          </p:nvPr>
        </p:nvGraphicFramePr>
        <p:xfrm>
          <a:off x="914400" y="1148878"/>
          <a:ext cx="7377498" cy="1975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3" imgW="7377498" imgH="1975322" progId="Word.Document.12">
                  <p:embed/>
                </p:oleObj>
              </mc:Choice>
              <mc:Fallback>
                <p:oleObj name="Document" r:id="rId3" imgW="7377498" imgH="19753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8878"/>
                        <a:ext cx="7377498" cy="1975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879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annotation for overriding a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384673"/>
              </p:ext>
            </p:extLst>
          </p:nvPr>
        </p:nvGraphicFramePr>
        <p:xfrm>
          <a:off x="846138" y="1108075"/>
          <a:ext cx="745331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3" imgW="7454871" imgH="644518" progId="Word.Document.12">
                  <p:embed/>
                </p:oleObj>
              </mc:Choice>
              <mc:Fallback>
                <p:oleObj name="Document" r:id="rId3" imgW="7454871" imgH="6445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6138" y="1108075"/>
                        <a:ext cx="7453312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00039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954</Words>
  <Application>Microsoft Office PowerPoint</Application>
  <PresentationFormat>On-screen Show (4:3)</PresentationFormat>
  <Paragraphs>175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8</vt:lpstr>
      <vt:lpstr>Objectives</vt:lpstr>
      <vt:lpstr>Objectives (cont.)</vt:lpstr>
      <vt:lpstr>Objectives (cont.)</vt:lpstr>
      <vt:lpstr>Business classes for a Product Manager application</vt:lpstr>
      <vt:lpstr>The Object class</vt:lpstr>
      <vt:lpstr>A typical value returned by a Product object’s…</vt:lpstr>
      <vt:lpstr>Access modifiers</vt:lpstr>
      <vt:lpstr>An annotation for overriding a method</vt:lpstr>
      <vt:lpstr>The code for the Product superclass</vt:lpstr>
      <vt:lpstr>The code for the Product superclass (cont.)</vt:lpstr>
      <vt:lpstr>The syntax for creating subclasses</vt:lpstr>
      <vt:lpstr>The code for a Book subclass</vt:lpstr>
      <vt:lpstr>The code for a Book subclass</vt:lpstr>
      <vt:lpstr>The toString() method in the Product superclass</vt:lpstr>
      <vt:lpstr>Code that uses the overridden methods</vt:lpstr>
      <vt:lpstr>The console for the Product application</vt:lpstr>
      <vt:lpstr>The console for the Product application (cont.)</vt:lpstr>
      <vt:lpstr>The code for the Product class</vt:lpstr>
      <vt:lpstr>The code for the Product class (cont.)</vt:lpstr>
      <vt:lpstr>The code for the Product class (cont.)</vt:lpstr>
      <vt:lpstr>The code for the Book class</vt:lpstr>
      <vt:lpstr>The code for the Software class</vt:lpstr>
      <vt:lpstr>The code for the ProductDB class</vt:lpstr>
      <vt:lpstr>The code for the ProductDB class (cont.)</vt:lpstr>
      <vt:lpstr>The code for the ProductApp class</vt:lpstr>
      <vt:lpstr>The code for the ProductApp class (cont.)</vt:lpstr>
      <vt:lpstr>Code that casts Product and Book objects</vt:lpstr>
      <vt:lpstr>Code that checks an object’s type</vt:lpstr>
      <vt:lpstr>How the equals() method of the Object class works</vt:lpstr>
      <vt:lpstr>The equals() method of the Product class</vt:lpstr>
      <vt:lpstr>The equals() method of the LineItem class</vt:lpstr>
      <vt:lpstr>An abstract Product class</vt:lpstr>
      <vt:lpstr>A class that inherits the abstract Product class</vt:lpstr>
      <vt:lpstr>A final class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14</cp:revision>
  <cp:lastPrinted>2016-01-14T23:03:16Z</cp:lastPrinted>
  <dcterms:created xsi:type="dcterms:W3CDTF">2016-10-24T17:55:21Z</dcterms:created>
  <dcterms:modified xsi:type="dcterms:W3CDTF">2017-06-13T22:00:59Z</dcterms:modified>
</cp:coreProperties>
</file>