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5"/>
  </p:notesMasterIdLst>
  <p:handoutMasterIdLst>
    <p:handoutMasterId r:id="rId66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62" autoAdjust="0"/>
  </p:normalViewPr>
  <p:slideViewPr>
    <p:cSldViewPr>
      <p:cViewPr varScale="1">
        <p:scale>
          <a:sx n="108" d="100"/>
          <a:sy n="108" d="100"/>
        </p:scale>
        <p:origin x="16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58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5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41243"/>
              </p:ext>
            </p:extLst>
          </p:nvPr>
        </p:nvGraphicFramePr>
        <p:xfrm>
          <a:off x="921338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001645"/>
              </p:ext>
            </p:extLst>
          </p:nvPr>
        </p:nvGraphicFramePr>
        <p:xfrm>
          <a:off x="928688" y="11430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2310183" progId="Word.Document.12">
                  <p:embed/>
                </p:oleObj>
              </mc:Choice>
              <mc:Fallback>
                <p:oleObj name="Document" r:id="rId3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430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24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declaring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47292"/>
              </p:ext>
            </p:extLst>
          </p:nvPr>
        </p:nvGraphicFramePr>
        <p:xfrm>
          <a:off x="908538" y="12080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538" y="12080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53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declaring a main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13795"/>
              </p:ext>
            </p:extLst>
          </p:nvPr>
        </p:nvGraphicFramePr>
        <p:xfrm>
          <a:off x="940411" y="1219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0411" y="1219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8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public class that contains a main()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26405"/>
              </p:ext>
            </p:extLst>
          </p:nvPr>
        </p:nvGraphicFramePr>
        <p:xfrm>
          <a:off x="914400" y="1066800"/>
          <a:ext cx="7300912" cy="38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3847305" progId="Word.Document.12">
                  <p:embed/>
                </p:oleObj>
              </mc:Choice>
              <mc:Fallback>
                <p:oleObj name="Document" r:id="rId3" imgW="7301323" imgH="3847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384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394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 for naming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511690"/>
              </p:ext>
            </p:extLst>
          </p:nvPr>
        </p:nvGraphicFramePr>
        <p:xfrm>
          <a:off x="921338" y="1066800"/>
          <a:ext cx="7301323" cy="276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2766027" progId="Word.Document.12">
                  <p:embed/>
                </p:oleObj>
              </mc:Choice>
              <mc:Fallback>
                <p:oleObj name="Document" r:id="rId3" imgW="7301323" imgH="27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338" y="1066800"/>
                        <a:ext cx="7301323" cy="276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5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of the eight primitive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377326"/>
              </p:ext>
            </p:extLst>
          </p:nvPr>
        </p:nvGraphicFramePr>
        <p:xfrm>
          <a:off x="933450" y="1065213"/>
          <a:ext cx="72390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773422" progId="Word.Document.12">
                  <p:embed/>
                </p:oleObj>
              </mc:Choice>
              <mc:Fallback>
                <p:oleObj name="Document" r:id="rId3" imgW="7301323" imgH="7734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1065213"/>
                        <a:ext cx="7239000" cy="76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4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 variable and assign a value </a:t>
            </a:r>
            <a:br>
              <a:rPr lang="en-US" dirty="0"/>
            </a:br>
            <a:r>
              <a:rPr lang="en-US" dirty="0"/>
              <a:t>in two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297569"/>
              </p:ext>
            </p:extLst>
          </p:nvPr>
        </p:nvGraphicFramePr>
        <p:xfrm>
          <a:off x="928277" y="1238041"/>
          <a:ext cx="7301323" cy="1962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1962359" progId="Word.Document.12">
                  <p:embed/>
                </p:oleObj>
              </mc:Choice>
              <mc:Fallback>
                <p:oleObj name="Document" r:id="rId3" imgW="7301323" imgH="19623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238041"/>
                        <a:ext cx="7301323" cy="1962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96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declare a variable and assign a value </a:t>
            </a:r>
            <a:br>
              <a:rPr lang="en-US" dirty="0"/>
            </a:br>
            <a:r>
              <a:rPr lang="en-US" dirty="0"/>
              <a:t>in one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465160"/>
              </p:ext>
            </p:extLst>
          </p:nvPr>
        </p:nvGraphicFramePr>
        <p:xfrm>
          <a:off x="914400" y="1304925"/>
          <a:ext cx="73009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2124389" progId="Word.Document.12">
                  <p:embed/>
                </p:oleObj>
              </mc:Choice>
              <mc:Fallback>
                <p:oleObj name="Document" r:id="rId3" imgW="7301323" imgH="2124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04925"/>
                        <a:ext cx="7300912" cy="212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742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example that uses assignment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81584"/>
              </p:ext>
            </p:extLst>
          </p:nvPr>
        </p:nvGraphicFramePr>
        <p:xfrm>
          <a:off x="914400" y="1143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36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Naming recommendations for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92935"/>
              </p:ext>
            </p:extLst>
          </p:nvPr>
        </p:nvGraphicFramePr>
        <p:xfrm>
          <a:off x="928277" y="1143000"/>
          <a:ext cx="7301323" cy="1744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1744159" progId="Word.Document.12">
                  <p:embed/>
                </p:oleObj>
              </mc:Choice>
              <mc:Fallback>
                <p:oleObj name="Document" r:id="rId3" imgW="7301323" imgH="1744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1744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2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837333"/>
              </p:ext>
            </p:extLst>
          </p:nvPr>
        </p:nvGraphicFramePr>
        <p:xfrm>
          <a:off x="928277" y="994321"/>
          <a:ext cx="7301323" cy="3124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3124652" progId="Word.Document.12">
                  <p:embed/>
                </p:oleObj>
              </mc:Choice>
              <mc:Fallback>
                <p:oleObj name="Document" r:id="rId3" imgW="7301323" imgH="3124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994321"/>
                        <a:ext cx="7301323" cy="3124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operators for arithmetic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70497"/>
              </p:ext>
            </p:extLst>
          </p:nvPr>
        </p:nvGraphicFramePr>
        <p:xfrm>
          <a:off x="928277" y="1143837"/>
          <a:ext cx="7301323" cy="198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1980363" progId="Word.Document.12">
                  <p:embed/>
                </p:oleObj>
              </mc:Choice>
              <mc:Fallback>
                <p:oleObj name="Document" r:id="rId3" imgW="7301323" imgH="19803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837"/>
                        <a:ext cx="7301323" cy="198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51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r>
              <a:rPr lang="en-US" dirty="0"/>
              <a:t>Statements that use simple arithmetic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553315"/>
              </p:ext>
            </p:extLst>
          </p:nvPr>
        </p:nvGraphicFramePr>
        <p:xfrm>
          <a:off x="922338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Statements that increment a counter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52297"/>
              </p:ext>
            </p:extLst>
          </p:nvPr>
        </p:nvGraphicFramePr>
        <p:xfrm>
          <a:off x="922338" y="1019175"/>
          <a:ext cx="7300912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925342" progId="Word.Document.12">
                  <p:embed/>
                </p:oleObj>
              </mc:Choice>
              <mc:Fallback>
                <p:oleObj name="Document" r:id="rId3" imgW="7301323" imgH="4925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9175"/>
                        <a:ext cx="7300912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13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and initializing </a:t>
            </a:r>
            <a:br>
              <a:rPr lang="en-US" dirty="0"/>
            </a:br>
            <a:r>
              <a:rPr lang="en-US" dirty="0"/>
              <a:t>a string variable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28057"/>
              </p:ext>
            </p:extLst>
          </p:nvPr>
        </p:nvGraphicFramePr>
        <p:xfrm>
          <a:off x="928688" y="1295400"/>
          <a:ext cx="7300912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95400"/>
                        <a:ext cx="7300912" cy="154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65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join strings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89887"/>
              </p:ext>
            </p:extLst>
          </p:nvPr>
        </p:nvGraphicFramePr>
        <p:xfrm>
          <a:off x="914400" y="1066800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642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append one string to another </a:t>
            </a:r>
            <a:br>
              <a:rPr lang="en-US" dirty="0"/>
            </a:br>
            <a:r>
              <a:rPr lang="en-US" dirty="0"/>
              <a:t>with the +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11731"/>
              </p:ext>
            </p:extLst>
          </p:nvPr>
        </p:nvGraphicFramePr>
        <p:xfrm>
          <a:off x="914400" y="1219200"/>
          <a:ext cx="7300912" cy="350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3507402" progId="Word.Document.12">
                  <p:embed/>
                </p:oleObj>
              </mc:Choice>
              <mc:Fallback>
                <p:oleObj name="Document" r:id="rId3" imgW="7301323" imgH="3507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0912" cy="350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035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53663"/>
              </p:ext>
            </p:extLst>
          </p:nvPr>
        </p:nvGraphicFramePr>
        <p:xfrm>
          <a:off x="933450" y="1065213"/>
          <a:ext cx="72390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1964160" progId="Word.Document.12">
                  <p:embed/>
                </p:oleObj>
              </mc:Choice>
              <mc:Fallback>
                <p:oleObj name="Document" r:id="rId3" imgW="7301323" imgH="1964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1065213"/>
                        <a:ext cx="7239000" cy="194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99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string with a new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06393"/>
              </p:ext>
            </p:extLst>
          </p:nvPr>
        </p:nvGraphicFramePr>
        <p:xfrm>
          <a:off x="922338" y="1048897"/>
          <a:ext cx="7301323" cy="405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4056503" progId="Word.Document.12">
                  <p:embed/>
                </p:oleObj>
              </mc:Choice>
              <mc:Fallback>
                <p:oleObj name="Document" r:id="rId3" imgW="7301323" imgH="40565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8897"/>
                        <a:ext cx="7301323" cy="405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8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string with quotation marks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9314"/>
              </p:ext>
            </p:extLst>
          </p:nvPr>
        </p:nvGraphicFramePr>
        <p:xfrm>
          <a:off x="922338" y="1066800"/>
          <a:ext cx="7301323" cy="359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3595978" progId="Word.Document.12">
                  <p:embed/>
                </p:oleObj>
              </mc:Choice>
              <mc:Fallback>
                <p:oleObj name="Document" r:id="rId3" imgW="7301323" imgH="35959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595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54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packages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675"/>
              </p:ext>
            </p:extLst>
          </p:nvPr>
        </p:nvGraphicFramePr>
        <p:xfrm>
          <a:off x="914400" y="1065213"/>
          <a:ext cx="72390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1964160" progId="Word.Document.12">
                  <p:embed/>
                </p:oleObj>
              </mc:Choice>
              <mc:Fallback>
                <p:oleObj name="Document" r:id="rId3" imgW="7301323" imgH="1964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39000" cy="194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15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632680"/>
              </p:ext>
            </p:extLst>
          </p:nvPr>
        </p:nvGraphicFramePr>
        <p:xfrm>
          <a:off x="914400" y="1017588"/>
          <a:ext cx="7301323" cy="4598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4598402" progId="Word.Document.12">
                  <p:embed/>
                </p:oleObj>
              </mc:Choice>
              <mc:Fallback>
                <p:oleObj name="Document" r:id="rId3" imgW="7301323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17588"/>
                        <a:ext cx="7301323" cy="4598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19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import a single class from a package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97428"/>
              </p:ext>
            </p:extLst>
          </p:nvPr>
        </p:nvGraphicFramePr>
        <p:xfrm>
          <a:off x="922338" y="990600"/>
          <a:ext cx="7300912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4089989" progId="Word.Document.12">
                  <p:embed/>
                </p:oleObj>
              </mc:Choice>
              <mc:Fallback>
                <p:oleObj name="Document" r:id="rId3" imgW="7301323" imgH="40899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238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use the Scanner class to create an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95678"/>
              </p:ext>
            </p:extLst>
          </p:nvPr>
        </p:nvGraphicFramePr>
        <p:xfrm>
          <a:off x="914400" y="1012765"/>
          <a:ext cx="7301323" cy="150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1501835" progId="Word.Document.12">
                  <p:embed/>
                </p:oleObj>
              </mc:Choice>
              <mc:Fallback>
                <p:oleObj name="Document" r:id="rId3" imgW="7301323" imgH="15018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12765"/>
                        <a:ext cx="7301323" cy="1501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1040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 object from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14039"/>
              </p:ext>
            </p:extLst>
          </p:nvPr>
        </p:nvGraphicFramePr>
        <p:xfrm>
          <a:off x="922338" y="990600"/>
          <a:ext cx="7300912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4780955" progId="Word.Document.12">
                  <p:embed/>
                </p:oleObj>
              </mc:Choice>
              <mc:Fallback>
                <p:oleObj name="Document" r:id="rId3" imgW="7301323" imgH="478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90600"/>
                        <a:ext cx="7300912" cy="477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145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a static method from a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1799"/>
              </p:ext>
            </p:extLst>
          </p:nvPr>
        </p:nvGraphicFramePr>
        <p:xfrm>
          <a:off x="921544" y="1076325"/>
          <a:ext cx="73009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2124389" progId="Word.Document.12">
                  <p:embed/>
                </p:oleObj>
              </mc:Choice>
              <mc:Fallback>
                <p:oleObj name="Document" r:id="rId3" imgW="7301323" imgH="2124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1544" y="1076325"/>
                        <a:ext cx="7300912" cy="212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134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documentation for the Scanner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2-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143000"/>
            <a:ext cx="6184900" cy="48520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455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</a:t>
            </a:r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5357"/>
              </p:ext>
            </p:extLst>
          </p:nvPr>
        </p:nvGraphicFramePr>
        <p:xfrm>
          <a:off x="928277" y="1066800"/>
          <a:ext cx="7301323" cy="361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3613262" progId="Word.Document.12">
                  <p:embed/>
                </p:oleObj>
              </mc:Choice>
              <mc:Fallback>
                <p:oleObj name="Document" r:id="rId3" imgW="7301323" imgH="36132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3613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9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application that prints data to 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730034"/>
              </p:ext>
            </p:extLst>
          </p:nvPr>
        </p:nvGraphicFramePr>
        <p:xfrm>
          <a:off x="922338" y="11049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4382362" progId="Word.Document.12">
                  <p:embed/>
                </p:oleObj>
              </mc:Choice>
              <mc:Fallback>
                <p:oleObj name="Document" r:id="rId3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49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5702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r>
              <a:rPr lang="en-US" dirty="0"/>
              <a:t>An application that prints data to the console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64405"/>
              </p:ext>
            </p:extLst>
          </p:nvPr>
        </p:nvGraphicFramePr>
        <p:xfrm>
          <a:off x="914400" y="11985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2078301" progId="Word.Document.12">
                  <p:embed/>
                </p:oleObj>
              </mc:Choice>
              <mc:Fallback>
                <p:oleObj name="Document" r:id="rId3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85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6065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341284"/>
              </p:ext>
            </p:extLst>
          </p:nvPr>
        </p:nvGraphicFramePr>
        <p:xfrm>
          <a:off x="902677" y="1143000"/>
          <a:ext cx="7301323" cy="14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1483112" progId="Word.Document.12">
                  <p:embed/>
                </p:oleObj>
              </mc:Choice>
              <mc:Fallback>
                <p:oleObj name="Document" r:id="rId3" imgW="7301323" imgH="14831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2677" y="1143000"/>
                        <a:ext cx="7301323" cy="148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858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Scanner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834432"/>
              </p:ext>
            </p:extLst>
          </p:nvPr>
        </p:nvGraphicFramePr>
        <p:xfrm>
          <a:off x="928688" y="1066800"/>
          <a:ext cx="73009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1084519" progId="Word.Document.12">
                  <p:embed/>
                </p:oleObj>
              </mc:Choice>
              <mc:Fallback>
                <p:oleObj name="Document" r:id="rId3" imgW="7301323" imgH="10845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66800"/>
                        <a:ext cx="7300912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96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369332"/>
          </a:xfrm>
        </p:spPr>
        <p:txBody>
          <a:bodyPr/>
          <a:lstStyle/>
          <a:p>
            <a:r>
              <a:rPr lang="en-US" dirty="0" smtClean="0"/>
              <a:t>Objectives </a:t>
            </a:r>
            <a:r>
              <a:rPr lang="en-US" dirty="0"/>
              <a:t>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596795"/>
              </p:ext>
            </p:extLst>
          </p:nvPr>
        </p:nvGraphicFramePr>
        <p:xfrm>
          <a:off x="914400" y="914400"/>
          <a:ext cx="7301323" cy="514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5146062" progId="Word.Document.12">
                  <p:embed/>
                </p:oleObj>
              </mc:Choice>
              <mc:Fallback>
                <p:oleObj name="Document" r:id="rId3" imgW="7301323" imgH="51460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01323" cy="5143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076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a Scanner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28477"/>
              </p:ext>
            </p:extLst>
          </p:nvPr>
        </p:nvGraphicFramePr>
        <p:xfrm>
          <a:off x="928277" y="1066800"/>
          <a:ext cx="7301323" cy="369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066800"/>
                        <a:ext cx="7301323" cy="369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6194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three values from the user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68728"/>
              </p:ext>
            </p:extLst>
          </p:nvPr>
        </p:nvGraphicFramePr>
        <p:xfrm>
          <a:off x="922338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Document" r:id="rId3" imgW="7301323" imgH="4842887" progId="Word.Document.12">
                  <p:embed/>
                </p:oleObj>
              </mc:Choice>
              <mc:Fallback>
                <p:oleObj name="Document" r:id="rId3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8277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after the program finishes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21294"/>
              </p:ext>
            </p:extLst>
          </p:nvPr>
        </p:nvGraphicFramePr>
        <p:xfrm>
          <a:off x="928277" y="1219200"/>
          <a:ext cx="7301323" cy="132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1329003" progId="Word.Document.12">
                  <p:embed/>
                </p:oleObj>
              </mc:Choice>
              <mc:Fallback>
                <p:oleObj name="Document" r:id="rId3" imgW="7301323" imgH="13290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219200"/>
                        <a:ext cx="7301323" cy="132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423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reads three values from one 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379"/>
              </p:ext>
            </p:extLst>
          </p:nvPr>
        </p:nvGraphicFramePr>
        <p:xfrm>
          <a:off x="922338" y="1066800"/>
          <a:ext cx="7301323" cy="371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Document" r:id="rId3" imgW="7301323" imgH="3711920" progId="Word.Document.12">
                  <p:embed/>
                </p:oleObj>
              </mc:Choice>
              <mc:Fallback>
                <p:oleObj name="Document" r:id="rId3" imgW="7301323" imgH="371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371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847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71101"/>
              </p:ext>
            </p:extLst>
          </p:nvPr>
        </p:nvGraphicFramePr>
        <p:xfrm>
          <a:off x="928277" y="1143000"/>
          <a:ext cx="7301323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Document" r:id="rId3" imgW="7301323" imgH="2729300" progId="Word.Document.12">
                  <p:embed/>
                </p:oleObj>
              </mc:Choice>
              <mc:Fallback>
                <p:oleObj name="Document" r:id="rId3" imgW="7301323" imgH="272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141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Examples of Boolean expressions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555"/>
              </p:ext>
            </p:extLst>
          </p:nvPr>
        </p:nvGraphicFramePr>
        <p:xfrm>
          <a:off x="922338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Document" r:id="rId3" imgW="7301323" imgH="1848218" progId="Word.Document.12">
                  <p:embed/>
                </p:oleObj>
              </mc:Choice>
              <mc:Fallback>
                <p:oleObj name="Document" r:id="rId3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754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methods of 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91484"/>
              </p:ext>
            </p:extLst>
          </p:nvPr>
        </p:nvGraphicFramePr>
        <p:xfrm>
          <a:off x="914400" y="1066800"/>
          <a:ext cx="7300912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3" imgW="7301323" imgH="2772148" progId="Word.Document.12">
                  <p:embed/>
                </p:oleObj>
              </mc:Choice>
              <mc:Fallback>
                <p:oleObj name="Document" r:id="rId3" imgW="7301323" imgH="27721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197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if/else statement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716153"/>
              </p:ext>
            </p:extLst>
          </p:nvPr>
        </p:nvGraphicFramePr>
        <p:xfrm>
          <a:off x="914400" y="1143000"/>
          <a:ext cx="7453312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Document" r:id="rId3" imgW="7454871" imgH="1278234" progId="Word.Document.12">
                  <p:embed/>
                </p:oleObj>
              </mc:Choice>
              <mc:Fallback>
                <p:oleObj name="Document" r:id="rId3" imgW="7454871" imgH="1278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453312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147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If statements without else if or else clauses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97762"/>
              </p:ext>
            </p:extLst>
          </p:nvPr>
        </p:nvGraphicFramePr>
        <p:xfrm>
          <a:off x="914400" y="1066800"/>
          <a:ext cx="7301323" cy="280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Document" r:id="rId3" imgW="7301323" imgH="2807074" progId="Word.Document.12">
                  <p:embed/>
                </p:oleObj>
              </mc:Choice>
              <mc:Fallback>
                <p:oleObj name="Document" r:id="rId3" imgW="7301323" imgH="2807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807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400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if statement with an else clause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76243"/>
              </p:ext>
            </p:extLst>
          </p:nvPr>
        </p:nvGraphicFramePr>
        <p:xfrm>
          <a:off x="922338" y="1066800"/>
          <a:ext cx="7300912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3" imgW="7301323" imgH="4307829" progId="Word.Document.12">
                  <p:embed/>
                </p:oleObj>
              </mc:Choice>
              <mc:Fallback>
                <p:oleObj name="Document" r:id="rId3" imgW="7301323" imgH="4307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3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9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76208"/>
              </p:ext>
            </p:extLst>
          </p:nvPr>
        </p:nvGraphicFramePr>
        <p:xfrm>
          <a:off x="914400" y="1143000"/>
          <a:ext cx="7301323" cy="168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1689429" progId="Word.Document.12">
                  <p:embed/>
                </p:oleObj>
              </mc:Choice>
              <mc:Fallback>
                <p:oleObj name="Document" r:id="rId3" imgW="7301323" imgH="16894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8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4820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of the while loop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8323"/>
              </p:ext>
            </p:extLst>
          </p:nvPr>
        </p:nvGraphicFramePr>
        <p:xfrm>
          <a:off x="928277" y="1143000"/>
          <a:ext cx="7301323" cy="690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Document" r:id="rId3" imgW="7301323" imgH="690606" progId="Word.Document.12">
                  <p:embed/>
                </p:oleObj>
              </mc:Choice>
              <mc:Fallback>
                <p:oleObj name="Document" r:id="rId3" imgW="7301323" imgH="6906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690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1075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loop that continues while choice is “y” or “Y”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335866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733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loop that calculates the sum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the numbers </a:t>
            </a:r>
            <a:r>
              <a:rPr lang="en-US" dirty="0" smtClean="0"/>
              <a:t>1 </a:t>
            </a:r>
            <a:r>
              <a:rPr lang="en-US" dirty="0"/>
              <a:t>through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00893"/>
              </p:ext>
            </p:extLst>
          </p:nvPr>
        </p:nvGraphicFramePr>
        <p:xfrm>
          <a:off x="914400" y="12954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299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console for the Invoice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969036"/>
              </p:ext>
            </p:extLst>
          </p:nvPr>
        </p:nvGraphicFramePr>
        <p:xfrm>
          <a:off x="914400" y="1180564"/>
          <a:ext cx="7301323" cy="194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Document" r:id="rId3" imgW="7301323" imgH="1943636" progId="Word.Document.12">
                  <p:embed/>
                </p:oleObj>
              </mc:Choice>
              <mc:Fallback>
                <p:oleObj name="Document" r:id="rId3" imgW="7301323" imgH="19436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0564"/>
                        <a:ext cx="7301323" cy="1943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278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131597"/>
              </p:ext>
            </p:extLst>
          </p:nvPr>
        </p:nvGraphicFramePr>
        <p:xfrm>
          <a:off x="922338" y="1184275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84275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247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Invoice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3983"/>
              </p:ext>
            </p:extLst>
          </p:nvPr>
        </p:nvGraphicFramePr>
        <p:xfrm>
          <a:off x="922338" y="1066800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210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Invoice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56646"/>
              </p:ext>
            </p:extLst>
          </p:nvPr>
        </p:nvGraphicFramePr>
        <p:xfrm>
          <a:off x="922338" y="1143000"/>
          <a:ext cx="7300912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Document" r:id="rId3" imgW="7301323" imgH="1725796" progId="Word.Document.12">
                  <p:embed/>
                </p:oleObj>
              </mc:Choice>
              <mc:Fallback>
                <p:oleObj name="Document" r:id="rId3" imgW="7301323" imgH="1725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814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console for the Test Score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61588"/>
              </p:ext>
            </p:extLst>
          </p:nvPr>
        </p:nvGraphicFramePr>
        <p:xfrm>
          <a:off x="908538" y="1219200"/>
          <a:ext cx="7301323" cy="263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Document" r:id="rId3" imgW="7301323" imgH="2634242" progId="Word.Document.12">
                  <p:embed/>
                </p:oleObj>
              </mc:Choice>
              <mc:Fallback>
                <p:oleObj name="Document" r:id="rId3" imgW="7301323" imgH="2634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538" y="1219200"/>
                        <a:ext cx="7301323" cy="2634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4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Test Score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093850"/>
              </p:ext>
            </p:extLst>
          </p:nvPr>
        </p:nvGraphicFramePr>
        <p:xfrm>
          <a:off x="922338" y="11509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09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810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Test Score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0065"/>
              </p:ext>
            </p:extLst>
          </p:nvPr>
        </p:nvGraphicFramePr>
        <p:xfrm>
          <a:off x="922338" y="1143000"/>
          <a:ext cx="7300912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Document" r:id="rId3" imgW="7301323" imgH="3108809" progId="Word.Document.12">
                  <p:embed/>
                </p:oleObj>
              </mc:Choice>
              <mc:Fallback>
                <p:oleObj name="Document" r:id="rId3" imgW="7301323" imgH="3108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10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9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sample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79244"/>
              </p:ext>
            </p:extLst>
          </p:nvPr>
        </p:nvGraphicFramePr>
        <p:xfrm>
          <a:off x="922338" y="1069975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999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Test Score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43824"/>
              </p:ext>
            </p:extLst>
          </p:nvPr>
        </p:nvGraphicFramePr>
        <p:xfrm>
          <a:off x="922338" y="1143000"/>
          <a:ext cx="73009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Document" r:id="rId3" imgW="7301323" imgH="2648285" progId="Word.Document.12">
                  <p:embed/>
                </p:oleObj>
              </mc:Choice>
              <mc:Fallback>
                <p:oleObj name="Document" r:id="rId3" imgW="7301323" imgH="26482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64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28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runtime error that occurred </a:t>
            </a:r>
            <a:br>
              <a:rPr lang="en-US" dirty="0"/>
            </a:br>
            <a:r>
              <a:rPr lang="en-US" dirty="0"/>
              <a:t>while testing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2-19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95" y="1435100"/>
            <a:ext cx="6504305" cy="20701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5606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Incorrect output produced </a:t>
            </a:r>
            <a:br>
              <a:rPr lang="en-US" dirty="0"/>
            </a:br>
            <a:r>
              <a:rPr lang="en-US" dirty="0"/>
              <a:t>by the Test Score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02-19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85" y="1371600"/>
            <a:ext cx="6304915" cy="2006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230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43557"/>
              </p:ext>
            </p:extLst>
          </p:nvPr>
        </p:nvGraphicFramePr>
        <p:xfrm>
          <a:off x="914400" y="11823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Document" r:id="rId3" imgW="7301323" imgH="1941836" progId="Word.Document.12">
                  <p:embed/>
                </p:oleObj>
              </mc:Choice>
              <mc:Fallback>
                <p:oleObj name="Document" r:id="rId3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823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6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sample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10996"/>
              </p:ext>
            </p:extLst>
          </p:nvPr>
        </p:nvGraphicFramePr>
        <p:xfrm>
          <a:off x="914400" y="1143000"/>
          <a:ext cx="730091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1957678" progId="Word.Document.12">
                  <p:embed/>
                </p:oleObj>
              </mc:Choice>
              <mc:Fallback>
                <p:oleObj name="Document" r:id="rId3" imgW="7301323" imgH="1957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04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block comment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115410"/>
              </p:ext>
            </p:extLst>
          </p:nvPr>
        </p:nvGraphicFramePr>
        <p:xfrm>
          <a:off x="928688" y="1143000"/>
          <a:ext cx="730091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1495714" progId="Word.Document.12">
                  <p:embed/>
                </p:oleObj>
              </mc:Choice>
              <mc:Fallback>
                <p:oleObj name="Document" r:id="rId3" imgW="7301323" imgH="14957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43000"/>
                        <a:ext cx="7300912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7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Valid identifiers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76978"/>
              </p:ext>
            </p:extLst>
          </p:nvPr>
        </p:nvGraphicFramePr>
        <p:xfrm>
          <a:off x="914400" y="1066800"/>
          <a:ext cx="7301323" cy="351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3512443" progId="Word.Document.12">
                  <p:embed/>
                </p:oleObj>
              </mc:Choice>
              <mc:Fallback>
                <p:oleObj name="Document" r:id="rId3" imgW="7301323" imgH="3512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51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03741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97</TotalTime>
  <Words>1700</Words>
  <Application>Microsoft Office PowerPoint</Application>
  <PresentationFormat>On-screen Show (4:3)</PresentationFormat>
  <Paragraphs>315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2</vt:lpstr>
      <vt:lpstr>Objectives</vt:lpstr>
      <vt:lpstr>Objectives (cont.)</vt:lpstr>
      <vt:lpstr>Objectives (cont.)</vt:lpstr>
      <vt:lpstr>Objectives (cont.)</vt:lpstr>
      <vt:lpstr>A sample application</vt:lpstr>
      <vt:lpstr>A sample application (cont.)</vt:lpstr>
      <vt:lpstr>A block comment</vt:lpstr>
      <vt:lpstr>Valid identifiers</vt:lpstr>
      <vt:lpstr>Keywords</vt:lpstr>
      <vt:lpstr>The syntax for declaring a class</vt:lpstr>
      <vt:lpstr>The syntax for declaring a main method</vt:lpstr>
      <vt:lpstr>A public class that contains a main() method</vt:lpstr>
      <vt:lpstr>The rules for naming a class</vt:lpstr>
      <vt:lpstr>Two of the eight primitive data types</vt:lpstr>
      <vt:lpstr>How to declare a variable and assign a value  in two statements</vt:lpstr>
      <vt:lpstr>How to declare a variable and assign a value  in one statement</vt:lpstr>
      <vt:lpstr>An example that uses assignment statements</vt:lpstr>
      <vt:lpstr>Naming recommendations for variables</vt:lpstr>
      <vt:lpstr>The basic operators for arithmetic expressions</vt:lpstr>
      <vt:lpstr>Statements that use simple arithmetic expressions</vt:lpstr>
      <vt:lpstr>Statements that increment a counter variable</vt:lpstr>
      <vt:lpstr>The syntax for declaring and initializing  a string variable</vt:lpstr>
      <vt:lpstr>How to join strings</vt:lpstr>
      <vt:lpstr>How to append one string to another  with the + operator</vt:lpstr>
      <vt:lpstr>Common escape sequences</vt:lpstr>
      <vt:lpstr>A string with a new line</vt:lpstr>
      <vt:lpstr>A string with quotation marks</vt:lpstr>
      <vt:lpstr>Common packages</vt:lpstr>
      <vt:lpstr>How to import a single class from a package</vt:lpstr>
      <vt:lpstr>How to use the Scanner class to create an object</vt:lpstr>
      <vt:lpstr>How to create an object from a class</vt:lpstr>
      <vt:lpstr>How to call a static method from a class</vt:lpstr>
      <vt:lpstr>The documentation for the Scanner class</vt:lpstr>
      <vt:lpstr>Two methods of the System.out object</vt:lpstr>
      <vt:lpstr>An application that prints data to the console</vt:lpstr>
      <vt:lpstr>An application that prints data to the console (cont.)</vt:lpstr>
      <vt:lpstr>The console</vt:lpstr>
      <vt:lpstr>The Scanner class</vt:lpstr>
      <vt:lpstr>Common methods of a Scanner object</vt:lpstr>
      <vt:lpstr>Code that gets three values from the user</vt:lpstr>
      <vt:lpstr>The console after the program finishes</vt:lpstr>
      <vt:lpstr>Code that reads three values from one line</vt:lpstr>
      <vt:lpstr>Relational operators</vt:lpstr>
      <vt:lpstr>Examples of Boolean expressions</vt:lpstr>
      <vt:lpstr>Two methods of the String class</vt:lpstr>
      <vt:lpstr>The syntax of the if/else statement</vt:lpstr>
      <vt:lpstr>If statements without else if or else clauses</vt:lpstr>
      <vt:lpstr>An if statement with an else clause</vt:lpstr>
      <vt:lpstr>The syntax of the while loop</vt:lpstr>
      <vt:lpstr>A loop that continues while choice is “y” or “Y”</vt:lpstr>
      <vt:lpstr>A loop that calculates the sum  of the numbers 1 through 4</vt:lpstr>
      <vt:lpstr>The console for the Invoice application</vt:lpstr>
      <vt:lpstr>The code for the Invoice application</vt:lpstr>
      <vt:lpstr>The code for the Invoice application (cont.)</vt:lpstr>
      <vt:lpstr>The code for the Invoice application (cont.)</vt:lpstr>
      <vt:lpstr>The console for the Test Score application</vt:lpstr>
      <vt:lpstr>The code for the Test Score application</vt:lpstr>
      <vt:lpstr>The code for the Test Score application (cont.)</vt:lpstr>
      <vt:lpstr>The code for the Test Score application (cont.)</vt:lpstr>
      <vt:lpstr>A runtime error that occurred  while testing the Invoice application</vt:lpstr>
      <vt:lpstr>Incorrect output produced  by the Test Score application</vt:lpstr>
      <vt:lpstr>Debugging tips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Murach Books</dc:creator>
  <cp:lastModifiedBy>Anne Boehm</cp:lastModifiedBy>
  <cp:revision>13</cp:revision>
  <cp:lastPrinted>2016-01-14T23:03:16Z</cp:lastPrinted>
  <dcterms:created xsi:type="dcterms:W3CDTF">2017-06-08T16:58:33Z</dcterms:created>
  <dcterms:modified xsi:type="dcterms:W3CDTF">2017-06-13T21:23:18Z</dcterms:modified>
</cp:coreProperties>
</file>