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125171"/>
              </p:ext>
            </p:extLst>
          </p:nvPr>
        </p:nvGraphicFramePr>
        <p:xfrm>
          <a:off x="921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if statement with clauses </a:t>
            </a:r>
            <a:br>
              <a:rPr lang="en-US" dirty="0"/>
            </a:br>
            <a:r>
              <a:rPr lang="en-US" dirty="0"/>
              <a:t>that contain multiple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171407"/>
              </p:ext>
            </p:extLst>
          </p:nvPr>
        </p:nvGraphicFramePr>
        <p:xfrm>
          <a:off x="922338" y="12747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47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8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without braces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455618"/>
              </p:ext>
            </p:extLst>
          </p:nvPr>
        </p:nvGraphicFramePr>
        <p:xfrm>
          <a:off x="922338" y="990600"/>
          <a:ext cx="7300912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7301323" imgH="2586354" progId="Word.Document.12">
                  <p:embed/>
                </p:oleObj>
              </mc:Choice>
              <mc:Fallback>
                <p:oleObj name="Document" r:id="rId3" imgW="7301323" imgH="2586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258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38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799923"/>
              </p:ext>
            </p:extLst>
          </p:nvPr>
        </p:nvGraphicFramePr>
        <p:xfrm>
          <a:off x="922338" y="9906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77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switch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16630"/>
              </p:ext>
            </p:extLst>
          </p:nvPr>
        </p:nvGraphicFramePr>
        <p:xfrm>
          <a:off x="922338" y="1066800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7301323" imgH="2538825" progId="Word.Document.12">
                  <p:embed/>
                </p:oleObj>
              </mc:Choice>
              <mc:Fallback>
                <p:oleObj name="Document" r:id="rId3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7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switch statement that uses an integer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8182"/>
              </p:ext>
            </p:extLst>
          </p:nvPr>
        </p:nvGraphicFramePr>
        <p:xfrm>
          <a:off x="922338" y="10429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2538825" progId="Word.Document.12">
                  <p:embed/>
                </p:oleObj>
              </mc:Choice>
              <mc:Fallback>
                <p:oleObj name="Document" r:id="rId3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29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09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switch statement that uses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81161"/>
              </p:ext>
            </p:extLst>
          </p:nvPr>
        </p:nvGraphicFramePr>
        <p:xfrm>
          <a:off x="922338" y="10429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3" imgW="7301323" imgH="2538825" progId="Word.Document.12">
                  <p:embed/>
                </p:oleObj>
              </mc:Choice>
              <mc:Fallback>
                <p:oleObj name="Document" r:id="rId3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29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54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switch statement that falls through case labels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57411"/>
              </p:ext>
            </p:extLst>
          </p:nvPr>
        </p:nvGraphicFramePr>
        <p:xfrm>
          <a:off x="922338" y="1066800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91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enhanced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795017"/>
              </p:ext>
            </p:extLst>
          </p:nvPr>
        </p:nvGraphicFramePr>
        <p:xfrm>
          <a:off x="922338" y="1138237"/>
          <a:ext cx="7300912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3" imgW="7301323" imgH="3967927" progId="Word.Document.12">
                  <p:embed/>
                </p:oleObj>
              </mc:Choice>
              <mc:Fallback>
                <p:oleObj name="Document" r:id="rId3" imgW="7301323" imgH="3967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38237"/>
                        <a:ext cx="7300912" cy="396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44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switch statement and nested if/else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919640"/>
              </p:ext>
            </p:extLst>
          </p:nvPr>
        </p:nvGraphicFramePr>
        <p:xfrm>
          <a:off x="922338" y="12192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965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switch statement and nested if/else statements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17689"/>
              </p:ext>
            </p:extLst>
          </p:nvPr>
        </p:nvGraphicFramePr>
        <p:xfrm>
          <a:off x="914400" y="12827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827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10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532565"/>
              </p:ext>
            </p:extLst>
          </p:nvPr>
        </p:nvGraphicFramePr>
        <p:xfrm>
          <a:off x="922337" y="990600"/>
          <a:ext cx="7301323" cy="452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7301323" imgH="4521708" progId="Word.Document.12">
                  <p:embed/>
                </p:oleObj>
              </mc:Choice>
              <mc:Fallback>
                <p:oleObj name="Document" r:id="rId3" imgW="7301323" imgH="4521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7" y="990600"/>
                        <a:ext cx="7301323" cy="4521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657367"/>
              </p:ext>
            </p:extLst>
          </p:nvPr>
        </p:nvGraphicFramePr>
        <p:xfrm>
          <a:off x="922338" y="1036637"/>
          <a:ext cx="7300912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3" imgW="7301323" imgH="2926256" progId="Word.Document.12">
                  <p:embed/>
                </p:oleObj>
              </mc:Choice>
              <mc:Fallback>
                <p:oleObj name="Document" r:id="rId3" imgW="7301323" imgH="2926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6637"/>
                        <a:ext cx="7300912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40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do-while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546437"/>
              </p:ext>
            </p:extLst>
          </p:nvPr>
        </p:nvGraphicFramePr>
        <p:xfrm>
          <a:off x="922338" y="1036637"/>
          <a:ext cx="7300912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3" imgW="7301323" imgH="2926256" progId="Word.Document.12">
                  <p:embed/>
                </p:oleObj>
              </mc:Choice>
              <mc:Fallback>
                <p:oleObj name="Document" r:id="rId3" imgW="7301323" imgH="2926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6637"/>
                        <a:ext cx="7300912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50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for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66371"/>
              </p:ext>
            </p:extLst>
          </p:nvPr>
        </p:nvGraphicFramePr>
        <p:xfrm>
          <a:off x="922338" y="10668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36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for loop that stores the numbers 0 through 19 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07962"/>
              </p:ext>
            </p:extLst>
          </p:nvPr>
        </p:nvGraphicFramePr>
        <p:xfrm>
          <a:off x="922338" y="1274763"/>
          <a:ext cx="7300912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7301323" imgH="1925993" progId="Word.Document.12">
                  <p:embed/>
                </p:oleObj>
              </mc:Choice>
              <mc:Fallback>
                <p:oleObj name="Document" r:id="rId3" imgW="7301323" imgH="19259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4763"/>
                        <a:ext cx="7300912" cy="192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7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for loop that adds the numbers 8, 6, 4, and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866142"/>
              </p:ext>
            </p:extLst>
          </p:nvPr>
        </p:nvGraphicFramePr>
        <p:xfrm>
          <a:off x="922338" y="10668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06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for loop that calculates a future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35604"/>
              </p:ext>
            </p:extLst>
          </p:nvPr>
        </p:nvGraphicFramePr>
        <p:xfrm>
          <a:off x="922338" y="10668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08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733"/>
              </p:ext>
            </p:extLst>
          </p:nvPr>
        </p:nvGraphicFramePr>
        <p:xfrm>
          <a:off x="922338" y="1143000"/>
          <a:ext cx="7300912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3" imgW="7301323" imgH="2126189" progId="Word.Document.12">
                  <p:embed/>
                </p:oleObj>
              </mc:Choice>
              <mc:Fallback>
                <p:oleObj name="Document" r:id="rId3" imgW="7301323" imgH="21261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212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518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198173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3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Future Value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977784"/>
              </p:ext>
            </p:extLst>
          </p:nvPr>
        </p:nvGraphicFramePr>
        <p:xfrm>
          <a:off x="922338" y="1066800"/>
          <a:ext cx="7300912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3" imgW="7301323" imgH="3108809" progId="Word.Document.12">
                  <p:embed/>
                </p:oleObj>
              </mc:Choice>
              <mc:Fallback>
                <p:oleObj name="Document" r:id="rId3" imgW="7301323" imgH="3108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318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Future Value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24924"/>
              </p:ext>
            </p:extLst>
          </p:nvPr>
        </p:nvGraphicFramePr>
        <p:xfrm>
          <a:off x="922338" y="10668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57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29800"/>
              </p:ext>
            </p:extLst>
          </p:nvPr>
        </p:nvGraphicFramePr>
        <p:xfrm>
          <a:off x="922338" y="990600"/>
          <a:ext cx="7301323" cy="401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7301323" imgH="4013655" progId="Word.Document.12">
                  <p:embed/>
                </p:oleObj>
              </mc:Choice>
              <mc:Fallback>
                <p:oleObj name="Document" r:id="rId3" imgW="7301323" imgH="4013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01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88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an application with nested loops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68898"/>
              </p:ext>
            </p:extLst>
          </p:nvPr>
        </p:nvGraphicFramePr>
        <p:xfrm>
          <a:off x="922338" y="1143000"/>
          <a:ext cx="7301323" cy="381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3" imgW="7301323" imgH="3810578" progId="Word.Document.12">
                  <p:embed/>
                </p:oleObj>
              </mc:Choice>
              <mc:Fallback>
                <p:oleObj name="Document" r:id="rId3" imgW="7301323" imgH="38105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381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308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Nested loops that print a table of future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636191"/>
              </p:ext>
            </p:extLst>
          </p:nvPr>
        </p:nvGraphicFramePr>
        <p:xfrm>
          <a:off x="922338" y="1066800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878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848600" cy="738664"/>
          </a:xfrm>
        </p:spPr>
        <p:txBody>
          <a:bodyPr/>
          <a:lstStyle/>
          <a:p>
            <a:r>
              <a:rPr lang="en-US" dirty="0"/>
              <a:t>Nested loops that print a table of future values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677518"/>
              </p:ext>
            </p:extLst>
          </p:nvPr>
        </p:nvGraphicFramePr>
        <p:xfrm>
          <a:off x="922338" y="1066800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182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848600" cy="738664"/>
          </a:xfrm>
        </p:spPr>
        <p:txBody>
          <a:bodyPr/>
          <a:lstStyle/>
          <a:p>
            <a:r>
              <a:rPr lang="en-US" dirty="0"/>
              <a:t>Nested loops that print a table of future values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56776"/>
              </p:ext>
            </p:extLst>
          </p:nvPr>
        </p:nvGraphicFramePr>
        <p:xfrm>
          <a:off x="922338" y="1066800"/>
          <a:ext cx="7300912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Document" r:id="rId3" imgW="7301323" imgH="1725796" progId="Word.Document.12">
                  <p:embed/>
                </p:oleObj>
              </mc:Choice>
              <mc:Fallback>
                <p:oleObj name="Document" r:id="rId3" imgW="7301323" imgH="1725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72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25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break statement that exits the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511899"/>
              </p:ext>
            </p:extLst>
          </p:nvPr>
        </p:nvGraphicFramePr>
        <p:xfrm>
          <a:off x="922338" y="990600"/>
          <a:ext cx="7300912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cument" r:id="rId3" imgW="7301323" imgH="4124915" progId="Word.Document.12">
                  <p:embed/>
                </p:oleObj>
              </mc:Choice>
              <mc:Fallback>
                <p:oleObj name="Document" r:id="rId3" imgW="7301323" imgH="41249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1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989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continue statement that jumps to the beginning of a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7"/>
              </p:ext>
            </p:extLst>
          </p:nvPr>
        </p:nvGraphicFramePr>
        <p:xfrm>
          <a:off x="922338" y="1219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952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when the loop is executed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599489"/>
              </p:ext>
            </p:extLst>
          </p:nvPr>
        </p:nvGraphicFramePr>
        <p:xfrm>
          <a:off x="911157" y="1143000"/>
          <a:ext cx="7300912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3" imgW="7301323" imgH="1665665" progId="Word.Document.12">
                  <p:embed/>
                </p:oleObj>
              </mc:Choice>
              <mc:Fallback>
                <p:oleObj name="Document" r:id="rId3" imgW="7301323" imgH="16656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157" y="1143000"/>
                        <a:ext cx="7300912" cy="166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16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Guess the Number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15246"/>
              </p:ext>
            </p:extLst>
          </p:nvPr>
        </p:nvGraphicFramePr>
        <p:xfrm>
          <a:off x="922338" y="1146175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3" imgW="7301323" imgH="2816796" progId="Word.Document.12">
                  <p:embed/>
                </p:oleObj>
              </mc:Choice>
              <mc:Fallback>
                <p:oleObj name="Document" r:id="rId3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6175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9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Guess the Number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98152"/>
              </p:ext>
            </p:extLst>
          </p:nvPr>
        </p:nvGraphicFramePr>
        <p:xfrm>
          <a:off x="922338" y="10668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826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Guess the Number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49652"/>
              </p:ext>
            </p:extLst>
          </p:nvPr>
        </p:nvGraphicFramePr>
        <p:xfrm>
          <a:off x="922338" y="10731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3" imgW="7301323" imgH="4871332" progId="Word.Document.12">
                  <p:embed/>
                </p:oleObj>
              </mc:Choice>
              <mc:Fallback>
                <p:oleObj name="Document" r:id="rId3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31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51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656091"/>
              </p:ext>
            </p:extLst>
          </p:nvPr>
        </p:nvGraphicFramePr>
        <p:xfrm>
          <a:off x="922338" y="1066800"/>
          <a:ext cx="7301323" cy="27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2729300" progId="Word.Document.12">
                  <p:embed/>
                </p:oleObj>
              </mc:Choice>
              <mc:Fallback>
                <p:oleObj name="Document" r:id="rId3" imgW="7301323" imgH="272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7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18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46429"/>
              </p:ext>
            </p:extLst>
          </p:nvPr>
        </p:nvGraphicFramePr>
        <p:xfrm>
          <a:off x="922338" y="10668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7301323" imgH="3693196" progId="Word.Document.12">
                  <p:embed/>
                </p:oleObj>
              </mc:Choice>
              <mc:Fallback>
                <p:oleObj name="Document" r:id="rId3" imgW="7301323" imgH="3693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69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3963"/>
              </p:ext>
            </p:extLst>
          </p:nvPr>
        </p:nvGraphicFramePr>
        <p:xfrm>
          <a:off x="922338" y="990600"/>
          <a:ext cx="7300912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7301323" imgH="3766290" progId="Word.Document.12">
                  <p:embed/>
                </p:oleObj>
              </mc:Choice>
              <mc:Fallback>
                <p:oleObj name="Document" r:id="rId3" imgW="7301323" imgH="37662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376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26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if/else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93940"/>
              </p:ext>
            </p:extLst>
          </p:nvPr>
        </p:nvGraphicFramePr>
        <p:xfrm>
          <a:off x="914400" y="1066800"/>
          <a:ext cx="745331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7454871" imgH="874960" progId="Word.Document.12">
                  <p:embed/>
                </p:oleObj>
              </mc:Choice>
              <mc:Fallback>
                <p:oleObj name="Document" r:id="rId3" imgW="7454871" imgH="8749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453312" cy="87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02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with only an if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89963"/>
              </p:ext>
            </p:extLst>
          </p:nvPr>
        </p:nvGraphicFramePr>
        <p:xfrm>
          <a:off x="922338" y="990600"/>
          <a:ext cx="7300912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7301323" imgH="2926256" progId="Word.Document.12">
                  <p:embed/>
                </p:oleObj>
              </mc:Choice>
              <mc:Fallback>
                <p:oleObj name="Document" r:id="rId3" imgW="7301323" imgH="2926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23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with multiple else if clauses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756509"/>
              </p:ext>
            </p:extLst>
          </p:nvPr>
        </p:nvGraphicFramePr>
        <p:xfrm>
          <a:off x="922338" y="9906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64691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1094</Words>
  <Application>Microsoft Office PowerPoint</Application>
  <PresentationFormat>On-screen Show (4:3)</PresentationFormat>
  <Paragraphs>195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4</vt:lpstr>
      <vt:lpstr>Objectives</vt:lpstr>
      <vt:lpstr>Objectives (cont.)</vt:lpstr>
      <vt:lpstr>Relational operators</vt:lpstr>
      <vt:lpstr>Boolean expressions</vt:lpstr>
      <vt:lpstr>Logical operators</vt:lpstr>
      <vt:lpstr>The syntax of the if/else statement</vt:lpstr>
      <vt:lpstr>An if statement with only an if clause</vt:lpstr>
      <vt:lpstr>An if statement with multiple else if clauses</vt:lpstr>
      <vt:lpstr>An if statement with clauses  that contain multiple statements</vt:lpstr>
      <vt:lpstr>An if statement without braces</vt:lpstr>
      <vt:lpstr>Nested if statements</vt:lpstr>
      <vt:lpstr>The syntax of the switch statement</vt:lpstr>
      <vt:lpstr>A switch statement that uses an integer</vt:lpstr>
      <vt:lpstr>A switch statement that uses a string</vt:lpstr>
      <vt:lpstr>A switch statement that falls through case labels</vt:lpstr>
      <vt:lpstr>The console for the enhanced Invoice application</vt:lpstr>
      <vt:lpstr>The switch statement and nested if/else statements</vt:lpstr>
      <vt:lpstr>The switch statement and nested if/else statements (cont.)</vt:lpstr>
      <vt:lpstr>The syntax of the while loop</vt:lpstr>
      <vt:lpstr>The syntax of the do-while loop</vt:lpstr>
      <vt:lpstr>The syntax of the for loop</vt:lpstr>
      <vt:lpstr>A for loop that stores the numbers 0 through 19  in a string</vt:lpstr>
      <vt:lpstr>A for loop that adds the numbers 8, 6, 4, and 2</vt:lpstr>
      <vt:lpstr>A for loop that calculates a future value</vt:lpstr>
      <vt:lpstr>The console for the Future Value application</vt:lpstr>
      <vt:lpstr>The code for the Future Value application</vt:lpstr>
      <vt:lpstr>The code for the Future Value application (cont.)</vt:lpstr>
      <vt:lpstr>The code for the Future Value application (cont.)</vt:lpstr>
      <vt:lpstr>The console for an application with nested loops</vt:lpstr>
      <vt:lpstr>Nested loops that print a table of future values</vt:lpstr>
      <vt:lpstr>Nested loops that print a table of future values (cont.)</vt:lpstr>
      <vt:lpstr>Nested loops that print a table of future values (cont.)</vt:lpstr>
      <vt:lpstr>A break statement that exits the loop</vt:lpstr>
      <vt:lpstr>A continue statement that jumps to the beginning of a loop</vt:lpstr>
      <vt:lpstr>The console when the loop is executed</vt:lpstr>
      <vt:lpstr>The console for the Guess the Number application</vt:lpstr>
      <vt:lpstr>The code for the Guess the Number application</vt:lpstr>
      <vt:lpstr>The Guess the Number application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16</cp:revision>
  <cp:lastPrinted>2016-01-14T23:03:16Z</cp:lastPrinted>
  <dcterms:created xsi:type="dcterms:W3CDTF">2016-10-24T17:55:21Z</dcterms:created>
  <dcterms:modified xsi:type="dcterms:W3CDTF">2017-06-13T21:35:20Z</dcterms:modified>
</cp:coreProperties>
</file>