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7"/>
  </p:notesMasterIdLst>
  <p:handoutMasterIdLst>
    <p:handoutMasterId r:id="rId38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97" d="100"/>
          <a:sy n="97" d="100"/>
        </p:scale>
        <p:origin x="15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646826"/>
              </p:ext>
            </p:extLst>
          </p:nvPr>
        </p:nvGraphicFramePr>
        <p:xfrm>
          <a:off x="921338" y="16002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3" imgW="7301323" imgH="1783407" progId="Word.Document.12">
                  <p:embed/>
                </p:oleObj>
              </mc:Choice>
              <mc:Fallback>
                <p:oleObj name="Document" r:id="rId3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1338" y="16002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getting the length of an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974142"/>
              </p:ext>
            </p:extLst>
          </p:nvPr>
        </p:nvGraphicFramePr>
        <p:xfrm>
          <a:off x="922338" y="1066800"/>
          <a:ext cx="7301323" cy="1844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Document" r:id="rId3" imgW="7301323" imgH="1844618" progId="Word.Document.12">
                  <p:embed/>
                </p:oleObj>
              </mc:Choice>
              <mc:Fallback>
                <p:oleObj name="Document" r:id="rId3" imgW="7301323" imgH="18446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18446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4517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prints an array of prices to the console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612916"/>
              </p:ext>
            </p:extLst>
          </p:nvPr>
        </p:nvGraphicFramePr>
        <p:xfrm>
          <a:off x="922338" y="1066800"/>
          <a:ext cx="7300912" cy="258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Document" r:id="rId3" imgW="7301323" imgH="2586354" progId="Word.Document.12">
                  <p:embed/>
                </p:oleObj>
              </mc:Choice>
              <mc:Fallback>
                <p:oleObj name="Document" r:id="rId3" imgW="7301323" imgH="25863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2586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6527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computes the average </a:t>
            </a:r>
            <a:br>
              <a:rPr lang="en-US" dirty="0"/>
            </a:br>
            <a:r>
              <a:rPr lang="en-US" dirty="0"/>
              <a:t>of the array of prices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600735"/>
              </p:ext>
            </p:extLst>
          </p:nvPr>
        </p:nvGraphicFramePr>
        <p:xfrm>
          <a:off x="880872" y="1295400"/>
          <a:ext cx="7301323" cy="1227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Document" r:id="rId3" imgW="7301323" imgH="1227465" progId="Word.Document.12">
                  <p:embed/>
                </p:oleObj>
              </mc:Choice>
              <mc:Fallback>
                <p:oleObj name="Document" r:id="rId3" imgW="7301323" imgH="12274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0872" y="1295400"/>
                        <a:ext cx="7301323" cy="1227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8880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of the enhanced for loop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82179"/>
              </p:ext>
            </p:extLst>
          </p:nvPr>
        </p:nvGraphicFramePr>
        <p:xfrm>
          <a:off x="922338" y="1066800"/>
          <a:ext cx="7300912" cy="389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Document" r:id="rId3" imgW="7301323" imgH="3894833" progId="Word.Document.12">
                  <p:embed/>
                </p:oleObj>
              </mc:Choice>
              <mc:Fallback>
                <p:oleObj name="Document" r:id="rId3" imgW="7301323" imgH="38948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3894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8599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computes the average </a:t>
            </a:r>
            <a:br>
              <a:rPr lang="en-US" dirty="0"/>
            </a:br>
            <a:r>
              <a:rPr lang="en-US" dirty="0"/>
              <a:t>of the array of prices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701209"/>
              </p:ext>
            </p:extLst>
          </p:nvPr>
        </p:nvGraphicFramePr>
        <p:xfrm>
          <a:off x="922338" y="1295400"/>
          <a:ext cx="7301323" cy="1227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Document" r:id="rId3" imgW="7301323" imgH="1227465" progId="Word.Document.12">
                  <p:embed/>
                </p:oleObj>
              </mc:Choice>
              <mc:Fallback>
                <p:oleObj name="Document" r:id="rId3" imgW="7301323" imgH="12274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95400"/>
                        <a:ext cx="7301323" cy="1227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9500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Arrays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856696"/>
              </p:ext>
            </p:extLst>
          </p:nvPr>
        </p:nvGraphicFramePr>
        <p:xfrm>
          <a:off x="922338" y="1066800"/>
          <a:ext cx="7301323" cy="1766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Document" r:id="rId3" imgW="7301323" imgH="1766844" progId="Word.Document.12">
                  <p:embed/>
                </p:oleObj>
              </mc:Choice>
              <mc:Fallback>
                <p:oleObj name="Document" r:id="rId3" imgW="7301323" imgH="17668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17668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3249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fill an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484520"/>
              </p:ext>
            </p:extLst>
          </p:nvPr>
        </p:nvGraphicFramePr>
        <p:xfrm>
          <a:off x="896112" y="1066800"/>
          <a:ext cx="7301323" cy="3203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Document" r:id="rId3" imgW="7301323" imgH="3203507" progId="Word.Document.12">
                  <p:embed/>
                </p:oleObj>
              </mc:Choice>
              <mc:Fallback>
                <p:oleObj name="Document" r:id="rId3" imgW="7301323" imgH="32035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6112" y="1066800"/>
                        <a:ext cx="7301323" cy="32035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493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search an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843558"/>
              </p:ext>
            </p:extLst>
          </p:nvPr>
        </p:nvGraphicFramePr>
        <p:xfrm>
          <a:off x="928277" y="1143000"/>
          <a:ext cx="7301323" cy="921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Document" r:id="rId3" imgW="7301323" imgH="921049" progId="Word.Document.12">
                  <p:embed/>
                </p:oleObj>
              </mc:Choice>
              <mc:Fallback>
                <p:oleObj name="Document" r:id="rId3" imgW="7301323" imgH="921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277" y="1143000"/>
                        <a:ext cx="7301323" cy="921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0536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More static methods of the Arrays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058363"/>
              </p:ext>
            </p:extLst>
          </p:nvPr>
        </p:nvGraphicFramePr>
        <p:xfrm>
          <a:off x="922338" y="1138152"/>
          <a:ext cx="7301323" cy="919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Document" r:id="rId3" imgW="7301323" imgH="919248" progId="Word.Document.12">
                  <p:embed/>
                </p:oleObj>
              </mc:Choice>
              <mc:Fallback>
                <p:oleObj name="Document" r:id="rId3" imgW="7301323" imgH="9192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38152"/>
                        <a:ext cx="7301323" cy="919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8591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create a reference to an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722398"/>
              </p:ext>
            </p:extLst>
          </p:nvPr>
        </p:nvGraphicFramePr>
        <p:xfrm>
          <a:off x="922338" y="1038225"/>
          <a:ext cx="7300912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Document" r:id="rId3" imgW="7301323" imgH="2696174" progId="Word.Document.12">
                  <p:embed/>
                </p:oleObj>
              </mc:Choice>
              <mc:Fallback>
                <p:oleObj name="Document" r:id="rId3" imgW="7301323" imgH="26961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38225"/>
                        <a:ext cx="7300912" cy="269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994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730460"/>
              </p:ext>
            </p:extLst>
          </p:nvPr>
        </p:nvGraphicFramePr>
        <p:xfrm>
          <a:off x="922338" y="977345"/>
          <a:ext cx="7301323" cy="489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3" imgW="7301323" imgH="4890055" progId="Word.Document.12">
                  <p:embed/>
                </p:oleObj>
              </mc:Choice>
              <mc:Fallback>
                <p:oleObj name="Document" r:id="rId3" imgW="7301323" imgH="48900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77345"/>
                        <a:ext cx="7301323" cy="489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determine if two variables </a:t>
            </a:r>
            <a:r>
              <a:rPr lang="en-US" dirty="0" smtClean="0"/>
              <a:t>refer 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the same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553912"/>
              </p:ext>
            </p:extLst>
          </p:nvPr>
        </p:nvGraphicFramePr>
        <p:xfrm>
          <a:off x="922338" y="1274763"/>
          <a:ext cx="7300912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Document" r:id="rId3" imgW="7301323" imgH="2078301" progId="Word.Document.12">
                  <p:embed/>
                </p:oleObj>
              </mc:Choice>
              <mc:Fallback>
                <p:oleObj name="Document" r:id="rId3" imgW="7301323" imgH="20783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74763"/>
                        <a:ext cx="7300912" cy="207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997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determine if two variables </a:t>
            </a:r>
            <a:br>
              <a:rPr lang="en-US" dirty="0"/>
            </a:br>
            <a:r>
              <a:rPr lang="en-US" dirty="0"/>
              <a:t>contain the same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709623"/>
              </p:ext>
            </p:extLst>
          </p:nvPr>
        </p:nvGraphicFramePr>
        <p:xfrm>
          <a:off x="922338" y="1277937"/>
          <a:ext cx="7300912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Document" r:id="rId3" imgW="7301323" imgH="1618136" progId="Word.Document.12">
                  <p:embed/>
                </p:oleObj>
              </mc:Choice>
              <mc:Fallback>
                <p:oleObj name="Document" r:id="rId3" imgW="7301323" imgH="16181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77937"/>
                        <a:ext cx="7300912" cy="161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7493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Comparable interface defined in the Java API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111819"/>
              </p:ext>
            </p:extLst>
          </p:nvPr>
        </p:nvGraphicFramePr>
        <p:xfrm>
          <a:off x="922338" y="1100027"/>
          <a:ext cx="7301323" cy="728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Document" r:id="rId3" imgW="7301323" imgH="728773" progId="Word.Document.12">
                  <p:embed/>
                </p:oleObj>
              </mc:Choice>
              <mc:Fallback>
                <p:oleObj name="Document" r:id="rId3" imgW="7301323" imgH="7287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00027"/>
                        <a:ext cx="7301323" cy="728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3782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An Item class that implements </a:t>
            </a:r>
            <a:br>
              <a:rPr lang="en-US" dirty="0"/>
            </a:br>
            <a:r>
              <a:rPr lang="en-US" dirty="0"/>
              <a:t>the Comparable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957246"/>
              </p:ext>
            </p:extLst>
          </p:nvPr>
        </p:nvGraphicFramePr>
        <p:xfrm>
          <a:off x="922338" y="1219200"/>
          <a:ext cx="7300912" cy="39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Document" r:id="rId3" imgW="7301323" imgH="3921838" progId="Word.Document.12">
                  <p:embed/>
                </p:oleObj>
              </mc:Choice>
              <mc:Fallback>
                <p:oleObj name="Document" r:id="rId3" imgW="7301323" imgH="39218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19200"/>
                        <a:ext cx="7300912" cy="392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6740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An Item class that implements </a:t>
            </a:r>
            <a:br>
              <a:rPr lang="en-US" dirty="0"/>
            </a:br>
            <a:r>
              <a:rPr lang="en-US" dirty="0"/>
              <a:t>the Comparable interface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047785"/>
              </p:ext>
            </p:extLst>
          </p:nvPr>
        </p:nvGraphicFramePr>
        <p:xfrm>
          <a:off x="922338" y="1219200"/>
          <a:ext cx="7300912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Document" r:id="rId3" imgW="7301323" imgH="2769267" progId="Word.Document.12">
                  <p:embed/>
                </p:oleObj>
              </mc:Choice>
              <mc:Fallback>
                <p:oleObj name="Document" r:id="rId3" imgW="7301323" imgH="27692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19200"/>
                        <a:ext cx="7300912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7832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sorts an array of Item objects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10934"/>
              </p:ext>
            </p:extLst>
          </p:nvPr>
        </p:nvGraphicFramePr>
        <p:xfrm>
          <a:off x="922338" y="1066800"/>
          <a:ext cx="7300912" cy="350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Document" r:id="rId3" imgW="7301323" imgH="3507402" progId="Word.Document.12">
                  <p:embed/>
                </p:oleObj>
              </mc:Choice>
              <mc:Fallback>
                <p:oleObj name="Document" r:id="rId3" imgW="7301323" imgH="35074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3506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0059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console for the Number Cruncher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134517"/>
              </p:ext>
            </p:extLst>
          </p:nvPr>
        </p:nvGraphicFramePr>
        <p:xfrm>
          <a:off x="922338" y="1143000"/>
          <a:ext cx="7300912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Document" r:id="rId3" imgW="7301323" imgH="1435223" progId="Word.Document.12">
                  <p:embed/>
                </p:oleObj>
              </mc:Choice>
              <mc:Fallback>
                <p:oleObj name="Document" r:id="rId3" imgW="7301323" imgH="14352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3000"/>
                        <a:ext cx="7300912" cy="143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0925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Number Cruncher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769346"/>
              </p:ext>
            </p:extLst>
          </p:nvPr>
        </p:nvGraphicFramePr>
        <p:xfrm>
          <a:off x="922338" y="1066800"/>
          <a:ext cx="7300912" cy="426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Document" r:id="rId3" imgW="7301323" imgH="4266421" progId="Word.Document.12">
                  <p:embed/>
                </p:oleObj>
              </mc:Choice>
              <mc:Fallback>
                <p:oleObj name="Document" r:id="rId3" imgW="7301323" imgH="4266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26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8595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Number Cruncher application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499609"/>
              </p:ext>
            </p:extLst>
          </p:nvPr>
        </p:nvGraphicFramePr>
        <p:xfrm>
          <a:off x="922338" y="1066800"/>
          <a:ext cx="7300912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Document" r:id="rId3" imgW="7301323" imgH="4871332" progId="Word.Document.12">
                  <p:embed/>
                </p:oleObj>
              </mc:Choice>
              <mc:Fallback>
                <p:oleObj name="Document" r:id="rId3" imgW="7301323" imgH="48713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0940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create a rectangular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323503"/>
              </p:ext>
            </p:extLst>
          </p:nvPr>
        </p:nvGraphicFramePr>
        <p:xfrm>
          <a:off x="922338" y="1066800"/>
          <a:ext cx="7301323" cy="1501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Document" r:id="rId3" imgW="7301323" imgH="1501835" progId="Word.Document.12">
                  <p:embed/>
                </p:oleObj>
              </mc:Choice>
              <mc:Fallback>
                <p:oleObj name="Document" r:id="rId3" imgW="7301323" imgH="15018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1501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1639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78675"/>
              </p:ext>
            </p:extLst>
          </p:nvPr>
        </p:nvGraphicFramePr>
        <p:xfrm>
          <a:off x="927100" y="1041026"/>
          <a:ext cx="7301323" cy="4445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3" imgW="7301323" imgH="4445374" progId="Word.Document.12">
                  <p:embed/>
                </p:oleObj>
              </mc:Choice>
              <mc:Fallback>
                <p:oleObj name="Document" r:id="rId3" imgW="7301323" imgH="44453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7100" y="1041026"/>
                        <a:ext cx="7301323" cy="4445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0091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assign values to a rectangular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91991"/>
              </p:ext>
            </p:extLst>
          </p:nvPr>
        </p:nvGraphicFramePr>
        <p:xfrm>
          <a:off x="922338" y="990600"/>
          <a:ext cx="7301323" cy="4831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Document" r:id="rId3" imgW="7301323" imgH="4831365" progId="Word.Document.12">
                  <p:embed/>
                </p:oleObj>
              </mc:Choice>
              <mc:Fallback>
                <p:oleObj name="Document" r:id="rId3" imgW="7301323" imgH="48313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90600"/>
                        <a:ext cx="7301323" cy="4831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810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use nested for loops </a:t>
            </a:r>
            <a:br>
              <a:rPr lang="en-US" dirty="0"/>
            </a:br>
            <a:r>
              <a:rPr lang="en-US" dirty="0"/>
              <a:t>to process a rectangular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753072"/>
              </p:ext>
            </p:extLst>
          </p:nvPr>
        </p:nvGraphicFramePr>
        <p:xfrm>
          <a:off x="922338" y="1219200"/>
          <a:ext cx="7300912" cy="281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Document" r:id="rId3" imgW="7301323" imgH="2816796" progId="Word.Document.12">
                  <p:embed/>
                </p:oleObj>
              </mc:Choice>
              <mc:Fallback>
                <p:oleObj name="Document" r:id="rId3" imgW="7301323" imgH="28167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19200"/>
                        <a:ext cx="7300912" cy="281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2703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creating a jagged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864869"/>
              </p:ext>
            </p:extLst>
          </p:nvPr>
        </p:nvGraphicFramePr>
        <p:xfrm>
          <a:off x="922338" y="1066800"/>
          <a:ext cx="7301323" cy="1844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Document" r:id="rId3" imgW="7301323" imgH="1844618" progId="Word.Document.12">
                  <p:embed/>
                </p:oleObj>
              </mc:Choice>
              <mc:Fallback>
                <p:oleObj name="Document" r:id="rId3" imgW="7301323" imgH="18446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18446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5477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creates and initializes a jagged array </a:t>
            </a:r>
            <a:br>
              <a:rPr lang="en-US" dirty="0"/>
            </a:br>
            <a:r>
              <a:rPr lang="en-US" dirty="0"/>
              <a:t>of strings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018377"/>
              </p:ext>
            </p:extLst>
          </p:nvPr>
        </p:nvGraphicFramePr>
        <p:xfrm>
          <a:off x="922338" y="1219200"/>
          <a:ext cx="7301323" cy="3576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Document" r:id="rId3" imgW="7301323" imgH="3576535" progId="Word.Document.12">
                  <p:embed/>
                </p:oleObj>
              </mc:Choice>
              <mc:Fallback>
                <p:oleObj name="Document" r:id="rId3" imgW="7301323" imgH="35765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19200"/>
                        <a:ext cx="7301323" cy="3576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4358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prints the contents of the jagged array of integers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481981"/>
              </p:ext>
            </p:extLst>
          </p:nvPr>
        </p:nvGraphicFramePr>
        <p:xfrm>
          <a:off x="922338" y="1295400"/>
          <a:ext cx="7300912" cy="281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Document" r:id="rId3" imgW="7301323" imgH="2816796" progId="Word.Document.12">
                  <p:embed/>
                </p:oleObj>
              </mc:Choice>
              <mc:Fallback>
                <p:oleObj name="Document" r:id="rId3" imgW="7301323" imgH="28167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95400"/>
                        <a:ext cx="7300912" cy="281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7336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uses </a:t>
            </a:r>
            <a:r>
              <a:rPr lang="en-US" dirty="0" err="1"/>
              <a:t>foreach</a:t>
            </a:r>
            <a:r>
              <a:rPr lang="en-US" dirty="0"/>
              <a:t> loops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to </a:t>
            </a:r>
            <a:r>
              <a:rPr lang="en-US" dirty="0"/>
              <a:t>print </a:t>
            </a:r>
            <a:r>
              <a:rPr lang="en-US" dirty="0" smtClean="0"/>
              <a:t>a </a:t>
            </a:r>
            <a:r>
              <a:rPr lang="en-US" dirty="0"/>
              <a:t>jagged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479133"/>
              </p:ext>
            </p:extLst>
          </p:nvPr>
        </p:nvGraphicFramePr>
        <p:xfrm>
          <a:off x="922338" y="1295400"/>
          <a:ext cx="7301323" cy="1227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Document" r:id="rId3" imgW="7301323" imgH="1227465" progId="Word.Document.12">
                  <p:embed/>
                </p:oleObj>
              </mc:Choice>
              <mc:Fallback>
                <p:oleObj name="Document" r:id="rId3" imgW="7301323" imgH="12274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95400"/>
                        <a:ext cx="7301323" cy="1227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546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syntax for declaring and instantiating </a:t>
            </a:r>
            <a:br>
              <a:rPr lang="en-US" dirty="0"/>
            </a:br>
            <a:r>
              <a:rPr lang="en-US" dirty="0"/>
              <a:t>an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781322"/>
              </p:ext>
            </p:extLst>
          </p:nvPr>
        </p:nvGraphicFramePr>
        <p:xfrm>
          <a:off x="922338" y="1209675"/>
          <a:ext cx="7300912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3" imgW="7301323" imgH="2448448" progId="Word.Document.12">
                  <p:embed/>
                </p:oleObj>
              </mc:Choice>
              <mc:Fallback>
                <p:oleObj name="Document" r:id="rId3" imgW="7301323" imgH="24484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09675"/>
                        <a:ext cx="7300912" cy="2447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031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Examples of array declarations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040072"/>
              </p:ext>
            </p:extLst>
          </p:nvPr>
        </p:nvGraphicFramePr>
        <p:xfrm>
          <a:off x="922338" y="1066800"/>
          <a:ext cx="7301323" cy="2214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Document" r:id="rId3" imgW="7301323" imgH="2214766" progId="Word.Document.12">
                  <p:embed/>
                </p:oleObj>
              </mc:Choice>
              <mc:Fallback>
                <p:oleObj name="Document" r:id="rId3" imgW="7301323" imgH="22147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2214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255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Other examples of arrays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91776"/>
              </p:ext>
            </p:extLst>
          </p:nvPr>
        </p:nvGraphicFramePr>
        <p:xfrm>
          <a:off x="922338" y="1029897"/>
          <a:ext cx="7301323" cy="3618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" r:id="rId3" imgW="7301323" imgH="3618303" progId="Word.Document.12">
                  <p:embed/>
                </p:oleObj>
              </mc:Choice>
              <mc:Fallback>
                <p:oleObj name="Document" r:id="rId3" imgW="7301323" imgH="36183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29897"/>
                        <a:ext cx="7301323" cy="36183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279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referring to an element of an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249068"/>
              </p:ext>
            </p:extLst>
          </p:nvPr>
        </p:nvGraphicFramePr>
        <p:xfrm>
          <a:off x="921338" y="1046176"/>
          <a:ext cx="7301323" cy="2535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Document" r:id="rId3" imgW="7301323" imgH="2535224" progId="Word.Document.12">
                  <p:embed/>
                </p:oleObj>
              </mc:Choice>
              <mc:Fallback>
                <p:oleObj name="Document" r:id="rId3" imgW="7301323" imgH="25352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1338" y="1046176"/>
                        <a:ext cx="7301323" cy="2535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9440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assigns values to an array of strings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858679"/>
              </p:ext>
            </p:extLst>
          </p:nvPr>
        </p:nvGraphicFramePr>
        <p:xfrm>
          <a:off x="922338" y="1066800"/>
          <a:ext cx="7301323" cy="2655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Document" r:id="rId3" imgW="7301323" imgH="2656206" progId="Word.Document.12">
                  <p:embed/>
                </p:oleObj>
              </mc:Choice>
              <mc:Fallback>
                <p:oleObj name="Document" r:id="rId3" imgW="7301323" imgH="26562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2655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6877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syntax for creating an array </a:t>
            </a:r>
            <a:br>
              <a:rPr lang="en-US" dirty="0"/>
            </a:br>
            <a:r>
              <a:rPr lang="en-US" dirty="0"/>
              <a:t>and assigning values in one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632988"/>
              </p:ext>
            </p:extLst>
          </p:nvPr>
        </p:nvGraphicFramePr>
        <p:xfrm>
          <a:off x="922338" y="1298575"/>
          <a:ext cx="7300912" cy="281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Document" r:id="rId3" imgW="7301323" imgH="2816796" progId="Word.Document.12">
                  <p:embed/>
                </p:oleObj>
              </mc:Choice>
              <mc:Fallback>
                <p:oleObj name="Document" r:id="rId3" imgW="7301323" imgH="28167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98575"/>
                        <a:ext cx="7300912" cy="281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937230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956</Words>
  <Application>Microsoft Office PowerPoint</Application>
  <PresentationFormat>On-screen Show (4:3)</PresentationFormat>
  <Paragraphs>175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Arial Narrow</vt:lpstr>
      <vt:lpstr>Times New Roman</vt:lpstr>
      <vt:lpstr>Master slides_with_titles_logo</vt:lpstr>
      <vt:lpstr>Document</vt:lpstr>
      <vt:lpstr>Microsoft Word Document</vt:lpstr>
      <vt:lpstr>Chapter 11</vt:lpstr>
      <vt:lpstr>Objectives</vt:lpstr>
      <vt:lpstr>Objectives (cont.)</vt:lpstr>
      <vt:lpstr>The syntax for declaring and instantiating  an array</vt:lpstr>
      <vt:lpstr>Examples of array declarations</vt:lpstr>
      <vt:lpstr>Other examples of arrays</vt:lpstr>
      <vt:lpstr>The syntax for referring to an element of an array</vt:lpstr>
      <vt:lpstr>Code that assigns values to an array of strings</vt:lpstr>
      <vt:lpstr>The syntax for creating an array  and assigning values in one statement</vt:lpstr>
      <vt:lpstr>The syntax for getting the length of an array</vt:lpstr>
      <vt:lpstr>Code that prints an array of prices to the console</vt:lpstr>
      <vt:lpstr>Code that computes the average  of the array of prices</vt:lpstr>
      <vt:lpstr>The syntax of the enhanced for loop</vt:lpstr>
      <vt:lpstr>Code that computes the average  of the array of prices</vt:lpstr>
      <vt:lpstr>The Arrays class</vt:lpstr>
      <vt:lpstr>How to fill an array</vt:lpstr>
      <vt:lpstr>How to search an array</vt:lpstr>
      <vt:lpstr>More static methods of the Arrays class</vt:lpstr>
      <vt:lpstr>How to create a reference to an array</vt:lpstr>
      <vt:lpstr>How to determine if two variables refer  to the same array</vt:lpstr>
      <vt:lpstr>How to determine if two variables  contain the same data</vt:lpstr>
      <vt:lpstr>The Comparable interface defined in the Java API</vt:lpstr>
      <vt:lpstr>An Item class that implements  the Comparable interface</vt:lpstr>
      <vt:lpstr>An Item class that implements  the Comparable interface (cont.)</vt:lpstr>
      <vt:lpstr>Code that sorts an array of Item objects</vt:lpstr>
      <vt:lpstr>The console for the Number Cruncher application</vt:lpstr>
      <vt:lpstr>The code for the Number Cruncher application</vt:lpstr>
      <vt:lpstr>The Number Cruncher application (cont.)</vt:lpstr>
      <vt:lpstr>How to create a rectangular array</vt:lpstr>
      <vt:lpstr>How to assign values to a rectangular array</vt:lpstr>
      <vt:lpstr>How to use nested for loops  to process a rectangular array</vt:lpstr>
      <vt:lpstr>The syntax for creating a jagged array</vt:lpstr>
      <vt:lpstr>Code that creates and initializes a jagged array  of strings</vt:lpstr>
      <vt:lpstr>Code that prints the contents of the jagged array of integers</vt:lpstr>
      <vt:lpstr>Code that uses foreach loops  to print a jagged array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Anne Boehm</cp:lastModifiedBy>
  <cp:revision>14</cp:revision>
  <cp:lastPrinted>2016-01-14T23:03:16Z</cp:lastPrinted>
  <dcterms:created xsi:type="dcterms:W3CDTF">2016-10-24T17:55:21Z</dcterms:created>
  <dcterms:modified xsi:type="dcterms:W3CDTF">2017-06-13T22:31:14Z</dcterms:modified>
</cp:coreProperties>
</file>