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2"/>
  </p:notesMasterIdLst>
  <p:handoutMasterIdLst>
    <p:handoutMasterId r:id="rId63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374" r:id="rId53"/>
    <p:sldId id="375" r:id="rId54"/>
    <p:sldId id="376" r:id="rId55"/>
    <p:sldId id="377" r:id="rId56"/>
    <p:sldId id="378" r:id="rId57"/>
    <p:sldId id="379" r:id="rId58"/>
    <p:sldId id="380" r:id="rId59"/>
    <p:sldId id="381" r:id="rId60"/>
    <p:sldId id="382" r:id="rId6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97" d="100"/>
          <a:sy n="97" d="100"/>
        </p:scale>
        <p:origin x="15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3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3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3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4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44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45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46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47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48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49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5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51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52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53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54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55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56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57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58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4" Type="http://schemas.openxmlformats.org/officeDocument/2006/relationships/image" Target="../media/image59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6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4" Type="http://schemas.openxmlformats.org/officeDocument/2006/relationships/image" Target="../media/image6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299373"/>
              </p:ext>
            </p:extLst>
          </p:nvPr>
        </p:nvGraphicFramePr>
        <p:xfrm>
          <a:off x="922338" y="16002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3" imgW="7301323" imgH="1783407" progId="Word.Document.12">
                  <p:embed/>
                </p:oleObj>
              </mc:Choice>
              <mc:Fallback>
                <p:oleObj name="Document" r:id="rId3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6002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types of files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34031"/>
              </p:ext>
            </p:extLst>
          </p:nvPr>
        </p:nvGraphicFramePr>
        <p:xfrm>
          <a:off x="922338" y="1036898"/>
          <a:ext cx="7301323" cy="2087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Document" r:id="rId3" imgW="7301323" imgH="2087302" progId="Word.Document.12">
                  <p:embed/>
                </p:oleObj>
              </mc:Choice>
              <mc:Fallback>
                <p:oleObj name="Document" r:id="rId3" imgW="7301323" imgH="20873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36898"/>
                        <a:ext cx="7301323" cy="20873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7547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014990"/>
              </p:ext>
            </p:extLst>
          </p:nvPr>
        </p:nvGraphicFramePr>
        <p:xfrm>
          <a:off x="922338" y="1066800"/>
          <a:ext cx="7301323" cy="2705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Document" r:id="rId3" imgW="7301323" imgH="2705895" progId="Word.Document.12">
                  <p:embed/>
                </p:oleObj>
              </mc:Choice>
              <mc:Fallback>
                <p:oleObj name="Document" r:id="rId3" imgW="7301323" imgH="27058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2705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099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Import all necessary packages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463565"/>
              </p:ext>
            </p:extLst>
          </p:nvPr>
        </p:nvGraphicFramePr>
        <p:xfrm>
          <a:off x="922338" y="1022350"/>
          <a:ext cx="7300912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Document" r:id="rId3" imgW="7301323" imgH="4464818" progId="Word.Document.12">
                  <p:embed/>
                </p:oleObj>
              </mc:Choice>
              <mc:Fallback>
                <p:oleObj name="Document" r:id="rId3" imgW="7301323" imgH="44648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22350"/>
                        <a:ext cx="7300912" cy="446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1318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Read data from the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778345"/>
              </p:ext>
            </p:extLst>
          </p:nvPr>
        </p:nvGraphicFramePr>
        <p:xfrm>
          <a:off x="922338" y="1047222"/>
          <a:ext cx="7301323" cy="3372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Document" r:id="rId3" imgW="7301323" imgH="3372378" progId="Word.Document.12">
                  <p:embed/>
                </p:oleObj>
              </mc:Choice>
              <mc:Fallback>
                <p:oleObj name="Document" r:id="rId3" imgW="7301323" imgH="33723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47222"/>
                        <a:ext cx="7301323" cy="3372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9866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subset of the </a:t>
            </a:r>
            <a:r>
              <a:rPr lang="en-US" dirty="0" err="1"/>
              <a:t>IOException</a:t>
            </a:r>
            <a:r>
              <a:rPr lang="en-US" dirty="0"/>
              <a:t> hierarchy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733853"/>
              </p:ext>
            </p:extLst>
          </p:nvPr>
        </p:nvGraphicFramePr>
        <p:xfrm>
          <a:off x="922338" y="1066800"/>
          <a:ext cx="7301323" cy="2227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Document" r:id="rId3" imgW="7301323" imgH="2227368" progId="Word.Document.12">
                  <p:embed/>
                </p:oleObj>
              </mc:Choice>
              <mc:Fallback>
                <p:oleObj name="Document" r:id="rId3" imgW="7301323" imgH="22273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2227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9307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a try-with-resources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648483"/>
              </p:ext>
            </p:extLst>
          </p:nvPr>
        </p:nvGraphicFramePr>
        <p:xfrm>
          <a:off x="922338" y="1023938"/>
          <a:ext cx="7300912" cy="453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Document" r:id="rId3" imgW="7301323" imgH="4539351" progId="Word.Document.12">
                  <p:embed/>
                </p:oleObj>
              </mc:Choice>
              <mc:Fallback>
                <p:oleObj name="Document" r:id="rId3" imgW="7301323" imgH="45393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23938"/>
                        <a:ext cx="7300912" cy="4538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7529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subset of the Writer hierarchy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256731"/>
              </p:ext>
            </p:extLst>
          </p:nvPr>
        </p:nvGraphicFramePr>
        <p:xfrm>
          <a:off x="922338" y="1066800"/>
          <a:ext cx="7301323" cy="3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Document" r:id="rId3" imgW="7301323" imgH="3185863" progId="Word.Document.12">
                  <p:embed/>
                </p:oleObj>
              </mc:Choice>
              <mc:Fallback>
                <p:oleObj name="Document" r:id="rId3" imgW="7301323" imgH="31858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3185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5056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Constructors of the Writer hierarchy 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224083"/>
              </p:ext>
            </p:extLst>
          </p:nvPr>
        </p:nvGraphicFramePr>
        <p:xfrm>
          <a:off x="884239" y="1143837"/>
          <a:ext cx="7301323" cy="198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Document" r:id="rId3" imgW="7301323" imgH="1980363" progId="Word.Document.12">
                  <p:embed/>
                </p:oleObj>
              </mc:Choice>
              <mc:Fallback>
                <p:oleObj name="Document" r:id="rId3" imgW="7301323" imgH="19803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4239" y="1143837"/>
                        <a:ext cx="7301323" cy="198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5658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connect without a buffer </a:t>
            </a:r>
            <a:br>
              <a:rPr lang="en-US" dirty="0"/>
            </a:br>
            <a:r>
              <a:rPr lang="en-US" dirty="0"/>
              <a:t>(not recommended)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799524"/>
              </p:ext>
            </p:extLst>
          </p:nvPr>
        </p:nvGraphicFramePr>
        <p:xfrm>
          <a:off x="922338" y="1274763"/>
          <a:ext cx="7300912" cy="154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Document" r:id="rId3" imgW="7301323" imgH="1545043" progId="Word.Document.12">
                  <p:embed/>
                </p:oleObj>
              </mc:Choice>
              <mc:Fallback>
                <p:oleObj name="Document" r:id="rId3" imgW="7301323" imgH="15450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74763"/>
                        <a:ext cx="7300912" cy="154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7580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connect to a file with a buffer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689099"/>
              </p:ext>
            </p:extLst>
          </p:nvPr>
        </p:nvGraphicFramePr>
        <p:xfrm>
          <a:off x="922338" y="1066800"/>
          <a:ext cx="7301323" cy="3382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Document" r:id="rId3" imgW="7301323" imgH="3382819" progId="Word.Document.12">
                  <p:embed/>
                </p:oleObj>
              </mc:Choice>
              <mc:Fallback>
                <p:oleObj name="Document" r:id="rId3" imgW="7301323" imgH="33828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33828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648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725118"/>
              </p:ext>
            </p:extLst>
          </p:nvPr>
        </p:nvGraphicFramePr>
        <p:xfrm>
          <a:off x="922338" y="1002817"/>
          <a:ext cx="7301323" cy="4712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Document" r:id="rId3" imgW="7301323" imgH="4712183" progId="Word.Document.12">
                  <p:embed/>
                </p:oleObj>
              </mc:Choice>
              <mc:Fallback>
                <p:oleObj name="Document" r:id="rId3" imgW="7301323" imgH="47121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02817"/>
                        <a:ext cx="7301323" cy="4712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Common methods of the </a:t>
            </a:r>
            <a:r>
              <a:rPr lang="en-US" dirty="0" err="1"/>
              <a:t>PrintWriter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199487"/>
              </p:ext>
            </p:extLst>
          </p:nvPr>
        </p:nvGraphicFramePr>
        <p:xfrm>
          <a:off x="922338" y="1143837"/>
          <a:ext cx="7301323" cy="198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Document" r:id="rId3" imgW="7301323" imgH="1980363" progId="Word.Document.12">
                  <p:embed/>
                </p:oleObj>
              </mc:Choice>
              <mc:Fallback>
                <p:oleObj name="Document" r:id="rId3" imgW="7301323" imgH="19803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43837"/>
                        <a:ext cx="7301323" cy="198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6756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appends a string and an object </a:t>
            </a:r>
            <a:br>
              <a:rPr lang="en-US" dirty="0"/>
            </a:br>
            <a:r>
              <a:rPr lang="en-US" dirty="0"/>
              <a:t>to a text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368046"/>
              </p:ext>
            </p:extLst>
          </p:nvPr>
        </p:nvGraphicFramePr>
        <p:xfrm>
          <a:off x="922338" y="1295400"/>
          <a:ext cx="7301323" cy="283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Document" r:id="rId3" imgW="7301323" imgH="2839120" progId="Word.Document.12">
                  <p:embed/>
                </p:oleObj>
              </mc:Choice>
              <mc:Fallback>
                <p:oleObj name="Document" r:id="rId3" imgW="7301323" imgH="28391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95400"/>
                        <a:ext cx="7301323" cy="283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4622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writes a Product object </a:t>
            </a:r>
            <a:br>
              <a:rPr lang="en-US" dirty="0"/>
            </a:br>
            <a:r>
              <a:rPr lang="en-US" dirty="0"/>
              <a:t>to a delimited text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154076"/>
              </p:ext>
            </p:extLst>
          </p:nvPr>
        </p:nvGraphicFramePr>
        <p:xfrm>
          <a:off x="922338" y="1295400"/>
          <a:ext cx="7301323" cy="283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Document" r:id="rId3" imgW="7301323" imgH="2839120" progId="Word.Document.12">
                  <p:embed/>
                </p:oleObj>
              </mc:Choice>
              <mc:Fallback>
                <p:oleObj name="Document" r:id="rId3" imgW="7301323" imgH="28391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95400"/>
                        <a:ext cx="7301323" cy="283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6980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subset of the Reader hierarchy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482668"/>
              </p:ext>
            </p:extLst>
          </p:nvPr>
        </p:nvGraphicFramePr>
        <p:xfrm>
          <a:off x="922338" y="1066800"/>
          <a:ext cx="7301323" cy="225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Document" r:id="rId3" imgW="7301323" imgH="2255813" progId="Word.Document.12">
                  <p:embed/>
                </p:oleObj>
              </mc:Choice>
              <mc:Fallback>
                <p:oleObj name="Document" r:id="rId3" imgW="7301323" imgH="22558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2255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936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Constructors of the Reader hierarchy 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701909"/>
              </p:ext>
            </p:extLst>
          </p:nvPr>
        </p:nvGraphicFramePr>
        <p:xfrm>
          <a:off x="922338" y="1050229"/>
          <a:ext cx="7301323" cy="2683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Document" r:id="rId3" imgW="7301323" imgH="2683571" progId="Word.Document.12">
                  <p:embed/>
                </p:oleObj>
              </mc:Choice>
              <mc:Fallback>
                <p:oleObj name="Document" r:id="rId3" imgW="7301323" imgH="26835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50229"/>
                        <a:ext cx="7301323" cy="26835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9025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Common methods of the </a:t>
            </a:r>
            <a:r>
              <a:rPr lang="en-US" dirty="0" err="1"/>
              <a:t>BufferedReader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905690"/>
              </p:ext>
            </p:extLst>
          </p:nvPr>
        </p:nvGraphicFramePr>
        <p:xfrm>
          <a:off x="922338" y="1066800"/>
          <a:ext cx="7301323" cy="1269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Document" r:id="rId3" imgW="7301323" imgH="1269592" progId="Word.Document.12">
                  <p:embed/>
                </p:oleObj>
              </mc:Choice>
              <mc:Fallback>
                <p:oleObj name="Document" r:id="rId3" imgW="7301323" imgH="12695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12695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3544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reads the records in a text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085857"/>
              </p:ext>
            </p:extLst>
          </p:nvPr>
        </p:nvGraphicFramePr>
        <p:xfrm>
          <a:off x="922338" y="1066800"/>
          <a:ext cx="7301323" cy="314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Document" r:id="rId3" imgW="7301323" imgH="3142295" progId="Word.Document.12">
                  <p:embed/>
                </p:oleObj>
              </mc:Choice>
              <mc:Fallback>
                <p:oleObj name="Document" r:id="rId3" imgW="7301323" imgH="31422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3142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2646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reads a Product object </a:t>
            </a:r>
            <a:br>
              <a:rPr lang="en-US" dirty="0"/>
            </a:br>
            <a:r>
              <a:rPr lang="en-US" dirty="0"/>
              <a:t>from a delimited text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563464"/>
              </p:ext>
            </p:extLst>
          </p:nvPr>
        </p:nvGraphicFramePr>
        <p:xfrm>
          <a:off x="922338" y="1295400"/>
          <a:ext cx="7301323" cy="4220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Document" r:id="rId3" imgW="7301323" imgH="4220333" progId="Word.Document.12">
                  <p:embed/>
                </p:oleObj>
              </mc:Choice>
              <mc:Fallback>
                <p:oleObj name="Document" r:id="rId3" imgW="7301323" imgH="42203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95400"/>
                        <a:ext cx="7301323" cy="4220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667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Sample output from the delimited text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683452"/>
              </p:ext>
            </p:extLst>
          </p:nvPr>
        </p:nvGraphicFramePr>
        <p:xfrm>
          <a:off x="922338" y="1143000"/>
          <a:ext cx="7301323" cy="817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Document" r:id="rId3" imgW="7301323" imgH="817710" progId="Word.Document.12">
                  <p:embed/>
                </p:oleObj>
              </mc:Choice>
              <mc:Fallback>
                <p:oleObj name="Document" r:id="rId3" imgW="7301323" imgH="8177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43000"/>
                        <a:ext cx="7301323" cy="817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7620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ProductDAO</a:t>
            </a:r>
            <a:r>
              <a:rPr lang="en-US" dirty="0"/>
              <a:t> interface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906504"/>
              </p:ext>
            </p:extLst>
          </p:nvPr>
        </p:nvGraphicFramePr>
        <p:xfrm>
          <a:off x="922338" y="1066800"/>
          <a:ext cx="7300912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Document" r:id="rId3" imgW="7301323" imgH="4603083" progId="Word.Document.12">
                  <p:embed/>
                </p:oleObj>
              </mc:Choice>
              <mc:Fallback>
                <p:oleObj name="Document" r:id="rId3" imgW="7301323" imgH="46030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60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300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805210"/>
              </p:ext>
            </p:extLst>
          </p:nvPr>
        </p:nvGraphicFramePr>
        <p:xfrm>
          <a:off x="922338" y="1142648"/>
          <a:ext cx="7301323" cy="3886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Document" r:id="rId3" imgW="7301323" imgH="3886552" progId="Word.Document.12">
                  <p:embed/>
                </p:oleObj>
              </mc:Choice>
              <mc:Fallback>
                <p:oleObj name="Document" r:id="rId3" imgW="7301323" imgH="38865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42648"/>
                        <a:ext cx="7301323" cy="3886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6366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DAO interface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160505"/>
              </p:ext>
            </p:extLst>
          </p:nvPr>
        </p:nvGraphicFramePr>
        <p:xfrm>
          <a:off x="922338" y="990600"/>
          <a:ext cx="7300912" cy="463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Document" r:id="rId3" imgW="7301323" imgH="4634769" progId="Word.Document.12">
                  <p:embed/>
                </p:oleObj>
              </mc:Choice>
              <mc:Fallback>
                <p:oleObj name="Document" r:id="rId3" imgW="7301323" imgH="46347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90600"/>
                        <a:ext cx="7300912" cy="463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9127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ProductTextFile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794883"/>
              </p:ext>
            </p:extLst>
          </p:nvPr>
        </p:nvGraphicFramePr>
        <p:xfrm>
          <a:off x="922338" y="1066800"/>
          <a:ext cx="7300912" cy="471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Document" r:id="rId3" imgW="7301323" imgH="4720464" progId="Word.Document.12">
                  <p:embed/>
                </p:oleObj>
              </mc:Choice>
              <mc:Fallback>
                <p:oleObj name="Document" r:id="rId3" imgW="7301323" imgH="47204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719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10176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ProductTextFile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00706"/>
              </p:ext>
            </p:extLst>
          </p:nvPr>
        </p:nvGraphicFramePr>
        <p:xfrm>
          <a:off x="922338" y="1149350"/>
          <a:ext cx="7300912" cy="448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Document" r:id="rId3" imgW="7301323" imgH="4490382" progId="Word.Document.12">
                  <p:embed/>
                </p:oleObj>
              </mc:Choice>
              <mc:Fallback>
                <p:oleObj name="Document" r:id="rId3" imgW="7301323" imgH="4490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49350"/>
                        <a:ext cx="7300912" cy="448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2308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ProductTextFile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702601"/>
              </p:ext>
            </p:extLst>
          </p:nvPr>
        </p:nvGraphicFramePr>
        <p:xfrm>
          <a:off x="922338" y="1066800"/>
          <a:ext cx="7300912" cy="356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Document" r:id="rId3" imgW="7301323" imgH="3567893" progId="Word.Document.12">
                  <p:embed/>
                </p:oleObj>
              </mc:Choice>
              <mc:Fallback>
                <p:oleObj name="Document" r:id="rId3" imgW="7301323" imgH="35678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3567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1573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ProductTextFile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778279"/>
              </p:ext>
            </p:extLst>
          </p:nvPr>
        </p:nvGraphicFramePr>
        <p:xfrm>
          <a:off x="928688" y="1066800"/>
          <a:ext cx="7300912" cy="448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Document" r:id="rId3" imgW="7301323" imgH="4490382" progId="Word.Document.12">
                  <p:embed/>
                </p:oleObj>
              </mc:Choice>
              <mc:Fallback>
                <p:oleObj name="Document" r:id="rId3" imgW="7301323" imgH="4490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688" y="1066800"/>
                        <a:ext cx="7300912" cy="448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34394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ProductTextFile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599327"/>
              </p:ext>
            </p:extLst>
          </p:nvPr>
        </p:nvGraphicFramePr>
        <p:xfrm>
          <a:off x="922338" y="1066800"/>
          <a:ext cx="7300912" cy="448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Document" r:id="rId3" imgW="7301323" imgH="4490382" progId="Word.Document.12">
                  <p:embed/>
                </p:oleObj>
              </mc:Choice>
              <mc:Fallback>
                <p:oleObj name="Document" r:id="rId3" imgW="7301323" imgH="4490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48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55873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ProductTextFile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771538"/>
              </p:ext>
            </p:extLst>
          </p:nvPr>
        </p:nvGraphicFramePr>
        <p:xfrm>
          <a:off x="922338" y="1085850"/>
          <a:ext cx="7300912" cy="287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Document" r:id="rId3" imgW="7301323" imgH="2876927" progId="Word.Document.12">
                  <p:embed/>
                </p:oleObj>
              </mc:Choice>
              <mc:Fallback>
                <p:oleObj name="Document" r:id="rId3" imgW="7301323" imgH="28769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85850"/>
                        <a:ext cx="7300912" cy="287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48473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ProductTextFile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944307"/>
              </p:ext>
            </p:extLst>
          </p:nvPr>
        </p:nvGraphicFramePr>
        <p:xfrm>
          <a:off x="922338" y="1066800"/>
          <a:ext cx="7300912" cy="333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Document" r:id="rId3" imgW="7301323" imgH="3339251" progId="Word.Document.12">
                  <p:embed/>
                </p:oleObj>
              </mc:Choice>
              <mc:Fallback>
                <p:oleObj name="Document" r:id="rId3" imgW="7301323" imgH="33392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3338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6118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console for the Product Manager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770260"/>
              </p:ext>
            </p:extLst>
          </p:nvPr>
        </p:nvGraphicFramePr>
        <p:xfrm>
          <a:off x="896682" y="1135774"/>
          <a:ext cx="7409118" cy="4731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Document" r:id="rId3" imgW="7409118" imgH="4731626" progId="Word.Document.12">
                  <p:embed/>
                </p:oleObj>
              </mc:Choice>
              <mc:Fallback>
                <p:oleObj name="Document" r:id="rId3" imgW="7409118" imgH="47316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6682" y="1135774"/>
                        <a:ext cx="7409118" cy="47316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18116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console for the Product Manager app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049492"/>
              </p:ext>
            </p:extLst>
          </p:nvPr>
        </p:nvGraphicFramePr>
        <p:xfrm>
          <a:off x="896682" y="1143000"/>
          <a:ext cx="7409118" cy="404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Document" r:id="rId3" imgW="7409118" imgH="4041020" progId="Word.Document.12">
                  <p:embed/>
                </p:oleObj>
              </mc:Choice>
              <mc:Fallback>
                <p:oleObj name="Document" r:id="rId3" imgW="7409118" imgH="40410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6682" y="1143000"/>
                        <a:ext cx="7409118" cy="4041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5529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package for working with directories and files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653535"/>
              </p:ext>
            </p:extLst>
          </p:nvPr>
        </p:nvGraphicFramePr>
        <p:xfrm>
          <a:off x="922338" y="1036697"/>
          <a:ext cx="7301323" cy="3840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Document" r:id="rId3" imgW="7301323" imgH="3840103" progId="Word.Document.12">
                  <p:embed/>
                </p:oleObj>
              </mc:Choice>
              <mc:Fallback>
                <p:oleObj name="Document" r:id="rId3" imgW="7301323" imgH="38401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36697"/>
                        <a:ext cx="7301323" cy="3840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29518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ProductManagerApp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013838"/>
              </p:ext>
            </p:extLst>
          </p:nvPr>
        </p:nvGraphicFramePr>
        <p:xfrm>
          <a:off x="922338" y="1066800"/>
          <a:ext cx="7300912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Document" r:id="rId3" imgW="7301323" imgH="4029858" progId="Word.Document.12">
                  <p:embed/>
                </p:oleObj>
              </mc:Choice>
              <mc:Fallback>
                <p:oleObj name="Document" r:id="rId3" imgW="7301323" imgH="40298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02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03606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ProductManagerApp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089786"/>
              </p:ext>
            </p:extLst>
          </p:nvPr>
        </p:nvGraphicFramePr>
        <p:xfrm>
          <a:off x="922338" y="1147762"/>
          <a:ext cx="7300912" cy="471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Document" r:id="rId3" imgW="7301323" imgH="4720464" progId="Word.Document.12">
                  <p:embed/>
                </p:oleObj>
              </mc:Choice>
              <mc:Fallback>
                <p:oleObj name="Document" r:id="rId3" imgW="7301323" imgH="47204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47762"/>
                        <a:ext cx="7300912" cy="4719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08843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ProductManagerApp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07100"/>
              </p:ext>
            </p:extLst>
          </p:nvPr>
        </p:nvGraphicFramePr>
        <p:xfrm>
          <a:off x="922338" y="1066800"/>
          <a:ext cx="7300912" cy="379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Document" r:id="rId3" imgW="7301323" imgH="3799416" progId="Word.Document.12">
                  <p:embed/>
                </p:oleObj>
              </mc:Choice>
              <mc:Fallback>
                <p:oleObj name="Document" r:id="rId3" imgW="7301323" imgH="37994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3798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83550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ProductManagerApp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628141"/>
              </p:ext>
            </p:extLst>
          </p:nvPr>
        </p:nvGraphicFramePr>
        <p:xfrm>
          <a:off x="922338" y="1066800"/>
          <a:ext cx="7300912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Document" r:id="rId3" imgW="7301323" imgH="4029858" progId="Word.Document.12">
                  <p:embed/>
                </p:oleObj>
              </mc:Choice>
              <mc:Fallback>
                <p:oleObj name="Document" r:id="rId3" imgW="7301323" imgH="40298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02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90031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ProductManagerApp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523992"/>
              </p:ext>
            </p:extLst>
          </p:nvPr>
        </p:nvGraphicFramePr>
        <p:xfrm>
          <a:off x="922338" y="1066800"/>
          <a:ext cx="7300912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Document" r:id="rId3" imgW="7301323" imgH="4029858" progId="Word.Document.12">
                  <p:embed/>
                </p:oleObj>
              </mc:Choice>
              <mc:Fallback>
                <p:oleObj name="Document" r:id="rId3" imgW="7301323" imgH="40298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02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86098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ProductManagerApp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078469"/>
              </p:ext>
            </p:extLst>
          </p:nvPr>
        </p:nvGraphicFramePr>
        <p:xfrm>
          <a:off x="922338" y="1157287"/>
          <a:ext cx="7300912" cy="356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" name="Document" r:id="rId3" imgW="7301323" imgH="3567893" progId="Word.Document.12">
                  <p:embed/>
                </p:oleObj>
              </mc:Choice>
              <mc:Fallback>
                <p:oleObj name="Document" r:id="rId3" imgW="7301323" imgH="35678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57287"/>
                        <a:ext cx="7300912" cy="3567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75678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subset of the </a:t>
            </a:r>
            <a:r>
              <a:rPr lang="en-US" dirty="0" err="1"/>
              <a:t>OutputStream</a:t>
            </a:r>
            <a:r>
              <a:rPr lang="en-US" dirty="0"/>
              <a:t> hierarchy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05511"/>
              </p:ext>
            </p:extLst>
          </p:nvPr>
        </p:nvGraphicFramePr>
        <p:xfrm>
          <a:off x="922337" y="1072603"/>
          <a:ext cx="7301323" cy="3042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8" name="Document" r:id="rId3" imgW="7301323" imgH="3042197" progId="Word.Document.12">
                  <p:embed/>
                </p:oleObj>
              </mc:Choice>
              <mc:Fallback>
                <p:oleObj name="Document" r:id="rId3" imgW="7301323" imgH="30421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7" y="1072603"/>
                        <a:ext cx="7301323" cy="3042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78282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Constructors of the </a:t>
            </a:r>
            <a:r>
              <a:rPr lang="en-US" dirty="0" err="1"/>
              <a:t>OutputStream</a:t>
            </a:r>
            <a:r>
              <a:rPr lang="en-US" dirty="0"/>
              <a:t> hierarchy 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788853"/>
              </p:ext>
            </p:extLst>
          </p:nvPr>
        </p:nvGraphicFramePr>
        <p:xfrm>
          <a:off x="884239" y="1219200"/>
          <a:ext cx="7301323" cy="2441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2" name="Document" r:id="rId3" imgW="7301323" imgH="2441967" progId="Word.Document.12">
                  <p:embed/>
                </p:oleObj>
              </mc:Choice>
              <mc:Fallback>
                <p:oleObj name="Document" r:id="rId3" imgW="7301323" imgH="24419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4239" y="1219200"/>
                        <a:ext cx="7301323" cy="24419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61196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connect to a file with a buffer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009962"/>
              </p:ext>
            </p:extLst>
          </p:nvPr>
        </p:nvGraphicFramePr>
        <p:xfrm>
          <a:off x="922338" y="1046176"/>
          <a:ext cx="7301323" cy="2535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6" name="Document" r:id="rId3" imgW="7301323" imgH="2535224" progId="Word.Document.12">
                  <p:embed/>
                </p:oleObj>
              </mc:Choice>
              <mc:Fallback>
                <p:oleObj name="Document" r:id="rId3" imgW="7301323" imgH="25352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46176"/>
                        <a:ext cx="7301323" cy="2535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08859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Common methods of the </a:t>
            </a:r>
            <a:r>
              <a:rPr lang="en-US" dirty="0" err="1"/>
              <a:t>DataOutput</a:t>
            </a:r>
            <a:r>
              <a:rPr lang="en-US" dirty="0"/>
              <a:t> interface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264254"/>
              </p:ext>
            </p:extLst>
          </p:nvPr>
        </p:nvGraphicFramePr>
        <p:xfrm>
          <a:off x="922338" y="1022663"/>
          <a:ext cx="7301323" cy="446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" name="Document" r:id="rId3" imgW="7301323" imgH="4463737" progId="Word.Document.12">
                  <p:embed/>
                </p:oleObj>
              </mc:Choice>
              <mc:Fallback>
                <p:oleObj name="Document" r:id="rId3" imgW="7301323" imgH="44637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22663"/>
                        <a:ext cx="7301323" cy="4463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499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Static methods of the Files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575672"/>
              </p:ext>
            </p:extLst>
          </p:nvPr>
        </p:nvGraphicFramePr>
        <p:xfrm>
          <a:off x="922338" y="1066800"/>
          <a:ext cx="7301323" cy="3677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Document" r:id="rId3" imgW="7301323" imgH="3677353" progId="Word.Document.12">
                  <p:embed/>
                </p:oleObj>
              </mc:Choice>
              <mc:Fallback>
                <p:oleObj name="Document" r:id="rId3" imgW="7301323" imgH="36773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36773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64447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writes data to a binary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867275"/>
              </p:ext>
            </p:extLst>
          </p:nvPr>
        </p:nvGraphicFramePr>
        <p:xfrm>
          <a:off x="922338" y="1066800"/>
          <a:ext cx="7301323" cy="1687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4" name="Document" r:id="rId3" imgW="7301323" imgH="1687989" progId="Word.Document.12">
                  <p:embed/>
                </p:oleObj>
              </mc:Choice>
              <mc:Fallback>
                <p:oleObj name="Document" r:id="rId3" imgW="7301323" imgH="16879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1687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36408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subset of the </a:t>
            </a:r>
            <a:r>
              <a:rPr lang="en-US" dirty="0" err="1"/>
              <a:t>InputStream</a:t>
            </a:r>
            <a:r>
              <a:rPr lang="en-US" dirty="0"/>
              <a:t> hierarchy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918278"/>
              </p:ext>
            </p:extLst>
          </p:nvPr>
        </p:nvGraphicFramePr>
        <p:xfrm>
          <a:off x="922338" y="1072603"/>
          <a:ext cx="7301323" cy="3042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8" name="Document" r:id="rId3" imgW="7301323" imgH="3042197" progId="Word.Document.12">
                  <p:embed/>
                </p:oleObj>
              </mc:Choice>
              <mc:Fallback>
                <p:oleObj name="Document" r:id="rId3" imgW="7301323" imgH="30421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72603"/>
                        <a:ext cx="7301323" cy="3042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67122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Constructors of the </a:t>
            </a:r>
            <a:r>
              <a:rPr lang="en-US" dirty="0" err="1"/>
              <a:t>InputStream</a:t>
            </a:r>
            <a:r>
              <a:rPr lang="en-US" dirty="0"/>
              <a:t> hierarchy 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964256"/>
              </p:ext>
            </p:extLst>
          </p:nvPr>
        </p:nvGraphicFramePr>
        <p:xfrm>
          <a:off x="887413" y="1205836"/>
          <a:ext cx="7301323" cy="3518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2" name="Document" r:id="rId3" imgW="7301323" imgH="3518564" progId="Word.Document.12">
                  <p:embed/>
                </p:oleObj>
              </mc:Choice>
              <mc:Fallback>
                <p:oleObj name="Document" r:id="rId3" imgW="7301323" imgH="35185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7413" y="1205836"/>
                        <a:ext cx="7301323" cy="35185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64035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Common methods of the </a:t>
            </a:r>
            <a:r>
              <a:rPr lang="en-US" dirty="0" err="1"/>
              <a:t>DataInput</a:t>
            </a:r>
            <a:r>
              <a:rPr lang="en-US" dirty="0"/>
              <a:t> interface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879128"/>
              </p:ext>
            </p:extLst>
          </p:nvPr>
        </p:nvGraphicFramePr>
        <p:xfrm>
          <a:off x="922338" y="990600"/>
          <a:ext cx="7301323" cy="4089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6" name="Document" r:id="rId3" imgW="7301323" imgH="4089269" progId="Word.Document.12">
                  <p:embed/>
                </p:oleObj>
              </mc:Choice>
              <mc:Fallback>
                <p:oleObj name="Document" r:id="rId3" imgW="7301323" imgH="40892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90600"/>
                        <a:ext cx="7301323" cy="40892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99564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reads Product objects from a binary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338559"/>
              </p:ext>
            </p:extLst>
          </p:nvPr>
        </p:nvGraphicFramePr>
        <p:xfrm>
          <a:off x="922338" y="1066800"/>
          <a:ext cx="7301323" cy="283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0" name="Document" r:id="rId3" imgW="7301323" imgH="2839120" progId="Word.Document.12">
                  <p:embed/>
                </p:oleObj>
              </mc:Choice>
              <mc:Fallback>
                <p:oleObj name="Document" r:id="rId3" imgW="7301323" imgH="28391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283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15734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ProductBinaryFile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010886"/>
              </p:ext>
            </p:extLst>
          </p:nvPr>
        </p:nvGraphicFramePr>
        <p:xfrm>
          <a:off x="922338" y="1069975"/>
          <a:ext cx="7300912" cy="471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4" name="Document" r:id="rId3" imgW="7301323" imgH="4720464" progId="Word.Document.12">
                  <p:embed/>
                </p:oleObj>
              </mc:Choice>
              <mc:Fallback>
                <p:oleObj name="Document" r:id="rId3" imgW="7301323" imgH="47204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9975"/>
                        <a:ext cx="7300912" cy="4719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32134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ProductBinaryFile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34518"/>
              </p:ext>
            </p:extLst>
          </p:nvPr>
        </p:nvGraphicFramePr>
        <p:xfrm>
          <a:off x="922338" y="1069975"/>
          <a:ext cx="7300912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8" name="Document" r:id="rId3" imgW="7301323" imgH="4950907" progId="Word.Document.12">
                  <p:embed/>
                </p:oleObj>
              </mc:Choice>
              <mc:Fallback>
                <p:oleObj name="Document" r:id="rId3" imgW="7301323" imgH="49509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9975"/>
                        <a:ext cx="7300912" cy="494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12763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ProductBinaryFile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270525"/>
              </p:ext>
            </p:extLst>
          </p:nvPr>
        </p:nvGraphicFramePr>
        <p:xfrm>
          <a:off x="922338" y="1066800"/>
          <a:ext cx="7300912" cy="379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2" name="Document" r:id="rId3" imgW="7301323" imgH="3799416" progId="Word.Document.12">
                  <p:embed/>
                </p:oleObj>
              </mc:Choice>
              <mc:Fallback>
                <p:oleObj name="Document" r:id="rId3" imgW="7301323" imgH="37994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3798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29536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ProductBinaryFile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175179"/>
              </p:ext>
            </p:extLst>
          </p:nvPr>
        </p:nvGraphicFramePr>
        <p:xfrm>
          <a:off x="928688" y="1154113"/>
          <a:ext cx="7300912" cy="379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6" name="Document" r:id="rId3" imgW="7301323" imgH="3799416" progId="Word.Document.12">
                  <p:embed/>
                </p:oleObj>
              </mc:Choice>
              <mc:Fallback>
                <p:oleObj name="Document" r:id="rId3" imgW="7301323" imgH="37994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688" y="1154113"/>
                        <a:ext cx="7300912" cy="3798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80287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ProductBinaryFile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011806"/>
              </p:ext>
            </p:extLst>
          </p:nvPr>
        </p:nvGraphicFramePr>
        <p:xfrm>
          <a:off x="922338" y="1066800"/>
          <a:ext cx="7300912" cy="448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0" name="Document" r:id="rId3" imgW="7301323" imgH="4490382" progId="Word.Document.12">
                  <p:embed/>
                </p:oleObj>
              </mc:Choice>
              <mc:Fallback>
                <p:oleObj name="Document" r:id="rId3" imgW="7301323" imgH="4490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48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4471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creates a directory if it doesn’t exist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885502"/>
              </p:ext>
            </p:extLst>
          </p:nvPr>
        </p:nvGraphicFramePr>
        <p:xfrm>
          <a:off x="922338" y="1036637"/>
          <a:ext cx="7300912" cy="292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Document" r:id="rId3" imgW="7301323" imgH="2926256" progId="Word.Document.12">
                  <p:embed/>
                </p:oleObj>
              </mc:Choice>
              <mc:Fallback>
                <p:oleObj name="Document" r:id="rId3" imgW="7301323" imgH="29262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36637"/>
                        <a:ext cx="7300912" cy="292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48947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ProductBinaryFile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447639"/>
              </p:ext>
            </p:extLst>
          </p:nvPr>
        </p:nvGraphicFramePr>
        <p:xfrm>
          <a:off x="922338" y="1066800"/>
          <a:ext cx="7300912" cy="471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4" name="Document" r:id="rId3" imgW="7301323" imgH="4720464" progId="Word.Document.12">
                  <p:embed/>
                </p:oleObj>
              </mc:Choice>
              <mc:Fallback>
                <p:oleObj name="Document" r:id="rId3" imgW="7301323" imgH="47204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719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660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displays information about a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371080"/>
              </p:ext>
            </p:extLst>
          </p:nvPr>
        </p:nvGraphicFramePr>
        <p:xfrm>
          <a:off x="922338" y="1052029"/>
          <a:ext cx="7301323" cy="2681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Document" r:id="rId3" imgW="7301323" imgH="2681771" progId="Word.Document.12">
                  <p:embed/>
                </p:oleObj>
              </mc:Choice>
              <mc:Fallback>
                <p:oleObj name="Document" r:id="rId3" imgW="7301323" imgH="26817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52029"/>
                        <a:ext cx="7301323" cy="2681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47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displays the files in a directory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0356"/>
              </p:ext>
            </p:extLst>
          </p:nvPr>
        </p:nvGraphicFramePr>
        <p:xfrm>
          <a:off x="922338" y="1066800"/>
          <a:ext cx="7300912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Document" r:id="rId3" imgW="7301323" imgH="3000789" progId="Word.Document.12">
                  <p:embed/>
                </p:oleObj>
              </mc:Choice>
              <mc:Fallback>
                <p:oleObj name="Document" r:id="rId3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3381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text file that’s opened by a text editor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538992"/>
              </p:ext>
            </p:extLst>
          </p:nvPr>
        </p:nvGraphicFramePr>
        <p:xfrm>
          <a:off x="914400" y="1057275"/>
          <a:ext cx="7372350" cy="412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Document" r:id="rId3" imgW="7379827" imgH="4142199" progId="Word.Document.12">
                  <p:embed/>
                </p:oleObj>
              </mc:Choice>
              <mc:Fallback>
                <p:oleObj name="Document" r:id="rId3" imgW="7379827" imgH="41421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57275"/>
                        <a:ext cx="7372350" cy="412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413776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1617</Words>
  <Application>Microsoft Office PowerPoint</Application>
  <PresentationFormat>On-screen Show (4:3)</PresentationFormat>
  <Paragraphs>300</Paragraphs>
  <Slides>60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Arial Narrow</vt:lpstr>
      <vt:lpstr>Times New Roman</vt:lpstr>
      <vt:lpstr>Master slides_with_titles_logo</vt:lpstr>
      <vt:lpstr>Document</vt:lpstr>
      <vt:lpstr>Microsoft Word Document</vt:lpstr>
      <vt:lpstr>Chapter 15</vt:lpstr>
      <vt:lpstr>Objectives</vt:lpstr>
      <vt:lpstr>Objectives (cont.)</vt:lpstr>
      <vt:lpstr>A package for working with directories and files</vt:lpstr>
      <vt:lpstr>Static methods of the Files class</vt:lpstr>
      <vt:lpstr>Code that creates a directory if it doesn’t exist</vt:lpstr>
      <vt:lpstr>Code that displays information about a file</vt:lpstr>
      <vt:lpstr>Code that displays the files in a directory</vt:lpstr>
      <vt:lpstr>A text file that’s opened by a text editor</vt:lpstr>
      <vt:lpstr>Two types of files</vt:lpstr>
      <vt:lpstr>Terms</vt:lpstr>
      <vt:lpstr>Import all necessary packages</vt:lpstr>
      <vt:lpstr>Read data from the file</vt:lpstr>
      <vt:lpstr>A subset of the IOException hierarchy</vt:lpstr>
      <vt:lpstr>The syntax for a try-with-resources statement</vt:lpstr>
      <vt:lpstr>A subset of the Writer hierarchy</vt:lpstr>
      <vt:lpstr>Constructors of the Writer hierarchy classes</vt:lpstr>
      <vt:lpstr>How to connect without a buffer  (not recommended)</vt:lpstr>
      <vt:lpstr>How to connect to a file with a buffer</vt:lpstr>
      <vt:lpstr>Common methods of the PrintWriter class</vt:lpstr>
      <vt:lpstr>Code that appends a string and an object  to a text file</vt:lpstr>
      <vt:lpstr>Code that writes a Product object  to a delimited text file</vt:lpstr>
      <vt:lpstr>A subset of the Reader hierarchy</vt:lpstr>
      <vt:lpstr>Constructors of the Reader hierarchy classes</vt:lpstr>
      <vt:lpstr>Common methods of the BufferedReader class</vt:lpstr>
      <vt:lpstr>Code that reads the records in a text file</vt:lpstr>
      <vt:lpstr>Code that reads a Product object  from a delimited text file</vt:lpstr>
      <vt:lpstr>Sample output from the delimited text file</vt:lpstr>
      <vt:lpstr>The ProductDAO interface</vt:lpstr>
      <vt:lpstr>The DAO interface</vt:lpstr>
      <vt:lpstr>The ProductTextFile class</vt:lpstr>
      <vt:lpstr>The ProductTextFile class (cont.)</vt:lpstr>
      <vt:lpstr>The ProductTextFile class (cont.)</vt:lpstr>
      <vt:lpstr>The ProductTextFile class (cont.)</vt:lpstr>
      <vt:lpstr>The ProductTextFile class (cont.)</vt:lpstr>
      <vt:lpstr>The ProductTextFile class (cont.)</vt:lpstr>
      <vt:lpstr>The ProductTextFile class (cont.)</vt:lpstr>
      <vt:lpstr>The console for the Product Manager application</vt:lpstr>
      <vt:lpstr>The console for the Product Manager app (cont.)</vt:lpstr>
      <vt:lpstr>The ProductManagerApp class</vt:lpstr>
      <vt:lpstr>The ProductManagerApp class (cont.)</vt:lpstr>
      <vt:lpstr>The ProductManagerApp class (cont.)</vt:lpstr>
      <vt:lpstr>The ProductManagerApp class (cont.)</vt:lpstr>
      <vt:lpstr>The ProductManagerApp class (cont.)</vt:lpstr>
      <vt:lpstr>The ProductManagerApp class (cont.)</vt:lpstr>
      <vt:lpstr>A subset of the OutputStream hierarchy</vt:lpstr>
      <vt:lpstr>Constructors of the OutputStream hierarchy classes</vt:lpstr>
      <vt:lpstr>How to connect to a file with a buffer</vt:lpstr>
      <vt:lpstr>Common methods of the DataOutput interface</vt:lpstr>
      <vt:lpstr>Code that writes data to a binary file</vt:lpstr>
      <vt:lpstr>A subset of the InputStream hierarchy</vt:lpstr>
      <vt:lpstr>Constructors of the InputStream hierarchy classes</vt:lpstr>
      <vt:lpstr>Common methods of the DataInput interface</vt:lpstr>
      <vt:lpstr>Code that reads Product objects from a binary file</vt:lpstr>
      <vt:lpstr>The ProductBinaryFile class</vt:lpstr>
      <vt:lpstr>The ProductBinaryFile class (cont.)</vt:lpstr>
      <vt:lpstr>The ProductBinaryFile class (cont.)</vt:lpstr>
      <vt:lpstr>The ProductBinaryFile class (cont.)</vt:lpstr>
      <vt:lpstr>The ProductBinaryFile class (cont.)</vt:lpstr>
      <vt:lpstr>The ProductBinaryFile class (cont.)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Anne Boehm</cp:lastModifiedBy>
  <cp:revision>15</cp:revision>
  <cp:lastPrinted>2016-01-14T23:03:16Z</cp:lastPrinted>
  <dcterms:created xsi:type="dcterms:W3CDTF">2016-10-24T17:55:21Z</dcterms:created>
  <dcterms:modified xsi:type="dcterms:W3CDTF">2017-06-13T23:03:04Z</dcterms:modified>
</cp:coreProperties>
</file>