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A8E2A-261E-4103-A319-2BB2738F63C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97E5A-769C-4825-9AA9-8E62C4102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2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3C7D-A23F-4733-A622-F0F7A58999EC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E439-1566-0144-8038-DC36E69C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B682-25F5-4AAC-AA9A-D815144B99E7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E439-1566-0144-8038-DC36E69C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91BB-5E72-4D12-BAE3-50689CF4B517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E439-1566-0144-8038-DC36E69C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7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C111-C260-49A0-B88A-D822D908840F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E439-1566-0144-8038-DC36E69C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7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DB33-3898-46EC-B409-5AC4EC513AEC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E439-1566-0144-8038-DC36E69C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3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117-6C65-455E-812A-C4B1043DDCC7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E439-1566-0144-8038-DC36E69C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71EB-4121-497B-AB8E-11DB69AEA734}" type="datetime1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E439-1566-0144-8038-DC36E69C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7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B4BA-F67E-4CC9-9268-0D3869E50B6D}" type="datetime1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E439-1566-0144-8038-DC36E69C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4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09F-7B7B-4493-9753-16893992DFCF}" type="datetime1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E439-1566-0144-8038-DC36E69C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0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7D6F-D1D9-4D7C-9D72-2DCA2441334F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E439-1566-0144-8038-DC36E69C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2256-2A9E-48E5-BB99-4F12B83C50F7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E439-1566-0144-8038-DC36E69C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9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712C5-B371-4623-947A-267A04C68981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BE439-1566-0144-8038-DC36E69C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3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4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CF83-D267-F240-9E7E-6431E6F94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4922D-0B44-CC47-A523-AB83D12CE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(Reference</a:t>
            </a:r>
            <a:r>
              <a:rPr lang="en-US"/>
              <a:t>:  Chapter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E439-1566-0144-8038-DC36E69C5B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1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1ADE-B182-1F4A-8754-1ED0B4A0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F019-2522-7747-81B5-1E87901A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software engineering </a:t>
            </a:r>
          </a:p>
          <a:p>
            <a:r>
              <a:rPr lang="en-US" dirty="0"/>
              <a:t>Why software engineering</a:t>
            </a:r>
          </a:p>
          <a:p>
            <a:r>
              <a:rPr lang="en-US" dirty="0"/>
              <a:t>Three challenges of software engineers </a:t>
            </a:r>
          </a:p>
          <a:p>
            <a:r>
              <a:rPr lang="en-US" dirty="0"/>
              <a:t>Software engineering activities (life cycle)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E439-1566-0144-8038-DC36E69C5B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7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EA87-E0CE-D641-B0BB-DDB64F15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u="none" strike="noStrike">
                <a:solidFill>
                  <a:srgbClr val="000000"/>
                </a:solidFill>
                <a:effectLst/>
              </a:rPr>
              <a:t>What Is Software Engineering?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4F112-8F81-D24D-B437-30C82D053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Software engineering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as a discipline is focused on research, education, and application of engineering processes and methods to significantly increase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software productivity (P)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and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software quality (Q)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while reducing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software costs (C)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time to market (T)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– software PQCT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</a:rPr>
              <a:t>Four goals to </a:t>
            </a:r>
            <a:r>
              <a:rPr lang="en-US" dirty="0" smtClean="0">
                <a:solidFill>
                  <a:srgbClr val="000000"/>
                </a:solidFill>
              </a:rPr>
              <a:t>achieve-PQCT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 – to increase software productivity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Q – to increase software quality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 – to decrease software cost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 – to decrease time to market 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E439-1566-0144-8038-DC36E69C5B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4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3243-3894-D145-9A62-6EFBAC88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regarding software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CD238-43B3-A543-9087-5916FFCCF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software package consists of 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Documents </a:t>
            </a:r>
          </a:p>
          <a:p>
            <a:pPr lvl="1"/>
            <a:r>
              <a:rPr lang="en-US" dirty="0"/>
              <a:t>Configuration files and data (for setting a working environment in order to use the software</a:t>
            </a:r>
          </a:p>
          <a:p>
            <a:r>
              <a:rPr lang="en-US" dirty="0"/>
              <a:t>Software is everywhere </a:t>
            </a:r>
          </a:p>
          <a:p>
            <a:pPr lvl="1"/>
            <a:r>
              <a:rPr lang="en-US" dirty="0"/>
              <a:t>Companies rely on software to run and expand their businesses</a:t>
            </a:r>
          </a:p>
          <a:p>
            <a:pPr lvl="1"/>
            <a:r>
              <a:rPr lang="en-US" dirty="0"/>
              <a:t>Software costs are 90-95% of total system cost (two decades ago, this number was 5-10%)</a:t>
            </a:r>
          </a:p>
          <a:p>
            <a:pPr lvl="1"/>
            <a:r>
              <a:rPr lang="en-US" dirty="0"/>
              <a:t>Embedded systems contain applications specific integrated circuits, which are costly to replace (where software quality is critical: robots in auto production lines)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E439-1566-0144-8038-DC36E69C5B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6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D1F0-2029-D34D-8669-5229AADD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6534A-81E5-9C4E-A0F0-280D91F48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7469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reasons:</a:t>
            </a:r>
          </a:p>
          <a:p>
            <a:pPr lvl="1"/>
            <a:r>
              <a:rPr lang="en-US" dirty="0"/>
              <a:t>Size:  the lines of code for today’s software could be millions</a:t>
            </a:r>
          </a:p>
          <a:p>
            <a:pPr lvl="1"/>
            <a:r>
              <a:rPr lang="en-US" dirty="0"/>
              <a:t>Complexity:  today’s software is way more complicated than before (it’s very hard to draw a dialog line on screen 30 years ago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Because of the two reasons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=&gt;</a:t>
            </a:r>
            <a:r>
              <a:rPr lang="en-US" dirty="0"/>
              <a:t> </a:t>
            </a:r>
            <a:r>
              <a:rPr lang="en-US" dirty="0" smtClean="0"/>
              <a:t>	need </a:t>
            </a:r>
            <a:r>
              <a:rPr lang="en-US" dirty="0"/>
              <a:t>a team to develop a software system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=&gt;	need </a:t>
            </a:r>
            <a:r>
              <a:rPr lang="en-US" dirty="0"/>
              <a:t>to learn how to manage a team and a </a:t>
            </a:r>
            <a:r>
              <a:rPr lang="en-US" dirty="0" smtClean="0"/>
              <a:t>project</a:t>
            </a:r>
          </a:p>
          <a:p>
            <a:pPr marL="0" indent="0">
              <a:buNone/>
            </a:pPr>
            <a:r>
              <a:rPr lang="en-US" dirty="0" smtClean="0"/>
              <a:t>=&gt; 	need </a:t>
            </a:r>
            <a:r>
              <a:rPr lang="en-US" dirty="0"/>
              <a:t>to study disciplines and methods of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management </a:t>
            </a:r>
          </a:p>
          <a:p>
            <a:pPr marL="0" indent="0">
              <a:buNone/>
            </a:pPr>
            <a:r>
              <a:rPr lang="en-US" dirty="0" smtClean="0"/>
              <a:t>=&gt; 	software </a:t>
            </a:r>
            <a:r>
              <a:rPr lang="en-US" dirty="0"/>
              <a:t>engineering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E439-1566-0144-8038-DC36E69C5B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6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0009-88F2-F749-8E1B-5F4DA7E4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challenges of software engineers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D6A2-B91A-8645-A3AF-CCED649B2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02125"/>
            <a:ext cx="7886700" cy="140168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Conceptualization:  make (design) ideas visible </a:t>
            </a:r>
          </a:p>
          <a:p>
            <a:r>
              <a:rPr lang="en-US" dirty="0"/>
              <a:t>Communication:  express ideas without misunderstanding </a:t>
            </a:r>
          </a:p>
          <a:p>
            <a:r>
              <a:rPr lang="en-US" dirty="0"/>
              <a:t>Coordination:  coordinate teamwork and integrate individual work together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AA321521-9EF5-5E42-B890-3C71EA6735BE}"/>
              </a:ext>
            </a:extLst>
          </p:cNvPr>
          <p:cNvGrpSpPr>
            <a:grpSpLocks/>
          </p:cNvGrpSpPr>
          <p:nvPr/>
        </p:nvGrpSpPr>
        <p:grpSpPr bwMode="auto">
          <a:xfrm>
            <a:off x="731050" y="2125267"/>
            <a:ext cx="1865004" cy="1822596"/>
            <a:chOff x="498" y="1304"/>
            <a:chExt cx="1214" cy="1196"/>
          </a:xfrm>
        </p:grpSpPr>
        <p:sp>
          <p:nvSpPr>
            <p:cNvPr id="5" name="Text Box 11">
              <a:extLst>
                <a:ext uri="{FF2B5EF4-FFF2-40B4-BE49-F238E27FC236}">
                  <a16:creationId xmlns:a16="http://schemas.microsoft.com/office/drawing/2014/main" id="{8264818F-73C1-E844-8DF0-A21733D84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" y="2258"/>
              <a:ext cx="1214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dirty="0"/>
                <a:t>Conceptualization</a:t>
              </a:r>
            </a:p>
          </p:txBody>
        </p:sp>
        <p:pic>
          <p:nvPicPr>
            <p:cNvPr id="6" name="Picture 12" descr="J0705502">
              <a:extLst>
                <a:ext uri="{FF2B5EF4-FFF2-40B4-BE49-F238E27FC236}">
                  <a16:creationId xmlns:a16="http://schemas.microsoft.com/office/drawing/2014/main" id="{A2584601-EDE0-ED44-8C21-845511CEF9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" y="1304"/>
              <a:ext cx="975" cy="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4">
            <a:extLst>
              <a:ext uri="{FF2B5EF4-FFF2-40B4-BE49-F238E27FC236}">
                <a16:creationId xmlns:a16="http://schemas.microsoft.com/office/drawing/2014/main" id="{F9F71B5A-78C2-3542-849B-3CF48E6D7114}"/>
              </a:ext>
            </a:extLst>
          </p:cNvPr>
          <p:cNvGrpSpPr>
            <a:grpSpLocks/>
          </p:cNvGrpSpPr>
          <p:nvPr/>
        </p:nvGrpSpPr>
        <p:grpSpPr bwMode="auto">
          <a:xfrm>
            <a:off x="3400343" y="2125265"/>
            <a:ext cx="1672200" cy="1764788"/>
            <a:chOff x="2292" y="1346"/>
            <a:chExt cx="1131" cy="1021"/>
          </a:xfrm>
        </p:grpSpPr>
        <p:pic>
          <p:nvPicPr>
            <p:cNvPr id="9" name="Picture 5" descr="K0193435">
              <a:extLst>
                <a:ext uri="{FF2B5EF4-FFF2-40B4-BE49-F238E27FC236}">
                  <a16:creationId xmlns:a16="http://schemas.microsoft.com/office/drawing/2014/main" id="{8825F730-EE96-CE43-9453-928B77D3F5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" y="1346"/>
              <a:ext cx="858" cy="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D775D41F-6B80-0940-93EA-DE015B5F1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2" y="2153"/>
              <a:ext cx="113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/>
                <a:t>Communication</a:t>
              </a:r>
            </a:p>
          </p:txBody>
        </p:sp>
      </p:grpSp>
      <p:grpSp>
        <p:nvGrpSpPr>
          <p:cNvPr id="4" name="Group 7">
            <a:extLst>
              <a:ext uri="{FF2B5EF4-FFF2-40B4-BE49-F238E27FC236}">
                <a16:creationId xmlns:a16="http://schemas.microsoft.com/office/drawing/2014/main" id="{AB042ECD-4337-3E49-992E-AD687F0F7238}"/>
              </a:ext>
            </a:extLst>
          </p:cNvPr>
          <p:cNvGrpSpPr>
            <a:grpSpLocks/>
          </p:cNvGrpSpPr>
          <p:nvPr/>
        </p:nvGrpSpPr>
        <p:grpSpPr bwMode="auto">
          <a:xfrm>
            <a:off x="6139532" y="2125267"/>
            <a:ext cx="1649958" cy="1784874"/>
            <a:chOff x="4254" y="1309"/>
            <a:chExt cx="880" cy="1076"/>
          </a:xfrm>
        </p:grpSpPr>
        <p:pic>
          <p:nvPicPr>
            <p:cNvPr id="13" name="Picture 8" descr="K0193428">
              <a:extLst>
                <a:ext uri="{FF2B5EF4-FFF2-40B4-BE49-F238E27FC236}">
                  <a16:creationId xmlns:a16="http://schemas.microsoft.com/office/drawing/2014/main" id="{6263592E-94F0-6747-91D1-CFC0CE33A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4" y="1309"/>
              <a:ext cx="880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9E1F733E-E01B-0844-B4B6-2526709E6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" y="2162"/>
              <a:ext cx="748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/>
                <a:t>Coordination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E439-1566-0144-8038-DC36E69C5B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4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94FE277-B1D6-9A43-B7E8-0DCA7675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5128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Software Engineering (Life Cycle) Activities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22E3FC-6D7E-2B47-9DDB-04554EC82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68509"/>
            <a:ext cx="7886700" cy="75405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Software processes and methodologies consist of life cycle activities:</a:t>
            </a:r>
          </a:p>
        </p:txBody>
      </p: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E05FFCE0-D054-44ED-849A-60A24E49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CCF0B9B-DD45-4AC4-8BA5-05941914B862}" type="slidenum">
              <a:rPr lang="zh-CN" altLang="en-US" sz="9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93045" y="2449117"/>
            <a:ext cx="6942743" cy="3907234"/>
            <a:chOff x="1493045" y="2449117"/>
            <a:chExt cx="5935266" cy="3156347"/>
          </a:xfrm>
        </p:grpSpPr>
        <p:sp>
          <p:nvSpPr>
            <p:cNvPr id="11269" name="AutoShape 2">
              <a:extLst>
                <a:ext uri="{FF2B5EF4-FFF2-40B4-BE49-F238E27FC236}">
                  <a16:creationId xmlns:a16="http://schemas.microsoft.com/office/drawing/2014/main" id="{385C08AC-AC13-4BAC-93F2-4333AC4382E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807870" y="2462213"/>
              <a:ext cx="837010" cy="504825"/>
            </a:xfrm>
            <a:prstGeom prst="flowChartPunchedTape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100"/>
            </a:p>
          </p:txBody>
        </p:sp>
        <p:sp>
          <p:nvSpPr>
            <p:cNvPr id="11270" name="Text Box 5">
              <a:extLst>
                <a:ext uri="{FF2B5EF4-FFF2-40B4-BE49-F238E27FC236}">
                  <a16:creationId xmlns:a16="http://schemas.microsoft.com/office/drawing/2014/main" id="{BA125442-85CB-42C4-B695-C6C8D07F5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3335" y="2543176"/>
              <a:ext cx="889397" cy="369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/>
                <a:t>Cost</a:t>
              </a:r>
              <a:endParaRPr lang="en-US" altLang="en-US" sz="1500"/>
            </a:p>
          </p:txBody>
        </p:sp>
        <p:sp>
          <p:nvSpPr>
            <p:cNvPr id="11271" name="Line 6">
              <a:extLst>
                <a:ext uri="{FF2B5EF4-FFF2-40B4-BE49-F238E27FC236}">
                  <a16:creationId xmlns:a16="http://schemas.microsoft.com/office/drawing/2014/main" id="{591DDD54-004A-43C9-86D9-7C1C1CD1B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6680" y="2459831"/>
              <a:ext cx="1190" cy="7965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11272" name="AutoShape 7">
              <a:extLst>
                <a:ext uri="{FF2B5EF4-FFF2-40B4-BE49-F238E27FC236}">
                  <a16:creationId xmlns:a16="http://schemas.microsoft.com/office/drawing/2014/main" id="{A38579FC-34E2-474B-9FA8-77475445E9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453189" y="2462213"/>
              <a:ext cx="975122" cy="504825"/>
            </a:xfrm>
            <a:prstGeom prst="flowChartPunchedTape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100"/>
            </a:p>
          </p:txBody>
        </p:sp>
        <p:sp>
          <p:nvSpPr>
            <p:cNvPr id="11273" name="AutoShape 8">
              <a:extLst>
                <a:ext uri="{FF2B5EF4-FFF2-40B4-BE49-F238E27FC236}">
                  <a16:creationId xmlns:a16="http://schemas.microsoft.com/office/drawing/2014/main" id="{BD6A1DE6-8BA7-4078-A78D-D0A679943D8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29176" y="2451499"/>
              <a:ext cx="837010" cy="506015"/>
            </a:xfrm>
            <a:prstGeom prst="flowChartPunchedTape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100"/>
            </a:p>
          </p:txBody>
        </p:sp>
        <p:sp>
          <p:nvSpPr>
            <p:cNvPr id="11274" name="Line 9">
              <a:extLst>
                <a:ext uri="{FF2B5EF4-FFF2-40B4-BE49-F238E27FC236}">
                  <a16:creationId xmlns:a16="http://schemas.microsoft.com/office/drawing/2014/main" id="{BE7317DB-8C1C-4060-8B0B-BE41CE6D2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9175" y="2449117"/>
              <a:ext cx="0" cy="796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11275" name="AutoShape 10">
              <a:extLst>
                <a:ext uri="{FF2B5EF4-FFF2-40B4-BE49-F238E27FC236}">
                  <a16:creationId xmlns:a16="http://schemas.microsoft.com/office/drawing/2014/main" id="{72058644-7000-4A0C-B131-DED60EF789E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32597" y="2462213"/>
              <a:ext cx="1075134" cy="506016"/>
            </a:xfrm>
            <a:prstGeom prst="flowChartPunchedTape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100"/>
            </a:p>
          </p:txBody>
        </p:sp>
        <p:sp>
          <p:nvSpPr>
            <p:cNvPr id="11276" name="Line 11">
              <a:extLst>
                <a:ext uri="{FF2B5EF4-FFF2-40B4-BE49-F238E27FC236}">
                  <a16:creationId xmlns:a16="http://schemas.microsoft.com/office/drawing/2014/main" id="{A5D0EC28-5DA7-41B9-9AC2-5D9EC8E43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6644" y="2459831"/>
              <a:ext cx="0" cy="7965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11277" name="Line 12">
              <a:extLst>
                <a:ext uri="{FF2B5EF4-FFF2-40B4-BE49-F238E27FC236}">
                  <a16:creationId xmlns:a16="http://schemas.microsoft.com/office/drawing/2014/main" id="{53B87661-0519-456D-AE41-917E6FC19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1999" y="2459831"/>
              <a:ext cx="1190" cy="7965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11278" name="Line 13">
              <a:extLst>
                <a:ext uri="{FF2B5EF4-FFF2-40B4-BE49-F238E27FC236}">
                  <a16:creationId xmlns:a16="http://schemas.microsoft.com/office/drawing/2014/main" id="{3DF231F2-74C1-4D7C-BDA0-1F4609A8A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0141" y="3240882"/>
              <a:ext cx="1566863" cy="2351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11279" name="Line 14">
              <a:extLst>
                <a:ext uri="{FF2B5EF4-FFF2-40B4-BE49-F238E27FC236}">
                  <a16:creationId xmlns:a16="http://schemas.microsoft.com/office/drawing/2014/main" id="{ED0967F1-3999-4637-859A-6AB12574F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8639" y="3240882"/>
              <a:ext cx="1297781" cy="2351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11280" name="Line 15">
              <a:extLst>
                <a:ext uri="{FF2B5EF4-FFF2-40B4-BE49-F238E27FC236}">
                  <a16:creationId xmlns:a16="http://schemas.microsoft.com/office/drawing/2014/main" id="{451E4D7D-5CB2-43D0-9943-17E5EC7BE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3045" y="5593556"/>
              <a:ext cx="40516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11281" name="Line 16">
              <a:extLst>
                <a:ext uri="{FF2B5EF4-FFF2-40B4-BE49-F238E27FC236}">
                  <a16:creationId xmlns:a16="http://schemas.microsoft.com/office/drawing/2014/main" id="{4D130B02-0D2A-4E7C-A31C-B7A11FDDE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992" y="3246835"/>
              <a:ext cx="33206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11282" name="Line 17">
              <a:extLst>
                <a:ext uri="{FF2B5EF4-FFF2-40B4-BE49-F238E27FC236}">
                  <a16:creationId xmlns:a16="http://schemas.microsoft.com/office/drawing/2014/main" id="{A14042F5-82D8-44A9-9B6B-8B7480F760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0904" y="3248025"/>
              <a:ext cx="1857375" cy="23300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11283" name="Line 18">
              <a:extLst>
                <a:ext uri="{FF2B5EF4-FFF2-40B4-BE49-F238E27FC236}">
                  <a16:creationId xmlns:a16="http://schemas.microsoft.com/office/drawing/2014/main" id="{F156341A-4E37-4007-AFA2-9E0C1DDB1D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13785" y="3226595"/>
              <a:ext cx="1166813" cy="23788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11284" name="Text Box 19">
              <a:extLst>
                <a:ext uri="{FF2B5EF4-FFF2-40B4-BE49-F238E27FC236}">
                  <a16:creationId xmlns:a16="http://schemas.microsoft.com/office/drawing/2014/main" id="{D44C4F4D-8B06-45A1-A327-5FE1A6EF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226" y="3938589"/>
              <a:ext cx="1326356" cy="854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i="1"/>
                <a:t>Software Development Process</a:t>
              </a:r>
              <a:endParaRPr lang="en-US" altLang="en-US" sz="1500"/>
            </a:p>
          </p:txBody>
        </p:sp>
        <p:sp>
          <p:nvSpPr>
            <p:cNvPr id="11285" name="Text Box 20">
              <a:extLst>
                <a:ext uri="{FF2B5EF4-FFF2-40B4-BE49-F238E27FC236}">
                  <a16:creationId xmlns:a16="http://schemas.microsoft.com/office/drawing/2014/main" id="{CE94916F-0EC2-4A5E-A8B2-76C86EED9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5949" y="3938589"/>
              <a:ext cx="1326356" cy="854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i="1"/>
                <a:t>    Software Quality Assurance</a:t>
              </a:r>
              <a:endParaRPr lang="en-US" altLang="en-US" sz="1500"/>
            </a:p>
          </p:txBody>
        </p:sp>
        <p:sp>
          <p:nvSpPr>
            <p:cNvPr id="11286" name="Text Box 21">
              <a:extLst>
                <a:ext uri="{FF2B5EF4-FFF2-40B4-BE49-F238E27FC236}">
                  <a16:creationId xmlns:a16="http://schemas.microsoft.com/office/drawing/2014/main" id="{6799758D-AB8B-4009-809E-F18B99498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514" y="3938589"/>
              <a:ext cx="1327547" cy="854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i="1" dirty="0"/>
                <a:t>    Software Project Management</a:t>
              </a:r>
              <a:endParaRPr lang="en-US" altLang="en-US" sz="1500" dirty="0"/>
            </a:p>
          </p:txBody>
        </p:sp>
        <p:graphicFrame>
          <p:nvGraphicFramePr>
            <p:cNvPr id="11287" name="Object 22">
              <a:extLst>
                <a:ext uri="{FF2B5EF4-FFF2-40B4-BE49-F238E27FC236}">
                  <a16:creationId xmlns:a16="http://schemas.microsoft.com/office/drawing/2014/main" id="{5AC7AF2C-C3C4-4AEC-B2B7-C26FC1032C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7929040"/>
                </p:ext>
              </p:extLst>
            </p:nvPr>
          </p:nvGraphicFramePr>
          <p:xfrm flipH="1">
            <a:off x="4519614" y="3359945"/>
            <a:ext cx="426244" cy="521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" r:id="rId3" imgW="2409825" imgH="2562225" progId="">
                    <p:embed/>
                  </p:oleObj>
                </mc:Choice>
                <mc:Fallback>
                  <p:oleObj r:id="rId3" imgW="2409825" imgH="2562225" progId="">
                    <p:embed/>
                    <p:pic>
                      <p:nvPicPr>
                        <p:cNvPr id="11287" name="Object 22">
                          <a:extLst>
                            <a:ext uri="{FF2B5EF4-FFF2-40B4-BE49-F238E27FC236}">
                              <a16:creationId xmlns:a16="http://schemas.microsoft.com/office/drawing/2014/main" id="{5AC7AF2C-C3C4-4AEC-B2B7-C26FC1032C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519614" y="3359945"/>
                          <a:ext cx="426244" cy="521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8" name="Object 23">
              <a:extLst>
                <a:ext uri="{FF2B5EF4-FFF2-40B4-BE49-F238E27FC236}">
                  <a16:creationId xmlns:a16="http://schemas.microsoft.com/office/drawing/2014/main" id="{D773CE77-75A6-4581-A335-4C95426FAF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9866979"/>
                </p:ext>
              </p:extLst>
            </p:nvPr>
          </p:nvGraphicFramePr>
          <p:xfrm>
            <a:off x="4936333" y="3364706"/>
            <a:ext cx="335756" cy="534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" r:id="rId5" imgW="1027786" imgH="1418234" progId="">
                    <p:embed/>
                  </p:oleObj>
                </mc:Choice>
                <mc:Fallback>
                  <p:oleObj r:id="rId5" imgW="1027786" imgH="1418234" progId="">
                    <p:embed/>
                    <p:pic>
                      <p:nvPicPr>
                        <p:cNvPr id="11288" name="Object 23">
                          <a:extLst>
                            <a:ext uri="{FF2B5EF4-FFF2-40B4-BE49-F238E27FC236}">
                              <a16:creationId xmlns:a16="http://schemas.microsoft.com/office/drawing/2014/main" id="{D773CE77-75A6-4581-A335-4C95426FAF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6333" y="3364706"/>
                          <a:ext cx="335756" cy="534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9" name="Object 24">
              <a:extLst>
                <a:ext uri="{FF2B5EF4-FFF2-40B4-BE49-F238E27FC236}">
                  <a16:creationId xmlns:a16="http://schemas.microsoft.com/office/drawing/2014/main" id="{7156824A-C99A-4DBB-B070-9E8ACE4332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795997"/>
                </p:ext>
              </p:extLst>
            </p:nvPr>
          </p:nvGraphicFramePr>
          <p:xfrm>
            <a:off x="5580460" y="3434954"/>
            <a:ext cx="404813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r:id="rId7" imgW="2571750" imgH="3105150" progId="">
                    <p:embed/>
                  </p:oleObj>
                </mc:Choice>
                <mc:Fallback>
                  <p:oleObj r:id="rId7" imgW="2571750" imgH="3105150" progId="">
                    <p:embed/>
                    <p:pic>
                      <p:nvPicPr>
                        <p:cNvPr id="11289" name="Object 24">
                          <a:extLst>
                            <a:ext uri="{FF2B5EF4-FFF2-40B4-BE49-F238E27FC236}">
                              <a16:creationId xmlns:a16="http://schemas.microsoft.com/office/drawing/2014/main" id="{7156824A-C99A-4DBB-B070-9E8ACE4332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0460" y="3434954"/>
                          <a:ext cx="404813" cy="514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0" name="Object 25">
              <a:extLst>
                <a:ext uri="{FF2B5EF4-FFF2-40B4-BE49-F238E27FC236}">
                  <a16:creationId xmlns:a16="http://schemas.microsoft.com/office/drawing/2014/main" id="{F486AC60-22B0-4ED1-A4F6-F20F45A4183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2972995"/>
                </p:ext>
              </p:extLst>
            </p:nvPr>
          </p:nvGraphicFramePr>
          <p:xfrm>
            <a:off x="6010276" y="3413524"/>
            <a:ext cx="341710" cy="325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" r:id="rId9" imgW="6934200" imgH="3862388" progId="">
                    <p:embed/>
                  </p:oleObj>
                </mc:Choice>
                <mc:Fallback>
                  <p:oleObj r:id="rId9" imgW="6934200" imgH="3862388" progId="">
                    <p:embed/>
                    <p:pic>
                      <p:nvPicPr>
                        <p:cNvPr id="11290" name="Object 25">
                          <a:extLst>
                            <a:ext uri="{FF2B5EF4-FFF2-40B4-BE49-F238E27FC236}">
                              <a16:creationId xmlns:a16="http://schemas.microsoft.com/office/drawing/2014/main" id="{F486AC60-22B0-4ED1-A4F6-F20F45A418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0276" y="3413524"/>
                          <a:ext cx="341710" cy="3250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1" name="Object 26">
              <a:extLst>
                <a:ext uri="{FF2B5EF4-FFF2-40B4-BE49-F238E27FC236}">
                  <a16:creationId xmlns:a16="http://schemas.microsoft.com/office/drawing/2014/main" id="{B6E242E9-D46C-4244-9E0B-C0C4CF0BC5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803356"/>
                </p:ext>
              </p:extLst>
            </p:nvPr>
          </p:nvGraphicFramePr>
          <p:xfrm>
            <a:off x="5945982" y="3671888"/>
            <a:ext cx="294085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" r:id="rId11" imgW="3529013" imgH="3344863" progId="">
                    <p:embed/>
                  </p:oleObj>
                </mc:Choice>
                <mc:Fallback>
                  <p:oleObj r:id="rId11" imgW="3529013" imgH="3344863" progId="">
                    <p:embed/>
                    <p:pic>
                      <p:nvPicPr>
                        <p:cNvPr id="11291" name="Object 26">
                          <a:extLst>
                            <a:ext uri="{FF2B5EF4-FFF2-40B4-BE49-F238E27FC236}">
                              <a16:creationId xmlns:a16="http://schemas.microsoft.com/office/drawing/2014/main" id="{B6E242E9-D46C-4244-9E0B-C0C4CF0BC5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5982" y="3671888"/>
                          <a:ext cx="294085" cy="295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2" name="Object 27">
              <a:extLst>
                <a:ext uri="{FF2B5EF4-FFF2-40B4-BE49-F238E27FC236}">
                  <a16:creationId xmlns:a16="http://schemas.microsoft.com/office/drawing/2014/main" id="{6DCAC823-0472-49DF-A448-6E569B20D8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668996"/>
                </p:ext>
              </p:extLst>
            </p:nvPr>
          </p:nvGraphicFramePr>
          <p:xfrm flipH="1">
            <a:off x="3733800" y="4843464"/>
            <a:ext cx="414338" cy="522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2" r:id="rId13" imgW="2409825" imgH="2562225" progId="">
                    <p:embed/>
                  </p:oleObj>
                </mc:Choice>
                <mc:Fallback>
                  <p:oleObj r:id="rId13" imgW="2409825" imgH="2562225" progId="">
                    <p:embed/>
                    <p:pic>
                      <p:nvPicPr>
                        <p:cNvPr id="11292" name="Object 27">
                          <a:extLst>
                            <a:ext uri="{FF2B5EF4-FFF2-40B4-BE49-F238E27FC236}">
                              <a16:creationId xmlns:a16="http://schemas.microsoft.com/office/drawing/2014/main" id="{6DCAC823-0472-49DF-A448-6E569B20D8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3733800" y="4843464"/>
                          <a:ext cx="414338" cy="5226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3" name="Object 28">
              <a:extLst>
                <a:ext uri="{FF2B5EF4-FFF2-40B4-BE49-F238E27FC236}">
                  <a16:creationId xmlns:a16="http://schemas.microsoft.com/office/drawing/2014/main" id="{AE1A3927-3E93-40C8-9C93-E64ED014ED2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466790"/>
                </p:ext>
              </p:extLst>
            </p:nvPr>
          </p:nvGraphicFramePr>
          <p:xfrm>
            <a:off x="4139803" y="4848226"/>
            <a:ext cx="327422" cy="535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3" r:id="rId14" imgW="1027786" imgH="1418234" progId="">
                    <p:embed/>
                  </p:oleObj>
                </mc:Choice>
                <mc:Fallback>
                  <p:oleObj r:id="rId14" imgW="1027786" imgH="1418234" progId="">
                    <p:embed/>
                    <p:pic>
                      <p:nvPicPr>
                        <p:cNvPr id="11293" name="Object 28">
                          <a:extLst>
                            <a:ext uri="{FF2B5EF4-FFF2-40B4-BE49-F238E27FC236}">
                              <a16:creationId xmlns:a16="http://schemas.microsoft.com/office/drawing/2014/main" id="{AE1A3927-3E93-40C8-9C93-E64ED014ED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9803" y="4848226"/>
                          <a:ext cx="327422" cy="5357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4" name="Object 29">
              <a:extLst>
                <a:ext uri="{FF2B5EF4-FFF2-40B4-BE49-F238E27FC236}">
                  <a16:creationId xmlns:a16="http://schemas.microsoft.com/office/drawing/2014/main" id="{CFBAF745-05A9-4F7B-8F92-594F7E6791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9673253"/>
                </p:ext>
              </p:extLst>
            </p:nvPr>
          </p:nvGraphicFramePr>
          <p:xfrm>
            <a:off x="2116932" y="4883945"/>
            <a:ext cx="446485" cy="459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" r:id="rId15" imgW="3938588" imgH="3421063" progId="">
                    <p:embed/>
                  </p:oleObj>
                </mc:Choice>
                <mc:Fallback>
                  <p:oleObj r:id="rId15" imgW="3938588" imgH="3421063" progId="">
                    <p:embed/>
                    <p:pic>
                      <p:nvPicPr>
                        <p:cNvPr id="11294" name="Object 29">
                          <a:extLst>
                            <a:ext uri="{FF2B5EF4-FFF2-40B4-BE49-F238E27FC236}">
                              <a16:creationId xmlns:a16="http://schemas.microsoft.com/office/drawing/2014/main" id="{CFBAF745-05A9-4F7B-8F92-594F7E6791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6932" y="4883945"/>
                          <a:ext cx="446485" cy="4595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5" name="Object 30">
              <a:extLst>
                <a:ext uri="{FF2B5EF4-FFF2-40B4-BE49-F238E27FC236}">
                  <a16:creationId xmlns:a16="http://schemas.microsoft.com/office/drawing/2014/main" id="{C8C47246-89B0-4663-AAC3-315D0429CA1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550953"/>
                </p:ext>
              </p:extLst>
            </p:nvPr>
          </p:nvGraphicFramePr>
          <p:xfrm>
            <a:off x="2665811" y="4883945"/>
            <a:ext cx="426244" cy="446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" r:id="rId17" imgW="3954463" imgH="3497263" progId="">
                    <p:embed/>
                  </p:oleObj>
                </mc:Choice>
                <mc:Fallback>
                  <p:oleObj r:id="rId17" imgW="3954463" imgH="3497263" progId="">
                    <p:embed/>
                    <p:pic>
                      <p:nvPicPr>
                        <p:cNvPr id="11295" name="Object 30">
                          <a:extLst>
                            <a:ext uri="{FF2B5EF4-FFF2-40B4-BE49-F238E27FC236}">
                              <a16:creationId xmlns:a16="http://schemas.microsoft.com/office/drawing/2014/main" id="{C8C47246-89B0-4663-AAC3-315D0429CA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5811" y="4883945"/>
                          <a:ext cx="426244" cy="446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6" name="Object 31">
              <a:extLst>
                <a:ext uri="{FF2B5EF4-FFF2-40B4-BE49-F238E27FC236}">
                  <a16:creationId xmlns:a16="http://schemas.microsoft.com/office/drawing/2014/main" id="{14EA8D71-F6CC-4E28-92E1-248DB877E4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9280459"/>
                </p:ext>
              </p:extLst>
            </p:nvPr>
          </p:nvGraphicFramePr>
          <p:xfrm>
            <a:off x="3246835" y="3400426"/>
            <a:ext cx="446484" cy="459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" r:id="rId19" imgW="3938588" imgH="3421063" progId="">
                    <p:embed/>
                  </p:oleObj>
                </mc:Choice>
                <mc:Fallback>
                  <p:oleObj r:id="rId19" imgW="3938588" imgH="3421063" progId="">
                    <p:embed/>
                    <p:pic>
                      <p:nvPicPr>
                        <p:cNvPr id="11296" name="Object 31">
                          <a:extLst>
                            <a:ext uri="{FF2B5EF4-FFF2-40B4-BE49-F238E27FC236}">
                              <a16:creationId xmlns:a16="http://schemas.microsoft.com/office/drawing/2014/main" id="{14EA8D71-F6CC-4E28-92E1-248DB877E4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6835" y="3400426"/>
                          <a:ext cx="446484" cy="4595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7" name="Object 32">
              <a:extLst>
                <a:ext uri="{FF2B5EF4-FFF2-40B4-BE49-F238E27FC236}">
                  <a16:creationId xmlns:a16="http://schemas.microsoft.com/office/drawing/2014/main" id="{351009DD-A8B2-4796-9378-6DD17B67BC1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3037240"/>
                </p:ext>
              </p:extLst>
            </p:nvPr>
          </p:nvGraphicFramePr>
          <p:xfrm>
            <a:off x="3795714" y="3400426"/>
            <a:ext cx="426244" cy="446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" r:id="rId20" imgW="3954463" imgH="3497263" progId="">
                    <p:embed/>
                  </p:oleObj>
                </mc:Choice>
                <mc:Fallback>
                  <p:oleObj r:id="rId20" imgW="3954463" imgH="3497263" progId="">
                    <p:embed/>
                    <p:pic>
                      <p:nvPicPr>
                        <p:cNvPr id="11297" name="Object 32">
                          <a:extLst>
                            <a:ext uri="{FF2B5EF4-FFF2-40B4-BE49-F238E27FC236}">
                              <a16:creationId xmlns:a16="http://schemas.microsoft.com/office/drawing/2014/main" id="{351009DD-A8B2-4796-9378-6DD17B67BC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5714" y="3400426"/>
                          <a:ext cx="426244" cy="446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8" name="Text Box 33">
              <a:extLst>
                <a:ext uri="{FF2B5EF4-FFF2-40B4-BE49-F238E27FC236}">
                  <a16:creationId xmlns:a16="http://schemas.microsoft.com/office/drawing/2014/main" id="{2CE261E2-240C-4DED-A10E-1BF647735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3435" y="2487216"/>
              <a:ext cx="822722" cy="54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500"/>
                <a:t>Time to Market</a:t>
              </a:r>
              <a:endParaRPr lang="en-US" altLang="en-US" sz="1500"/>
            </a:p>
          </p:txBody>
        </p:sp>
        <p:sp>
          <p:nvSpPr>
            <p:cNvPr id="11299" name="Text Box 34">
              <a:extLst>
                <a:ext uri="{FF2B5EF4-FFF2-40B4-BE49-F238E27FC236}">
                  <a16:creationId xmlns:a16="http://schemas.microsoft.com/office/drawing/2014/main" id="{3C605DDC-DEEA-4C4C-AA93-4C04B0E52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2983" y="2550319"/>
              <a:ext cx="889397" cy="420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/>
                <a:t>Quality</a:t>
              </a:r>
              <a:endParaRPr lang="en-US" altLang="en-US" sz="1500"/>
            </a:p>
          </p:txBody>
        </p:sp>
        <p:sp>
          <p:nvSpPr>
            <p:cNvPr id="11300" name="Text Box 35">
              <a:extLst>
                <a:ext uri="{FF2B5EF4-FFF2-40B4-BE49-F238E27FC236}">
                  <a16:creationId xmlns:a16="http://schemas.microsoft.com/office/drawing/2014/main" id="{73CD58FC-3230-4411-81A6-1300757E7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5449" y="2561035"/>
              <a:ext cx="1212056" cy="436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/>
                <a:t>Productivity</a:t>
              </a:r>
              <a:endParaRPr lang="en-US" altLang="en-US" sz="1500"/>
            </a:p>
          </p:txBody>
        </p:sp>
        <p:graphicFrame>
          <p:nvGraphicFramePr>
            <p:cNvPr id="11301" name="Object 36">
              <a:extLst>
                <a:ext uri="{FF2B5EF4-FFF2-40B4-BE49-F238E27FC236}">
                  <a16:creationId xmlns:a16="http://schemas.microsoft.com/office/drawing/2014/main" id="{D4CAE6BF-2EEE-4716-AF52-7D391B1B6A6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1364120"/>
                </p:ext>
              </p:extLst>
            </p:nvPr>
          </p:nvGraphicFramePr>
          <p:xfrm>
            <a:off x="4818460" y="4877992"/>
            <a:ext cx="404813" cy="515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" r:id="rId21" imgW="2571750" imgH="3105150" progId="">
                    <p:embed/>
                  </p:oleObj>
                </mc:Choice>
                <mc:Fallback>
                  <p:oleObj r:id="rId21" imgW="2571750" imgH="3105150" progId="">
                    <p:embed/>
                    <p:pic>
                      <p:nvPicPr>
                        <p:cNvPr id="11301" name="Object 36">
                          <a:extLst>
                            <a:ext uri="{FF2B5EF4-FFF2-40B4-BE49-F238E27FC236}">
                              <a16:creationId xmlns:a16="http://schemas.microsoft.com/office/drawing/2014/main" id="{D4CAE6BF-2EEE-4716-AF52-7D391B1B6A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8460" y="4877992"/>
                          <a:ext cx="404813" cy="515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2" name="Object 37">
              <a:extLst>
                <a:ext uri="{FF2B5EF4-FFF2-40B4-BE49-F238E27FC236}">
                  <a16:creationId xmlns:a16="http://schemas.microsoft.com/office/drawing/2014/main" id="{4943E9F8-0227-48B6-B843-9B56ABD2207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9585251"/>
                </p:ext>
              </p:extLst>
            </p:nvPr>
          </p:nvGraphicFramePr>
          <p:xfrm>
            <a:off x="5248276" y="4856561"/>
            <a:ext cx="341710" cy="326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r:id="rId22" imgW="6934200" imgH="3862388" progId="">
                    <p:embed/>
                  </p:oleObj>
                </mc:Choice>
                <mc:Fallback>
                  <p:oleObj r:id="rId22" imgW="6934200" imgH="3862388" progId="">
                    <p:embed/>
                    <p:pic>
                      <p:nvPicPr>
                        <p:cNvPr id="11302" name="Object 37">
                          <a:extLst>
                            <a:ext uri="{FF2B5EF4-FFF2-40B4-BE49-F238E27FC236}">
                              <a16:creationId xmlns:a16="http://schemas.microsoft.com/office/drawing/2014/main" id="{4943E9F8-0227-48B6-B843-9B56ABD220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8276" y="4856561"/>
                          <a:ext cx="341710" cy="326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3" name="Object 38">
              <a:extLst>
                <a:ext uri="{FF2B5EF4-FFF2-40B4-BE49-F238E27FC236}">
                  <a16:creationId xmlns:a16="http://schemas.microsoft.com/office/drawing/2014/main" id="{6D7C2A9E-E1B9-4118-91BB-AD3995AAB28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3564048"/>
                </p:ext>
              </p:extLst>
            </p:nvPr>
          </p:nvGraphicFramePr>
          <p:xfrm>
            <a:off x="5183982" y="5116116"/>
            <a:ext cx="294085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r:id="rId23" imgW="3529013" imgH="3344863" progId="">
                    <p:embed/>
                  </p:oleObj>
                </mc:Choice>
                <mc:Fallback>
                  <p:oleObj r:id="rId23" imgW="3529013" imgH="3344863" progId="">
                    <p:embed/>
                    <p:pic>
                      <p:nvPicPr>
                        <p:cNvPr id="11303" name="Object 38">
                          <a:extLst>
                            <a:ext uri="{FF2B5EF4-FFF2-40B4-BE49-F238E27FC236}">
                              <a16:creationId xmlns:a16="http://schemas.microsoft.com/office/drawing/2014/main" id="{6D7C2A9E-E1B9-4118-91BB-AD3995AAB2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3982" y="5116116"/>
                          <a:ext cx="294085" cy="295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361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Times New Roman</vt:lpstr>
      <vt:lpstr>Office Theme</vt:lpstr>
      <vt:lpstr>Introduction </vt:lpstr>
      <vt:lpstr>Outline</vt:lpstr>
      <vt:lpstr>What Is Software Engineering?</vt:lpstr>
      <vt:lpstr>Factors regarding software </vt:lpstr>
      <vt:lpstr>Why software engineering </vt:lpstr>
      <vt:lpstr>Three challenges of software engineers</vt:lpstr>
      <vt:lpstr>Software Engineering (Life Cycle)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Chang, Kuangnan</dc:creator>
  <cp:lastModifiedBy>Chang, Kuangnan</cp:lastModifiedBy>
  <cp:revision>10</cp:revision>
  <dcterms:created xsi:type="dcterms:W3CDTF">2020-12-16T18:55:21Z</dcterms:created>
  <dcterms:modified xsi:type="dcterms:W3CDTF">2020-12-28T22:50:09Z</dcterms:modified>
</cp:coreProperties>
</file>