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6T21:00:24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28 7778,'-10'-10'169,"4"3"0,-3-3 256,5 10-340,6 5-133,-2 6 1,7 0-181,-3 0-804,-3 0 1032,4 0 0,-1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288E-332C-416C-8596-56FC1E9143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08970-BABF-4162-8B46-EDA764B5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17E6-790B-416E-A01B-2323C7969BB3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CC4-BAB8-4A34-9CBE-0633A054871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7A2-751A-415D-AD4F-84A055F0142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D58-EED9-4D6B-ABCD-E738910DEBC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3B55-DD15-4937-BFA0-D2C827F55785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8873-F74C-477D-B7B4-C043976308D8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5F13-6C69-4597-B635-8A44418AE171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CA57-9628-4B53-9AD6-5CC46F9F0DC9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8AF5-CCB3-4A97-B172-67E2383E7FAB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0CAB-5DEF-4391-B546-5A4B0BD4CF03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A30B-33E9-4E10-8A51-C3A5BA02BD9B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843B-DC9E-4470-B368-4BBBCED0F18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E4BE-C62E-3A4D-BFF3-079B5229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378-7CE5-D24A-99A7-3F6237B08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br>
              <a:rPr lang="en-US" dirty="0"/>
            </a:br>
            <a:r>
              <a:rPr lang="en-US" dirty="0"/>
              <a:t>Process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3623-E01C-DE4E-A0C3-0DEC9B796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Waterfall Model (for our project development)</a:t>
            </a:r>
          </a:p>
          <a:p>
            <a:r>
              <a:rPr lang="en-US" dirty="0" smtClean="0"/>
              <a:t>(Reference</a:t>
            </a:r>
            <a:r>
              <a:rPr lang="en-US" smtClean="0"/>
              <a:t>:  Chapter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6A93-FA3B-D14D-8D13-48E81275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454A-EB9C-E949-B5CA-CDA9DBF3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software </a:t>
            </a:r>
            <a:r>
              <a:rPr lang="en-US" dirty="0"/>
              <a:t>development process model</a:t>
            </a:r>
          </a:p>
          <a:p>
            <a:r>
              <a:rPr lang="en-US" dirty="0"/>
              <a:t>The waterfall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E4BE-C62E-3A4D-BFF3-079B52295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Software </a:t>
            </a:r>
            <a:r>
              <a:rPr lang="en-US" altLang="zh-CN" dirty="0" smtClean="0"/>
              <a:t>Development Process Model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/>
              <a:t>System development challenges call for </a:t>
            </a:r>
            <a:r>
              <a:rPr lang="en-US" dirty="0" smtClean="0"/>
              <a:t>an engineering </a:t>
            </a:r>
            <a:r>
              <a:rPr lang="en-US" dirty="0"/>
              <a:t>approach for software development. A software process is required. </a:t>
            </a:r>
          </a:p>
          <a:p>
            <a:pPr>
              <a:buNone/>
              <a:defRPr/>
            </a:pPr>
            <a:endParaRPr lang="en-US" b="1" dirty="0"/>
          </a:p>
          <a:p>
            <a:pPr>
              <a:buNone/>
              <a:defRPr/>
            </a:pPr>
            <a:r>
              <a:rPr lang="en-US" b="1" dirty="0"/>
              <a:t>Definition 2.1 </a:t>
            </a:r>
            <a:r>
              <a:rPr lang="en-US" dirty="0"/>
              <a:t>A </a:t>
            </a:r>
            <a:r>
              <a:rPr lang="en-US" i="1" dirty="0"/>
              <a:t>software process </a:t>
            </a:r>
            <a:r>
              <a:rPr lang="en-US" dirty="0"/>
              <a:t>defines a series of activities performed to construct a software system. Each activity produces some artifacts, which are the input to other phases. Each phase has a set of entrance criteria and a set of exit criteria.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5A2785-FBC4-4458-927D-BBD2E38AE3D9}" type="slidenum">
              <a:rPr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94717"/>
            <a:ext cx="7886700" cy="63103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Waterfall Process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55B94-11F3-492A-BA0E-CA2D83E9512C}" type="slidenum">
              <a:rPr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2686051" y="1902619"/>
            <a:ext cx="3112294" cy="3858815"/>
            <a:chOff x="1957" y="669"/>
            <a:chExt cx="2614" cy="3241"/>
          </a:xfrm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1957" y="669"/>
              <a:ext cx="2276" cy="286"/>
              <a:chOff x="1958" y="779"/>
              <a:chExt cx="2276" cy="286"/>
            </a:xfrm>
          </p:grpSpPr>
          <p:sp>
            <p:nvSpPr>
              <p:cNvPr id="11299" name="Text Box 5"/>
              <p:cNvSpPr txBox="1">
                <a:spLocks noChangeArrowheads="1"/>
              </p:cNvSpPr>
              <p:nvPr/>
            </p:nvSpPr>
            <p:spPr bwMode="auto">
              <a:xfrm>
                <a:off x="1958" y="794"/>
                <a:ext cx="2269" cy="2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System Engineering</a:t>
                </a:r>
                <a:endParaRPr lang="en-US" altLang="en-US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0" name="Rectangle 6"/>
              <p:cNvSpPr>
                <a:spLocks noChangeArrowheads="1"/>
              </p:cNvSpPr>
              <p:nvPr/>
            </p:nvSpPr>
            <p:spPr bwMode="auto">
              <a:xfrm>
                <a:off x="1958" y="779"/>
                <a:ext cx="2276" cy="286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0" name="Group 7"/>
            <p:cNvGrpSpPr>
              <a:grpSpLocks/>
            </p:cNvGrpSpPr>
            <p:nvPr/>
          </p:nvGrpSpPr>
          <p:grpSpPr bwMode="auto">
            <a:xfrm>
              <a:off x="1971" y="1161"/>
              <a:ext cx="2249" cy="293"/>
              <a:chOff x="1973" y="1502"/>
              <a:chExt cx="2249" cy="293"/>
            </a:xfrm>
          </p:grpSpPr>
          <p:sp>
            <p:nvSpPr>
              <p:cNvPr id="11297" name="Text Box 8"/>
              <p:cNvSpPr txBox="1">
                <a:spLocks noChangeArrowheads="1"/>
              </p:cNvSpPr>
              <p:nvPr/>
            </p:nvSpPr>
            <p:spPr bwMode="auto">
              <a:xfrm>
                <a:off x="1973" y="1531"/>
                <a:ext cx="2249" cy="2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Software Requirements Analysis</a:t>
                </a:r>
                <a:endParaRPr lang="en-US" altLang="en-US" sz="40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8" name="Rectangle 9"/>
              <p:cNvSpPr>
                <a:spLocks noChangeArrowheads="1"/>
              </p:cNvSpPr>
              <p:nvPr/>
            </p:nvSpPr>
            <p:spPr bwMode="auto">
              <a:xfrm>
                <a:off x="1974" y="1502"/>
                <a:ext cx="2246" cy="29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1" name="Group 10"/>
            <p:cNvGrpSpPr>
              <a:grpSpLocks/>
            </p:cNvGrpSpPr>
            <p:nvPr/>
          </p:nvGrpSpPr>
          <p:grpSpPr bwMode="auto">
            <a:xfrm>
              <a:off x="1983" y="1661"/>
              <a:ext cx="2224" cy="282"/>
              <a:chOff x="1976" y="2030"/>
              <a:chExt cx="2224" cy="282"/>
            </a:xfrm>
          </p:grpSpPr>
          <p:sp>
            <p:nvSpPr>
              <p:cNvPr id="11295" name="Text Box 11"/>
              <p:cNvSpPr txBox="1">
                <a:spLocks noChangeArrowheads="1"/>
              </p:cNvSpPr>
              <p:nvPr/>
            </p:nvSpPr>
            <p:spPr bwMode="auto">
              <a:xfrm>
                <a:off x="1976" y="2061"/>
                <a:ext cx="2223" cy="2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 dirty="0">
                    <a:latin typeface="Times New Roman" panose="02020603050405020304" pitchFamily="18" charset="0"/>
                  </a:rPr>
                  <a:t>Software Design</a:t>
                </a:r>
                <a:endParaRPr lang="en-US" altLang="en-US" sz="3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6" name="Rectangle 12"/>
              <p:cNvSpPr>
                <a:spLocks noChangeArrowheads="1"/>
              </p:cNvSpPr>
              <p:nvPr/>
            </p:nvSpPr>
            <p:spPr bwMode="auto">
              <a:xfrm>
                <a:off x="1977" y="2030"/>
                <a:ext cx="2223" cy="28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2" name="Group 13"/>
            <p:cNvGrpSpPr>
              <a:grpSpLocks/>
            </p:cNvGrpSpPr>
            <p:nvPr/>
          </p:nvGrpSpPr>
          <p:grpSpPr bwMode="auto">
            <a:xfrm>
              <a:off x="1968" y="2150"/>
              <a:ext cx="2253" cy="282"/>
              <a:chOff x="1956" y="2448"/>
              <a:chExt cx="2253" cy="282"/>
            </a:xfrm>
          </p:grpSpPr>
          <p:sp>
            <p:nvSpPr>
              <p:cNvPr id="11293" name="Text Box 14"/>
              <p:cNvSpPr txBox="1">
                <a:spLocks noChangeArrowheads="1"/>
              </p:cNvSpPr>
              <p:nvPr/>
            </p:nvSpPr>
            <p:spPr bwMode="auto">
              <a:xfrm>
                <a:off x="1975" y="2470"/>
                <a:ext cx="2223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Coding &amp; Unit Testing</a:t>
                </a:r>
                <a:endParaRPr lang="en-US" altLang="en-US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4" name="Rectangle 15"/>
              <p:cNvSpPr>
                <a:spLocks noChangeArrowheads="1"/>
              </p:cNvSpPr>
              <p:nvPr/>
            </p:nvSpPr>
            <p:spPr bwMode="auto">
              <a:xfrm>
                <a:off x="1956" y="2448"/>
                <a:ext cx="2253" cy="28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3" name="Group 16"/>
            <p:cNvGrpSpPr>
              <a:grpSpLocks/>
            </p:cNvGrpSpPr>
            <p:nvPr/>
          </p:nvGrpSpPr>
          <p:grpSpPr bwMode="auto">
            <a:xfrm>
              <a:off x="1981" y="2638"/>
              <a:ext cx="2228" cy="305"/>
              <a:chOff x="1975" y="2883"/>
              <a:chExt cx="2228" cy="305"/>
            </a:xfrm>
          </p:grpSpPr>
          <p:sp>
            <p:nvSpPr>
              <p:cNvPr id="11291" name="Text Box 17"/>
              <p:cNvSpPr txBox="1">
                <a:spLocks noChangeArrowheads="1"/>
              </p:cNvSpPr>
              <p:nvPr/>
            </p:nvSpPr>
            <p:spPr bwMode="auto">
              <a:xfrm>
                <a:off x="1975" y="2892"/>
                <a:ext cx="2228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Integration &amp; Integration Testing</a:t>
                </a:r>
                <a:endParaRPr lang="en-US" altLang="en-US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2" name="Rectangle 18"/>
              <p:cNvSpPr>
                <a:spLocks noChangeArrowheads="1"/>
              </p:cNvSpPr>
              <p:nvPr/>
            </p:nvSpPr>
            <p:spPr bwMode="auto">
              <a:xfrm>
                <a:off x="1978" y="2883"/>
                <a:ext cx="2223" cy="30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4" name="Group 19"/>
            <p:cNvGrpSpPr>
              <a:grpSpLocks/>
            </p:cNvGrpSpPr>
            <p:nvPr/>
          </p:nvGrpSpPr>
          <p:grpSpPr bwMode="auto">
            <a:xfrm>
              <a:off x="1972" y="3150"/>
              <a:ext cx="2246" cy="281"/>
              <a:chOff x="1971" y="3372"/>
              <a:chExt cx="2246" cy="281"/>
            </a:xfrm>
          </p:grpSpPr>
          <p:sp>
            <p:nvSpPr>
              <p:cNvPr id="11289" name="Text Box 20"/>
              <p:cNvSpPr txBox="1">
                <a:spLocks noChangeArrowheads="1"/>
              </p:cNvSpPr>
              <p:nvPr/>
            </p:nvSpPr>
            <p:spPr bwMode="auto">
              <a:xfrm>
                <a:off x="1975" y="3395"/>
                <a:ext cx="2233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Acceptance Testing</a:t>
                </a:r>
                <a:endParaRPr lang="en-US" altLang="en-US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0" name="Rectangle 21"/>
              <p:cNvSpPr>
                <a:spLocks noChangeArrowheads="1"/>
              </p:cNvSpPr>
              <p:nvPr/>
            </p:nvSpPr>
            <p:spPr bwMode="auto">
              <a:xfrm>
                <a:off x="1971" y="3372"/>
                <a:ext cx="2246" cy="281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5" name="Group 22"/>
            <p:cNvGrpSpPr>
              <a:grpSpLocks/>
            </p:cNvGrpSpPr>
            <p:nvPr/>
          </p:nvGrpSpPr>
          <p:grpSpPr bwMode="auto">
            <a:xfrm>
              <a:off x="1972" y="3638"/>
              <a:ext cx="2246" cy="272"/>
              <a:chOff x="1971" y="3748"/>
              <a:chExt cx="2246" cy="272"/>
            </a:xfrm>
          </p:grpSpPr>
          <p:sp>
            <p:nvSpPr>
              <p:cNvPr id="11287" name="Text Box 23"/>
              <p:cNvSpPr txBox="1">
                <a:spLocks noChangeArrowheads="1"/>
              </p:cNvSpPr>
              <p:nvPr/>
            </p:nvSpPr>
            <p:spPr bwMode="auto">
              <a:xfrm>
                <a:off x="1975" y="3782"/>
                <a:ext cx="2239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350">
                    <a:latin typeface="Times New Roman" panose="02020603050405020304" pitchFamily="18" charset="0"/>
                  </a:rPr>
                  <a:t>Maintenance</a:t>
                </a:r>
                <a:endParaRPr lang="en-US" altLang="en-US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8" name="Rectangle 24"/>
              <p:cNvSpPr>
                <a:spLocks noChangeArrowheads="1"/>
              </p:cNvSpPr>
              <p:nvPr/>
            </p:nvSpPr>
            <p:spPr bwMode="auto">
              <a:xfrm>
                <a:off x="1971" y="3748"/>
                <a:ext cx="2246" cy="27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76" name="Line 25"/>
            <p:cNvSpPr>
              <a:spLocks noChangeShapeType="1"/>
            </p:cNvSpPr>
            <p:nvPr/>
          </p:nvSpPr>
          <p:spPr bwMode="auto">
            <a:xfrm>
              <a:off x="3095" y="957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77" name="Line 26"/>
            <p:cNvSpPr>
              <a:spLocks noChangeShapeType="1"/>
            </p:cNvSpPr>
            <p:nvPr/>
          </p:nvSpPr>
          <p:spPr bwMode="auto">
            <a:xfrm>
              <a:off x="3095" y="1454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78" name="Line 27"/>
            <p:cNvSpPr>
              <a:spLocks noChangeShapeType="1"/>
            </p:cNvSpPr>
            <p:nvPr/>
          </p:nvSpPr>
          <p:spPr bwMode="auto">
            <a:xfrm>
              <a:off x="3095" y="1951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79" name="Line 28"/>
            <p:cNvSpPr>
              <a:spLocks noChangeShapeType="1"/>
            </p:cNvSpPr>
            <p:nvPr/>
          </p:nvSpPr>
          <p:spPr bwMode="auto">
            <a:xfrm>
              <a:off x="3095" y="2448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0" name="Line 29"/>
            <p:cNvSpPr>
              <a:spLocks noChangeShapeType="1"/>
            </p:cNvSpPr>
            <p:nvPr/>
          </p:nvSpPr>
          <p:spPr bwMode="auto">
            <a:xfrm>
              <a:off x="3095" y="2945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1" name="Line 30"/>
            <p:cNvSpPr>
              <a:spLocks noChangeShapeType="1"/>
            </p:cNvSpPr>
            <p:nvPr/>
          </p:nvSpPr>
          <p:spPr bwMode="auto">
            <a:xfrm>
              <a:off x="3095" y="3442"/>
              <a:ext cx="0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2" name="Freeform 31"/>
            <p:cNvSpPr>
              <a:spLocks/>
            </p:cNvSpPr>
            <p:nvPr/>
          </p:nvSpPr>
          <p:spPr bwMode="auto">
            <a:xfrm>
              <a:off x="4209" y="2850"/>
              <a:ext cx="350" cy="388"/>
            </a:xfrm>
            <a:custGeom>
              <a:avLst/>
              <a:gdLst>
                <a:gd name="T0" fmla="*/ 0 w 350"/>
                <a:gd name="T1" fmla="*/ 463 h 463"/>
                <a:gd name="T2" fmla="*/ 350 w 350"/>
                <a:gd name="T3" fmla="*/ 268 h 463"/>
                <a:gd name="T4" fmla="*/ 0 w 350"/>
                <a:gd name="T5" fmla="*/ 0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0" h="463">
                  <a:moveTo>
                    <a:pt x="0" y="463"/>
                  </a:moveTo>
                  <a:cubicBezTo>
                    <a:pt x="175" y="404"/>
                    <a:pt x="350" y="345"/>
                    <a:pt x="350" y="268"/>
                  </a:cubicBezTo>
                  <a:cubicBezTo>
                    <a:pt x="350" y="191"/>
                    <a:pt x="58" y="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3" name="Freeform 32"/>
            <p:cNvSpPr>
              <a:spLocks/>
            </p:cNvSpPr>
            <p:nvPr/>
          </p:nvSpPr>
          <p:spPr bwMode="auto">
            <a:xfrm>
              <a:off x="4213" y="2330"/>
              <a:ext cx="350" cy="388"/>
            </a:xfrm>
            <a:custGeom>
              <a:avLst/>
              <a:gdLst>
                <a:gd name="T0" fmla="*/ 0 w 350"/>
                <a:gd name="T1" fmla="*/ 463 h 463"/>
                <a:gd name="T2" fmla="*/ 350 w 350"/>
                <a:gd name="T3" fmla="*/ 268 h 463"/>
                <a:gd name="T4" fmla="*/ 0 w 350"/>
                <a:gd name="T5" fmla="*/ 0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0" h="463">
                  <a:moveTo>
                    <a:pt x="0" y="463"/>
                  </a:moveTo>
                  <a:cubicBezTo>
                    <a:pt x="175" y="404"/>
                    <a:pt x="350" y="345"/>
                    <a:pt x="350" y="268"/>
                  </a:cubicBezTo>
                  <a:cubicBezTo>
                    <a:pt x="350" y="191"/>
                    <a:pt x="58" y="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4" name="Freeform 33"/>
            <p:cNvSpPr>
              <a:spLocks/>
            </p:cNvSpPr>
            <p:nvPr/>
          </p:nvSpPr>
          <p:spPr bwMode="auto">
            <a:xfrm>
              <a:off x="4218" y="1805"/>
              <a:ext cx="350" cy="388"/>
            </a:xfrm>
            <a:custGeom>
              <a:avLst/>
              <a:gdLst>
                <a:gd name="T0" fmla="*/ 0 w 350"/>
                <a:gd name="T1" fmla="*/ 463 h 463"/>
                <a:gd name="T2" fmla="*/ 350 w 350"/>
                <a:gd name="T3" fmla="*/ 268 h 463"/>
                <a:gd name="T4" fmla="*/ 0 w 350"/>
                <a:gd name="T5" fmla="*/ 0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0" h="463">
                  <a:moveTo>
                    <a:pt x="0" y="463"/>
                  </a:moveTo>
                  <a:cubicBezTo>
                    <a:pt x="175" y="404"/>
                    <a:pt x="350" y="345"/>
                    <a:pt x="350" y="268"/>
                  </a:cubicBezTo>
                  <a:cubicBezTo>
                    <a:pt x="350" y="191"/>
                    <a:pt x="58" y="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5" name="Freeform 34"/>
            <p:cNvSpPr>
              <a:spLocks/>
            </p:cNvSpPr>
            <p:nvPr/>
          </p:nvSpPr>
          <p:spPr bwMode="auto">
            <a:xfrm>
              <a:off x="4217" y="1284"/>
              <a:ext cx="350" cy="388"/>
            </a:xfrm>
            <a:custGeom>
              <a:avLst/>
              <a:gdLst>
                <a:gd name="T0" fmla="*/ 0 w 350"/>
                <a:gd name="T1" fmla="*/ 463 h 463"/>
                <a:gd name="T2" fmla="*/ 350 w 350"/>
                <a:gd name="T3" fmla="*/ 268 h 463"/>
                <a:gd name="T4" fmla="*/ 0 w 350"/>
                <a:gd name="T5" fmla="*/ 0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0" h="463">
                  <a:moveTo>
                    <a:pt x="0" y="463"/>
                  </a:moveTo>
                  <a:cubicBezTo>
                    <a:pt x="175" y="404"/>
                    <a:pt x="350" y="345"/>
                    <a:pt x="350" y="268"/>
                  </a:cubicBezTo>
                  <a:cubicBezTo>
                    <a:pt x="350" y="191"/>
                    <a:pt x="58" y="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11286" name="Freeform 35"/>
            <p:cNvSpPr>
              <a:spLocks/>
            </p:cNvSpPr>
            <p:nvPr/>
          </p:nvSpPr>
          <p:spPr bwMode="auto">
            <a:xfrm>
              <a:off x="4221" y="780"/>
              <a:ext cx="350" cy="388"/>
            </a:xfrm>
            <a:custGeom>
              <a:avLst/>
              <a:gdLst>
                <a:gd name="T0" fmla="*/ 0 w 350"/>
                <a:gd name="T1" fmla="*/ 463 h 463"/>
                <a:gd name="T2" fmla="*/ 350 w 350"/>
                <a:gd name="T3" fmla="*/ 268 h 463"/>
                <a:gd name="T4" fmla="*/ 0 w 350"/>
                <a:gd name="T5" fmla="*/ 0 h 4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0" h="463">
                  <a:moveTo>
                    <a:pt x="0" y="463"/>
                  </a:moveTo>
                  <a:cubicBezTo>
                    <a:pt x="175" y="404"/>
                    <a:pt x="350" y="345"/>
                    <a:pt x="350" y="268"/>
                  </a:cubicBezTo>
                  <a:cubicBezTo>
                    <a:pt x="350" y="191"/>
                    <a:pt x="58" y="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578971-8EF2-DF4D-BEF3-53D75EB69A51}"/>
                  </a:ext>
                </a:extLst>
              </p14:cNvPr>
              <p14:cNvContentPartPr/>
              <p14:nvPr/>
            </p14:nvContentPartPr>
            <p14:xfrm>
              <a:off x="1473670" y="1593490"/>
              <a:ext cx="10800" cy="297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578971-8EF2-DF4D-BEF3-53D75EB69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590" y="1583471"/>
                <a:ext cx="30240" cy="486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49392"/>
            <a:ext cx="7886700" cy="5572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Waterfall Process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55B94-11F3-492A-BA0E-CA2D83E9512C}" type="slidenum">
              <a:rPr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263278E2-5915-EE41-B4EF-C04713515E10}"/>
              </a:ext>
            </a:extLst>
          </p:cNvPr>
          <p:cNvSpPr/>
          <p:nvPr/>
        </p:nvSpPr>
        <p:spPr>
          <a:xfrm>
            <a:off x="1578411" y="2550617"/>
            <a:ext cx="1294463" cy="639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Design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E4D7C914-DD6A-2542-9432-4A30496D8049}"/>
              </a:ext>
            </a:extLst>
          </p:cNvPr>
          <p:cNvSpPr/>
          <p:nvPr/>
        </p:nvSpPr>
        <p:spPr>
          <a:xfrm>
            <a:off x="931180" y="1714698"/>
            <a:ext cx="1294463" cy="639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B207A8F6-D57A-EB40-AEA1-608EA177EA6A}"/>
              </a:ext>
            </a:extLst>
          </p:cNvPr>
          <p:cNvSpPr/>
          <p:nvPr/>
        </p:nvSpPr>
        <p:spPr>
          <a:xfrm>
            <a:off x="2225642" y="3386536"/>
            <a:ext cx="1294463" cy="639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Coding</a:t>
            </a:r>
            <a:endParaRPr lang="en-US" sz="1350" dirty="0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87CDD2F-F75A-9B44-8D5E-A6FFB2CE6856}"/>
              </a:ext>
            </a:extLst>
          </p:cNvPr>
          <p:cNvSpPr/>
          <p:nvPr/>
        </p:nvSpPr>
        <p:spPr>
          <a:xfrm>
            <a:off x="2872873" y="4222455"/>
            <a:ext cx="1294463" cy="639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Testing 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5CBE987E-CD86-A14C-9A10-2F1FE13F4FA7}"/>
              </a:ext>
            </a:extLst>
          </p:cNvPr>
          <p:cNvSpPr/>
          <p:nvPr/>
        </p:nvSpPr>
        <p:spPr>
          <a:xfrm>
            <a:off x="3520105" y="5058375"/>
            <a:ext cx="1294463" cy="6391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Maintenance </a:t>
            </a:r>
          </a:p>
        </p:txBody>
      </p:sp>
      <p:cxnSp>
        <p:nvCxnSpPr>
          <p:cNvPr id="16" name="Elbow Connector 15"/>
          <p:cNvCxnSpPr>
            <a:stCxn id="10" idx="3"/>
          </p:cNvCxnSpPr>
          <p:nvPr/>
        </p:nvCxnSpPr>
        <p:spPr>
          <a:xfrm>
            <a:off x="2225643" y="2034283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849264" y="2870201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509494" y="3706120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4167336" y="4542041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1105678" y="2353867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1740222" y="3189786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2389529" y="4025705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>
            <a:off x="3036761" y="4861625"/>
            <a:ext cx="472733" cy="51633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1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Merits of the Waterfall Model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The simple, straight sequence of phases of the waterfall simplifies project management.</a:t>
            </a:r>
          </a:p>
          <a:p>
            <a:pPr>
              <a:defRPr/>
            </a:pPr>
            <a:r>
              <a:rPr lang="en-US"/>
              <a:t>It supports function-oriented project organization:</a:t>
            </a:r>
          </a:p>
          <a:p>
            <a:pPr lvl="1">
              <a:defRPr/>
            </a:pPr>
            <a:r>
              <a:rPr lang="en-US"/>
              <a:t>Each project is carried out by a pipeline of functional teams.</a:t>
            </a:r>
          </a:p>
          <a:p>
            <a:pPr lvl="1">
              <a:defRPr/>
            </a:pPr>
            <a:r>
              <a:rPr lang="en-US"/>
              <a:t>Each functional team is specialized in one function such as requirements analysis, design, implementation, integration and testing, and so forth.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53EBC-3435-4B11-98B3-B80929DDCD39}" type="slidenum">
              <a:rPr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of the Waterfall Model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It is inflexible to requirements change.</a:t>
            </a:r>
          </a:p>
          <a:p>
            <a:pPr>
              <a:defRPr/>
            </a:pPr>
            <a:r>
              <a:rPr lang="en-US"/>
              <a:t>The long development duration means the system is outdated when it is delivered.</a:t>
            </a:r>
          </a:p>
          <a:p>
            <a:pPr>
              <a:defRPr/>
            </a:pPr>
            <a:r>
              <a:rPr lang="en-US"/>
              <a:t>Users cannot experiment with the system to provide early feedback.</a:t>
            </a:r>
          </a:p>
          <a:p>
            <a:pPr>
              <a:defRPr/>
            </a:pPr>
            <a:r>
              <a:rPr lang="en-US"/>
              <a:t>The customer has to wait until the entire system is implemented and deployed to reap the benefits.</a:t>
            </a:r>
          </a:p>
          <a:p>
            <a:pPr>
              <a:defRPr/>
            </a:pPr>
            <a:r>
              <a:rPr lang="en-US"/>
              <a:t>The customer may lose the entire investment if the project fails.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DCE8E-09E5-4A7A-915D-5BB5584A3CD7}" type="slidenum">
              <a:rPr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263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Software Development  Process Models</vt:lpstr>
      <vt:lpstr>Outline</vt:lpstr>
      <vt:lpstr>Software Development Process Model</vt:lpstr>
      <vt:lpstr>The Waterfall Process</vt:lpstr>
      <vt:lpstr>The Waterfall Process</vt:lpstr>
      <vt:lpstr>Merits of the Waterfall Model</vt:lpstr>
      <vt:lpstr>Problems of the Waterfall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 Process Model</dc:title>
  <dc:creator>Chang, Kuangnan</dc:creator>
  <cp:lastModifiedBy>Chang, Kuangnan</cp:lastModifiedBy>
  <cp:revision>8</cp:revision>
  <dcterms:created xsi:type="dcterms:W3CDTF">2020-12-16T20:37:48Z</dcterms:created>
  <dcterms:modified xsi:type="dcterms:W3CDTF">2020-12-28T22:52:08Z</dcterms:modified>
</cp:coreProperties>
</file>