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0" r:id="rId6"/>
    <p:sldId id="261" r:id="rId7"/>
    <p:sldId id="262" r:id="rId8"/>
    <p:sldId id="264" r:id="rId9"/>
    <p:sldId id="267" r:id="rId10"/>
    <p:sldId id="266" r:id="rId11"/>
    <p:sldId id="265" r:id="rId12"/>
    <p:sldId id="269" r:id="rId13"/>
    <p:sldId id="270" r:id="rId14"/>
    <p:sldId id="272" r:id="rId15"/>
    <p:sldId id="273" r:id="rId16"/>
    <p:sldId id="278" r:id="rId17"/>
    <p:sldId id="271" r:id="rId18"/>
    <p:sldId id="279" r:id="rId19"/>
    <p:sldId id="280" r:id="rId20"/>
    <p:sldId id="281" r:id="rId21"/>
    <p:sldId id="283" r:id="rId22"/>
    <p:sldId id="284" r:id="rId23"/>
    <p:sldId id="285"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50" d="100"/>
          <a:sy n="50" d="100"/>
        </p:scale>
        <p:origin x="-1638" y="-10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38E09A-3CB9-4CA6-98F7-A2382A3D80C1}" type="slidenum">
              <a:rPr lang="en-US"/>
              <a:pPr>
                <a:defRPr/>
              </a:pPr>
              <a:t>‹#›</a:t>
            </a:fld>
            <a:endParaRPr lang="en-US"/>
          </a:p>
        </p:txBody>
      </p:sp>
    </p:spTree>
    <p:extLst>
      <p:ext uri="{BB962C8B-B14F-4D97-AF65-F5344CB8AC3E}">
        <p14:creationId xmlns:p14="http://schemas.microsoft.com/office/powerpoint/2010/main" val="16555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4F0464-3D40-46FE-9740-20BA43A8CBFA}" type="slidenum">
              <a:rPr lang="en-US"/>
              <a:pPr>
                <a:defRPr/>
              </a:pPr>
              <a:t>‹#›</a:t>
            </a:fld>
            <a:endParaRPr lang="en-US"/>
          </a:p>
        </p:txBody>
      </p:sp>
    </p:spTree>
    <p:extLst>
      <p:ext uri="{BB962C8B-B14F-4D97-AF65-F5344CB8AC3E}">
        <p14:creationId xmlns:p14="http://schemas.microsoft.com/office/powerpoint/2010/main" val="61248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C46FAB-C4F1-4BA3-9280-D4B138581082}" type="slidenum">
              <a:rPr lang="en-US"/>
              <a:pPr>
                <a:defRPr/>
              </a:pPr>
              <a:t>‹#›</a:t>
            </a:fld>
            <a:endParaRPr lang="en-US"/>
          </a:p>
        </p:txBody>
      </p:sp>
    </p:spTree>
    <p:extLst>
      <p:ext uri="{BB962C8B-B14F-4D97-AF65-F5344CB8AC3E}">
        <p14:creationId xmlns:p14="http://schemas.microsoft.com/office/powerpoint/2010/main" val="288124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64DDA0-1A72-4650-A449-FB18C8890913}" type="slidenum">
              <a:rPr lang="en-US"/>
              <a:pPr>
                <a:defRPr/>
              </a:pPr>
              <a:t>‹#›</a:t>
            </a:fld>
            <a:endParaRPr lang="en-US"/>
          </a:p>
        </p:txBody>
      </p:sp>
    </p:spTree>
    <p:extLst>
      <p:ext uri="{BB962C8B-B14F-4D97-AF65-F5344CB8AC3E}">
        <p14:creationId xmlns:p14="http://schemas.microsoft.com/office/powerpoint/2010/main" val="180030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F47DFC-3833-4E45-B358-5A865C4F9DA7}" type="slidenum">
              <a:rPr lang="en-US"/>
              <a:pPr>
                <a:defRPr/>
              </a:pPr>
              <a:t>‹#›</a:t>
            </a:fld>
            <a:endParaRPr lang="en-US"/>
          </a:p>
        </p:txBody>
      </p:sp>
    </p:spTree>
    <p:extLst>
      <p:ext uri="{BB962C8B-B14F-4D97-AF65-F5344CB8AC3E}">
        <p14:creationId xmlns:p14="http://schemas.microsoft.com/office/powerpoint/2010/main" val="165424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3C1190-53BE-4536-8958-790E3D31645C}" type="slidenum">
              <a:rPr lang="en-US"/>
              <a:pPr>
                <a:defRPr/>
              </a:pPr>
              <a:t>‹#›</a:t>
            </a:fld>
            <a:endParaRPr lang="en-US"/>
          </a:p>
        </p:txBody>
      </p:sp>
    </p:spTree>
    <p:extLst>
      <p:ext uri="{BB962C8B-B14F-4D97-AF65-F5344CB8AC3E}">
        <p14:creationId xmlns:p14="http://schemas.microsoft.com/office/powerpoint/2010/main" val="33799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411C432-D5C6-4DC1-9244-9DB63DE668C8}" type="slidenum">
              <a:rPr lang="en-US"/>
              <a:pPr>
                <a:defRPr/>
              </a:pPr>
              <a:t>‹#›</a:t>
            </a:fld>
            <a:endParaRPr lang="en-US"/>
          </a:p>
        </p:txBody>
      </p:sp>
    </p:spTree>
    <p:extLst>
      <p:ext uri="{BB962C8B-B14F-4D97-AF65-F5344CB8AC3E}">
        <p14:creationId xmlns:p14="http://schemas.microsoft.com/office/powerpoint/2010/main" val="19631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32A22AA-0314-4540-B574-98F26E806409}" type="slidenum">
              <a:rPr lang="en-US"/>
              <a:pPr>
                <a:defRPr/>
              </a:pPr>
              <a:t>‹#›</a:t>
            </a:fld>
            <a:endParaRPr lang="en-US"/>
          </a:p>
        </p:txBody>
      </p:sp>
    </p:spTree>
    <p:extLst>
      <p:ext uri="{BB962C8B-B14F-4D97-AF65-F5344CB8AC3E}">
        <p14:creationId xmlns:p14="http://schemas.microsoft.com/office/powerpoint/2010/main" val="164363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E00CCE4-04AD-4D0A-95D3-7733E7DD4712}" type="slidenum">
              <a:rPr lang="en-US"/>
              <a:pPr>
                <a:defRPr/>
              </a:pPr>
              <a:t>‹#›</a:t>
            </a:fld>
            <a:endParaRPr lang="en-US"/>
          </a:p>
        </p:txBody>
      </p:sp>
    </p:spTree>
    <p:extLst>
      <p:ext uri="{BB962C8B-B14F-4D97-AF65-F5344CB8AC3E}">
        <p14:creationId xmlns:p14="http://schemas.microsoft.com/office/powerpoint/2010/main" val="356747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5F3744-28CC-4A3F-AD3A-459C22221B07}" type="slidenum">
              <a:rPr lang="en-US"/>
              <a:pPr>
                <a:defRPr/>
              </a:pPr>
              <a:t>‹#›</a:t>
            </a:fld>
            <a:endParaRPr lang="en-US"/>
          </a:p>
        </p:txBody>
      </p:sp>
    </p:spTree>
    <p:extLst>
      <p:ext uri="{BB962C8B-B14F-4D97-AF65-F5344CB8AC3E}">
        <p14:creationId xmlns:p14="http://schemas.microsoft.com/office/powerpoint/2010/main" val="39537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2BD58-2DED-4786-9879-8F1F2E47A9CA}" type="slidenum">
              <a:rPr lang="en-US"/>
              <a:pPr>
                <a:defRPr/>
              </a:pPr>
              <a:t>‹#›</a:t>
            </a:fld>
            <a:endParaRPr lang="en-US"/>
          </a:p>
        </p:txBody>
      </p:sp>
    </p:spTree>
    <p:extLst>
      <p:ext uri="{BB962C8B-B14F-4D97-AF65-F5344CB8AC3E}">
        <p14:creationId xmlns:p14="http://schemas.microsoft.com/office/powerpoint/2010/main" val="266200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3BB51B2-FAC2-4E7E-858A-321E4A6A15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smtClean="0"/>
              <a:t>UML</a:t>
            </a:r>
          </a:p>
        </p:txBody>
      </p:sp>
      <p:sp>
        <p:nvSpPr>
          <p:cNvPr id="2051" name="Rectangle 3"/>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Class Diagrams</a:t>
            </a:r>
          </a:p>
        </p:txBody>
      </p:sp>
      <p:pic>
        <p:nvPicPr>
          <p:cNvPr id="11267" name="Picture 5" descr="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610600"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Packages</a:t>
            </a:r>
          </a:p>
        </p:txBody>
      </p:sp>
      <p:sp>
        <p:nvSpPr>
          <p:cNvPr id="12291" name="Rectangle 3"/>
          <p:cNvSpPr>
            <a:spLocks noGrp="1" noChangeArrowheads="1"/>
          </p:cNvSpPr>
          <p:nvPr>
            <p:ph type="body" idx="1"/>
          </p:nvPr>
        </p:nvSpPr>
        <p:spPr>
          <a:xfrm>
            <a:off x="685800" y="1981200"/>
            <a:ext cx="7772400" cy="1371600"/>
          </a:xfrm>
        </p:spPr>
        <p:txBody>
          <a:bodyPr/>
          <a:lstStyle/>
          <a:p>
            <a:pPr eaLnBrk="1" hangingPunct="1"/>
            <a:r>
              <a:rPr lang="en-US" sz="2400" smtClean="0"/>
              <a:t>To simplify complex class diagrams, you can group classes into </a:t>
            </a:r>
            <a:r>
              <a:rPr lang="en-US" sz="2400" b="1" smtClean="0"/>
              <a:t>packages</a:t>
            </a:r>
            <a:r>
              <a:rPr lang="en-US" sz="2400" smtClean="0"/>
              <a:t>. A package is a collection of logically related UML elements.</a:t>
            </a:r>
          </a:p>
        </p:txBody>
      </p:sp>
      <p:pic>
        <p:nvPicPr>
          <p:cNvPr id="12292" name="Picture 5" descr="Packag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52800"/>
            <a:ext cx="4594225"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Object Diagrams</a:t>
            </a:r>
          </a:p>
        </p:txBody>
      </p:sp>
      <p:sp>
        <p:nvSpPr>
          <p:cNvPr id="13315" name="Rectangle 3"/>
          <p:cNvSpPr>
            <a:spLocks noGrp="1" noChangeArrowheads="1"/>
          </p:cNvSpPr>
          <p:nvPr>
            <p:ph type="body" idx="1"/>
          </p:nvPr>
        </p:nvSpPr>
        <p:spPr>
          <a:xfrm>
            <a:off x="685800" y="1981200"/>
            <a:ext cx="7772400" cy="1295400"/>
          </a:xfrm>
        </p:spPr>
        <p:txBody>
          <a:bodyPr/>
          <a:lstStyle/>
          <a:p>
            <a:pPr eaLnBrk="1" hangingPunct="1"/>
            <a:r>
              <a:rPr lang="en-US" sz="2400" b="1" smtClean="0"/>
              <a:t>Object diagrams</a:t>
            </a:r>
            <a:r>
              <a:rPr lang="en-US" sz="2400" smtClean="0"/>
              <a:t> show instances instead of classes. They are useful for explaining small pieces with complicated relationships, especially recursive relationships.</a:t>
            </a:r>
          </a:p>
        </p:txBody>
      </p:sp>
      <p:pic>
        <p:nvPicPr>
          <p:cNvPr id="13316" name="Picture 5" descr="Recursive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57600"/>
            <a:ext cx="3429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Objec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44196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Sequence Diagrams</a:t>
            </a:r>
          </a:p>
        </p:txBody>
      </p:sp>
      <p:sp>
        <p:nvSpPr>
          <p:cNvPr id="14339" name="Rectangle 3"/>
          <p:cNvSpPr>
            <a:spLocks noGrp="1" noChangeArrowheads="1"/>
          </p:cNvSpPr>
          <p:nvPr>
            <p:ph type="body" idx="1"/>
          </p:nvPr>
        </p:nvSpPr>
        <p:spPr/>
        <p:txBody>
          <a:bodyPr/>
          <a:lstStyle/>
          <a:p>
            <a:pPr eaLnBrk="1" hangingPunct="1">
              <a:lnSpc>
                <a:spcPct val="90000"/>
              </a:lnSpc>
            </a:pPr>
            <a:r>
              <a:rPr lang="en-US" sz="2600" smtClean="0"/>
              <a:t>Class and object diagrams are static model views. </a:t>
            </a:r>
            <a:r>
              <a:rPr lang="en-US" sz="2600" b="1" smtClean="0"/>
              <a:t>Interaction diagrams</a:t>
            </a:r>
            <a:r>
              <a:rPr lang="en-US" sz="2600" smtClean="0"/>
              <a:t> are dynamic. They describe how objects collaborate.  Interaction diagrams include </a:t>
            </a:r>
            <a:r>
              <a:rPr lang="en-US" sz="2600" b="1" smtClean="0"/>
              <a:t>sequence diagrams</a:t>
            </a:r>
            <a:r>
              <a:rPr lang="en-US" sz="2600" smtClean="0"/>
              <a:t> and </a:t>
            </a:r>
            <a:r>
              <a:rPr lang="en-US" sz="2600" b="1" smtClean="0"/>
              <a:t>collaboration diagrams</a:t>
            </a:r>
            <a:r>
              <a:rPr lang="en-US" sz="2600" smtClean="0"/>
              <a:t>.</a:t>
            </a:r>
          </a:p>
          <a:p>
            <a:pPr eaLnBrk="1" hangingPunct="1">
              <a:lnSpc>
                <a:spcPct val="90000"/>
              </a:lnSpc>
            </a:pPr>
            <a:r>
              <a:rPr lang="en-US" sz="2600" smtClean="0"/>
              <a:t>A </a:t>
            </a:r>
            <a:r>
              <a:rPr lang="en-US" sz="2600" b="1" smtClean="0"/>
              <a:t>sequence diagram</a:t>
            </a:r>
            <a:r>
              <a:rPr lang="en-US" sz="2600" smtClean="0"/>
              <a:t> is an interaction diagram that details how operations are carried out -- what messages are sent and when. Sequence diagrams are organized according to time. The time progresses as you go down the page. The objects involved in the operation are listed from left to right according to when they take part in the message sequence.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Sequence Diagrams</a:t>
            </a:r>
          </a:p>
        </p:txBody>
      </p:sp>
      <p:pic>
        <p:nvPicPr>
          <p:cNvPr id="15363" name="Picture 5" descr="Sequenc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800100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Sequence Diagrams</a:t>
            </a:r>
          </a:p>
        </p:txBody>
      </p:sp>
      <p:sp>
        <p:nvSpPr>
          <p:cNvPr id="16387" name="Rectangle 3"/>
          <p:cNvSpPr>
            <a:spLocks noGrp="1" noChangeArrowheads="1"/>
          </p:cNvSpPr>
          <p:nvPr>
            <p:ph type="body" idx="1"/>
          </p:nvPr>
        </p:nvSpPr>
        <p:spPr/>
        <p:txBody>
          <a:bodyPr/>
          <a:lstStyle/>
          <a:p>
            <a:pPr eaLnBrk="1" hangingPunct="1"/>
            <a:r>
              <a:rPr lang="en-US" smtClean="0"/>
              <a:t>A sequence diagram usually specifies a use case in the use case diagram.</a:t>
            </a:r>
          </a:p>
          <a:p>
            <a:pPr eaLnBrk="1" hangingPunct="1"/>
            <a:r>
              <a:rPr lang="en-US" smtClean="0"/>
              <a:t>When considering “error handling” in a use case, each error handling should be specified in a different sequence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Collaboration Diagrams</a:t>
            </a:r>
          </a:p>
        </p:txBody>
      </p:sp>
      <p:sp>
        <p:nvSpPr>
          <p:cNvPr id="17411" name="Rectangle 3"/>
          <p:cNvSpPr>
            <a:spLocks noGrp="1" noChangeArrowheads="1"/>
          </p:cNvSpPr>
          <p:nvPr>
            <p:ph type="body" idx="1"/>
          </p:nvPr>
        </p:nvSpPr>
        <p:spPr>
          <a:xfrm>
            <a:off x="685800" y="1981200"/>
            <a:ext cx="7772400" cy="1524000"/>
          </a:xfrm>
        </p:spPr>
        <p:txBody>
          <a:bodyPr/>
          <a:lstStyle/>
          <a:p>
            <a:pPr eaLnBrk="1" hangingPunct="1">
              <a:lnSpc>
                <a:spcPct val="90000"/>
              </a:lnSpc>
            </a:pPr>
            <a:r>
              <a:rPr lang="en-US" sz="2400" b="1" smtClean="0"/>
              <a:t>Collaboration diagrams</a:t>
            </a:r>
            <a:r>
              <a:rPr lang="en-US" sz="2400" smtClean="0"/>
              <a:t> are also interaction diagrams. They convey the same information as sequence diagrams, but they focus on object roles instead of the times that messages are sent.</a:t>
            </a:r>
          </a:p>
        </p:txBody>
      </p:sp>
      <p:pic>
        <p:nvPicPr>
          <p:cNvPr id="17412" name="Picture 6" descr="Collaborati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7086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State Diagrams</a:t>
            </a:r>
          </a:p>
        </p:txBody>
      </p:sp>
      <p:sp>
        <p:nvSpPr>
          <p:cNvPr id="18435" name="Rectangle 3"/>
          <p:cNvSpPr>
            <a:spLocks noGrp="1" noChangeArrowheads="1"/>
          </p:cNvSpPr>
          <p:nvPr>
            <p:ph type="body" idx="1"/>
          </p:nvPr>
        </p:nvSpPr>
        <p:spPr/>
        <p:txBody>
          <a:bodyPr/>
          <a:lstStyle/>
          <a:p>
            <a:pPr eaLnBrk="1" hangingPunct="1">
              <a:lnSpc>
                <a:spcPct val="90000"/>
              </a:lnSpc>
            </a:pPr>
            <a:r>
              <a:rPr lang="en-US" sz="2000" smtClean="0"/>
              <a:t>Objects have behaviors and state. The state of an object depends on its current activity or condition. A </a:t>
            </a:r>
            <a:r>
              <a:rPr lang="en-US" sz="2000" b="1" smtClean="0"/>
              <a:t>state diagram</a:t>
            </a:r>
            <a:r>
              <a:rPr lang="en-US" sz="2000" smtClean="0"/>
              <a:t> shows the possible states of the object and the transitions that cause a change in state.</a:t>
            </a:r>
          </a:p>
          <a:p>
            <a:pPr eaLnBrk="1" hangingPunct="1">
              <a:lnSpc>
                <a:spcPct val="90000"/>
              </a:lnSpc>
            </a:pPr>
            <a:r>
              <a:rPr lang="en-US" sz="2000" smtClean="0"/>
              <a:t>Elements</a:t>
            </a:r>
          </a:p>
          <a:p>
            <a:pPr lvl="1" eaLnBrk="1" hangingPunct="1">
              <a:lnSpc>
                <a:spcPct val="90000"/>
              </a:lnSpc>
            </a:pPr>
            <a:r>
              <a:rPr lang="en-US" sz="1800" smtClean="0"/>
              <a:t>Event[Guard Condition]/Action</a:t>
            </a:r>
          </a:p>
          <a:p>
            <a:pPr lvl="1" eaLnBrk="1" hangingPunct="1">
              <a:lnSpc>
                <a:spcPct val="90000"/>
              </a:lnSpc>
            </a:pPr>
            <a:r>
              <a:rPr lang="en-US" sz="1800" smtClean="0"/>
              <a:t>Initial and ending (final) states</a:t>
            </a:r>
          </a:p>
          <a:p>
            <a:pPr lvl="1" eaLnBrk="1" hangingPunct="1">
              <a:lnSpc>
                <a:spcPct val="90000"/>
              </a:lnSpc>
            </a:pPr>
            <a:r>
              <a:rPr lang="en-US" sz="1800" smtClean="0"/>
              <a:t>States and transitions</a:t>
            </a:r>
          </a:p>
          <a:p>
            <a:pPr lvl="1" eaLnBrk="1" hangingPunct="1">
              <a:lnSpc>
                <a:spcPct val="90000"/>
              </a:lnSpc>
            </a:pPr>
            <a:r>
              <a:rPr lang="en-US" sz="1800" smtClean="0"/>
              <a:t>Activities inside states</a:t>
            </a:r>
          </a:p>
          <a:p>
            <a:pPr eaLnBrk="1" hangingPunct="1">
              <a:lnSpc>
                <a:spcPct val="90000"/>
              </a:lnSpc>
            </a:pPr>
            <a:r>
              <a:rPr lang="en-US" sz="2000" b="1" smtClean="0"/>
              <a:t>Actions</a:t>
            </a:r>
            <a:r>
              <a:rPr lang="en-US" sz="2000" smtClean="0"/>
              <a:t> are associated with transitions and are considered to be processes that occur quickly and are not interruptible.  </a:t>
            </a:r>
            <a:r>
              <a:rPr lang="en-US" sz="2000" b="1" smtClean="0"/>
              <a:t>Activities</a:t>
            </a:r>
            <a:r>
              <a:rPr lang="en-US" sz="2000" smtClean="0"/>
              <a:t> are associated with states and can take longer.  An activity may be interrupted by some event.</a:t>
            </a:r>
          </a:p>
          <a:p>
            <a:pPr eaLnBrk="1" hangingPunct="1">
              <a:lnSpc>
                <a:spcPct val="90000"/>
              </a:lnSpc>
            </a:pPr>
            <a:r>
              <a:rPr lang="en-US" sz="2000" smtClean="0"/>
              <a:t>State diagrams can be </a:t>
            </a:r>
            <a:r>
              <a:rPr lang="en-US" sz="2000" b="1" smtClean="0"/>
              <a:t>nested</a:t>
            </a:r>
            <a:r>
              <a:rPr lang="en-US" sz="200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State Diagrams</a:t>
            </a:r>
          </a:p>
        </p:txBody>
      </p:sp>
      <p:pic>
        <p:nvPicPr>
          <p:cNvPr id="19459" name="Picture 5" descr="Stat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696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Activity Diagrams</a:t>
            </a:r>
          </a:p>
        </p:txBody>
      </p:sp>
      <p:sp>
        <p:nvSpPr>
          <p:cNvPr id="20483" name="Rectangle 3"/>
          <p:cNvSpPr>
            <a:spLocks noGrp="1" noChangeArrowheads="1"/>
          </p:cNvSpPr>
          <p:nvPr>
            <p:ph type="body" idx="1"/>
          </p:nvPr>
        </p:nvSpPr>
        <p:spPr/>
        <p:txBody>
          <a:bodyPr/>
          <a:lstStyle/>
          <a:p>
            <a:pPr eaLnBrk="1" hangingPunct="1"/>
            <a:r>
              <a:rPr lang="en-US" sz="2000" smtClean="0"/>
              <a:t>An </a:t>
            </a:r>
            <a:r>
              <a:rPr lang="en-US" sz="2000" b="1" smtClean="0"/>
              <a:t>activity diagram</a:t>
            </a:r>
            <a:r>
              <a:rPr lang="en-US" sz="2000" smtClean="0"/>
              <a:t> is essentially a fancy flowchart. </a:t>
            </a:r>
          </a:p>
          <a:p>
            <a:pPr eaLnBrk="1" hangingPunct="1"/>
            <a:r>
              <a:rPr lang="en-US" sz="2000" smtClean="0"/>
              <a:t>Elements</a:t>
            </a:r>
          </a:p>
          <a:p>
            <a:pPr lvl="1" eaLnBrk="1" hangingPunct="1"/>
            <a:r>
              <a:rPr lang="en-US" sz="2000" smtClean="0"/>
              <a:t>Activity diagrams can be divided into object </a:t>
            </a:r>
            <a:r>
              <a:rPr lang="en-US" sz="2000" b="1" smtClean="0"/>
              <a:t>swimlanes</a:t>
            </a:r>
            <a:r>
              <a:rPr lang="en-US" sz="2000" smtClean="0"/>
              <a:t> that determine which object is responsible for which activity</a:t>
            </a:r>
          </a:p>
          <a:p>
            <a:pPr lvl="1" eaLnBrk="1" hangingPunct="1"/>
            <a:r>
              <a:rPr lang="en-US" sz="2000" smtClean="0"/>
              <a:t>A transition may </a:t>
            </a:r>
            <a:r>
              <a:rPr lang="en-US" sz="2000" b="1" smtClean="0"/>
              <a:t>branch</a:t>
            </a:r>
            <a:r>
              <a:rPr lang="en-US" sz="2000" smtClean="0"/>
              <a:t> into two or more mutually exclusive transitions. </a:t>
            </a:r>
            <a:r>
              <a:rPr lang="en-US" sz="2000" b="1" smtClean="0"/>
              <a:t>Guard expressions</a:t>
            </a:r>
            <a:r>
              <a:rPr lang="en-US" sz="2000" smtClean="0"/>
              <a:t> (inside [ ]) label the transitions coming out of a branch. </a:t>
            </a:r>
          </a:p>
          <a:p>
            <a:pPr lvl="1" eaLnBrk="1" hangingPunct="1"/>
            <a:r>
              <a:rPr lang="en-US" sz="2000" smtClean="0"/>
              <a:t>A branch and its subsequent </a:t>
            </a:r>
            <a:r>
              <a:rPr lang="en-US" sz="2000" b="1" smtClean="0"/>
              <a:t>merge</a:t>
            </a:r>
            <a:r>
              <a:rPr lang="en-US" sz="2000" smtClean="0"/>
              <a:t> marking the end of the branch appear in the diagram as hollow diamonds</a:t>
            </a:r>
          </a:p>
          <a:p>
            <a:pPr lvl="1" eaLnBrk="1" hangingPunct="1"/>
            <a:r>
              <a:rPr lang="en-US" sz="2000" smtClean="0"/>
              <a:t>A transition may </a:t>
            </a:r>
            <a:r>
              <a:rPr lang="en-US" sz="2000" b="1" smtClean="0"/>
              <a:t>fork</a:t>
            </a:r>
            <a:r>
              <a:rPr lang="en-US" sz="2000" smtClean="0"/>
              <a:t> into two or more parallel activities.</a:t>
            </a:r>
          </a:p>
          <a:p>
            <a:pPr lvl="1" eaLnBrk="1" hangingPunct="1"/>
            <a:r>
              <a:rPr lang="en-US" sz="2000" smtClean="0"/>
              <a:t>The fork and the subsequent </a:t>
            </a:r>
            <a:r>
              <a:rPr lang="en-US" sz="2000" b="1" smtClean="0"/>
              <a:t>join</a:t>
            </a:r>
            <a:r>
              <a:rPr lang="en-US" sz="2000" smtClean="0"/>
              <a:t> of the threads coming out of the fork appear in the diagram as solid bars.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UML</a:t>
            </a:r>
          </a:p>
        </p:txBody>
      </p:sp>
      <p:sp>
        <p:nvSpPr>
          <p:cNvPr id="3075" name="Rectangle 3"/>
          <p:cNvSpPr>
            <a:spLocks noGrp="1" noChangeArrowheads="1"/>
          </p:cNvSpPr>
          <p:nvPr>
            <p:ph type="body" idx="1"/>
          </p:nvPr>
        </p:nvSpPr>
        <p:spPr/>
        <p:txBody>
          <a:bodyPr/>
          <a:lstStyle/>
          <a:p>
            <a:pPr eaLnBrk="1" hangingPunct="1"/>
            <a:r>
              <a:rPr lang="en-US" sz="2800" smtClean="0"/>
              <a:t>UML stands for Unified Modeling Language.</a:t>
            </a:r>
          </a:p>
          <a:p>
            <a:pPr eaLnBrk="1" hangingPunct="1"/>
            <a:r>
              <a:rPr lang="en-US" sz="2800" smtClean="0"/>
              <a:t>UML is a language to provide notations for system design and description; it is not a method, because it has no notion of process.</a:t>
            </a:r>
          </a:p>
          <a:p>
            <a:pPr eaLnBrk="1" hangingPunct="1"/>
            <a:r>
              <a:rPr lang="en-US" sz="2800" smtClean="0"/>
              <a:t>UML is not a formal model that ‘must’ be followed for system development, but a communication tool that helps people understand the features/properties of the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Activity Diagrams</a:t>
            </a:r>
          </a:p>
        </p:txBody>
      </p:sp>
      <p:pic>
        <p:nvPicPr>
          <p:cNvPr id="21507" name="Picture 5" descr="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680325"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Physical Diagrams</a:t>
            </a:r>
          </a:p>
        </p:txBody>
      </p:sp>
      <p:sp>
        <p:nvSpPr>
          <p:cNvPr id="22531" name="Rectangle 3"/>
          <p:cNvSpPr>
            <a:spLocks noGrp="1" noChangeArrowheads="1"/>
          </p:cNvSpPr>
          <p:nvPr>
            <p:ph type="body" idx="1"/>
          </p:nvPr>
        </p:nvSpPr>
        <p:spPr/>
        <p:txBody>
          <a:bodyPr/>
          <a:lstStyle/>
          <a:p>
            <a:pPr eaLnBrk="1" hangingPunct="1"/>
            <a:r>
              <a:rPr lang="en-US" smtClean="0"/>
              <a:t>Physical diagrams include Component Diagrams and Deployment Diagrams.</a:t>
            </a:r>
          </a:p>
          <a:p>
            <a:pPr eaLnBrk="1" hangingPunct="1"/>
            <a:r>
              <a:rPr lang="en-US" smtClean="0"/>
              <a:t>A </a:t>
            </a:r>
            <a:r>
              <a:rPr lang="en-US" b="1" smtClean="0"/>
              <a:t>component</a:t>
            </a:r>
            <a:r>
              <a:rPr lang="en-US" smtClean="0"/>
              <a:t> is a code module. Component diagrams are physical analogs of class diagram</a:t>
            </a:r>
          </a:p>
          <a:p>
            <a:pPr eaLnBrk="1" hangingPunct="1"/>
            <a:r>
              <a:rPr lang="en-US" b="1" smtClean="0"/>
              <a:t>Deployment diagrams</a:t>
            </a:r>
            <a:r>
              <a:rPr lang="en-US" smtClean="0"/>
              <a:t> show the physical configurations of software and hardware.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Physical Diagrams</a:t>
            </a:r>
          </a:p>
        </p:txBody>
      </p:sp>
      <p:pic>
        <p:nvPicPr>
          <p:cNvPr id="23555" name="Picture 5" descr="Deploymen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183563"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The Use of UML</a:t>
            </a:r>
          </a:p>
        </p:txBody>
      </p:sp>
      <p:sp>
        <p:nvSpPr>
          <p:cNvPr id="24579" name="Rectangle 3"/>
          <p:cNvSpPr>
            <a:spLocks noGrp="1" noChangeArrowheads="1"/>
          </p:cNvSpPr>
          <p:nvPr>
            <p:ph type="body" idx="1"/>
          </p:nvPr>
        </p:nvSpPr>
        <p:spPr/>
        <p:txBody>
          <a:bodyPr/>
          <a:lstStyle/>
          <a:p>
            <a:pPr eaLnBrk="1" hangingPunct="1"/>
            <a:r>
              <a:rPr lang="en-US" sz="2000" smtClean="0"/>
              <a:t>Evaluate problems, determine these significant terms that are going to be in the system (objects, attributes, operations…).</a:t>
            </a:r>
          </a:p>
          <a:p>
            <a:pPr eaLnBrk="1" hangingPunct="1"/>
            <a:r>
              <a:rPr lang="en-US" sz="2000" smtClean="0"/>
              <a:t>Requirement analysis-use Use Case Diagrams, Domain Diagrams, and State Diagrams to analyze system requirements and communicate with customers.</a:t>
            </a:r>
          </a:p>
          <a:p>
            <a:pPr eaLnBrk="1" hangingPunct="1"/>
            <a:r>
              <a:rPr lang="en-US" sz="2000" smtClean="0"/>
              <a:t>System design-use Sequence Diagram a,d Collaboration Diagrams to understand system behaviors.  Use the other diagrams to help understand the details of these behaviors and relationships.</a:t>
            </a:r>
          </a:p>
          <a:p>
            <a:pPr eaLnBrk="1" hangingPunct="1"/>
            <a:r>
              <a:rPr lang="en-US" sz="2000" smtClean="0"/>
              <a:t>Detailed design-detail Domain/Class Diagrams, including the functions and processes of operations in each object (Pseudo code)</a:t>
            </a:r>
          </a:p>
          <a:p>
            <a:pPr eaLnBrk="1" hangingPunct="1"/>
            <a:r>
              <a:rPr lang="en-US" sz="2000" smtClean="0"/>
              <a:t>You are ready for coding.</a:t>
            </a: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People</a:t>
            </a:r>
          </a:p>
        </p:txBody>
      </p:sp>
      <p:sp>
        <p:nvSpPr>
          <p:cNvPr id="4099" name="Rectangle 3"/>
          <p:cNvSpPr>
            <a:spLocks noGrp="1" noChangeArrowheads="1"/>
          </p:cNvSpPr>
          <p:nvPr>
            <p:ph type="body" idx="1"/>
          </p:nvPr>
        </p:nvSpPr>
        <p:spPr/>
        <p:txBody>
          <a:bodyPr/>
          <a:lstStyle/>
          <a:p>
            <a:pPr eaLnBrk="1" hangingPunct="1">
              <a:lnSpc>
                <a:spcPct val="90000"/>
              </a:lnSpc>
            </a:pPr>
            <a:r>
              <a:rPr lang="en-US" smtClean="0"/>
              <a:t>Three amigos:  Grady Booch, James Rumbaugh, and Ivar Jacobson.</a:t>
            </a:r>
          </a:p>
          <a:p>
            <a:pPr eaLnBrk="1" hangingPunct="1">
              <a:lnSpc>
                <a:spcPct val="90000"/>
              </a:lnSpc>
            </a:pPr>
            <a:r>
              <a:rPr lang="en-US" smtClean="0"/>
              <a:t>In 1994, Rumbaugh left General Electric to join Booch at Rational Software.</a:t>
            </a:r>
          </a:p>
          <a:p>
            <a:pPr eaLnBrk="1" hangingPunct="1">
              <a:lnSpc>
                <a:spcPct val="90000"/>
              </a:lnSpc>
            </a:pPr>
            <a:r>
              <a:rPr lang="en-US" smtClean="0"/>
              <a:t>In 1995, they introduced Unified Method.  Meanwhile, Jacobson jointed them at Rational Software.</a:t>
            </a:r>
          </a:p>
          <a:p>
            <a:pPr eaLnBrk="1" hangingPunct="1">
              <a:lnSpc>
                <a:spcPct val="90000"/>
              </a:lnSpc>
            </a:pPr>
            <a:r>
              <a:rPr lang="en-US" smtClean="0"/>
              <a:t>In 1996, they proposed UML.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9 Major Modeling Diagrams</a:t>
            </a:r>
          </a:p>
        </p:txBody>
      </p:sp>
      <p:sp>
        <p:nvSpPr>
          <p:cNvPr id="5123" name="Rectangle 3"/>
          <p:cNvSpPr>
            <a:spLocks noGrp="1" noChangeArrowheads="1"/>
          </p:cNvSpPr>
          <p:nvPr>
            <p:ph type="body" idx="1"/>
          </p:nvPr>
        </p:nvSpPr>
        <p:spPr/>
        <p:txBody>
          <a:bodyPr/>
          <a:lstStyle/>
          <a:p>
            <a:pPr eaLnBrk="1" hangingPunct="1">
              <a:lnSpc>
                <a:spcPct val="90000"/>
              </a:lnSpc>
            </a:pPr>
            <a:r>
              <a:rPr lang="en-US" sz="2800" smtClean="0"/>
              <a:t>Use case diagrams</a:t>
            </a:r>
          </a:p>
          <a:p>
            <a:pPr eaLnBrk="1" hangingPunct="1">
              <a:lnSpc>
                <a:spcPct val="90000"/>
              </a:lnSpc>
            </a:pPr>
            <a:r>
              <a:rPr lang="en-US" sz="2800" smtClean="0"/>
              <a:t>Class diagrams</a:t>
            </a:r>
          </a:p>
          <a:p>
            <a:pPr eaLnBrk="1" hangingPunct="1">
              <a:lnSpc>
                <a:spcPct val="90000"/>
              </a:lnSpc>
            </a:pPr>
            <a:r>
              <a:rPr lang="en-US" sz="2800" smtClean="0"/>
              <a:t>Object diagrams</a:t>
            </a:r>
          </a:p>
          <a:p>
            <a:pPr eaLnBrk="1" hangingPunct="1">
              <a:lnSpc>
                <a:spcPct val="90000"/>
              </a:lnSpc>
            </a:pPr>
            <a:r>
              <a:rPr lang="en-US" sz="2800" smtClean="0"/>
              <a:t>Sequence diagrams</a:t>
            </a:r>
          </a:p>
          <a:p>
            <a:pPr eaLnBrk="1" hangingPunct="1">
              <a:lnSpc>
                <a:spcPct val="90000"/>
              </a:lnSpc>
            </a:pPr>
            <a:r>
              <a:rPr lang="en-US" sz="2800" smtClean="0"/>
              <a:t>Collaboration diagrams</a:t>
            </a:r>
          </a:p>
          <a:p>
            <a:pPr eaLnBrk="1" hangingPunct="1">
              <a:lnSpc>
                <a:spcPct val="90000"/>
              </a:lnSpc>
            </a:pPr>
            <a:r>
              <a:rPr lang="en-US" sz="2800" smtClean="0"/>
              <a:t>State diagrams</a:t>
            </a:r>
          </a:p>
          <a:p>
            <a:pPr eaLnBrk="1" hangingPunct="1">
              <a:lnSpc>
                <a:spcPct val="90000"/>
              </a:lnSpc>
            </a:pPr>
            <a:r>
              <a:rPr lang="en-US" sz="2800" smtClean="0"/>
              <a:t>Activity diagrams</a:t>
            </a:r>
          </a:p>
          <a:p>
            <a:pPr eaLnBrk="1" hangingPunct="1">
              <a:lnSpc>
                <a:spcPct val="90000"/>
              </a:lnSpc>
            </a:pPr>
            <a:r>
              <a:rPr lang="en-US" sz="2800" smtClean="0"/>
              <a:t>Component diagrams</a:t>
            </a:r>
          </a:p>
          <a:p>
            <a:pPr eaLnBrk="1" hangingPunct="1">
              <a:lnSpc>
                <a:spcPct val="90000"/>
              </a:lnSpc>
            </a:pPr>
            <a:r>
              <a:rPr lang="en-US" sz="2800" smtClean="0"/>
              <a:t>Deployment diagrams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Use Case Diagrams</a:t>
            </a:r>
          </a:p>
        </p:txBody>
      </p:sp>
      <p:sp>
        <p:nvSpPr>
          <p:cNvPr id="6147" name="Rectangle 3"/>
          <p:cNvSpPr>
            <a:spLocks noGrp="1" noChangeArrowheads="1"/>
          </p:cNvSpPr>
          <p:nvPr>
            <p:ph type="body" idx="1"/>
          </p:nvPr>
        </p:nvSpPr>
        <p:spPr/>
        <p:txBody>
          <a:bodyPr/>
          <a:lstStyle/>
          <a:p>
            <a:pPr eaLnBrk="1" hangingPunct="1"/>
            <a:r>
              <a:rPr lang="en-US" sz="1800" b="1" smtClean="0">
                <a:latin typeface="Verdana" pitchFamily="34" charset="0"/>
              </a:rPr>
              <a:t>Use case diagrams</a:t>
            </a:r>
            <a:r>
              <a:rPr lang="en-US" sz="1800" smtClean="0">
                <a:latin typeface="Verdana" pitchFamily="34" charset="0"/>
              </a:rPr>
              <a:t> describe what a system does from the standpoint of an external observer. The emphasis is on </a:t>
            </a:r>
            <a:r>
              <a:rPr lang="en-US" sz="1800" i="1" smtClean="0">
                <a:latin typeface="Verdana" pitchFamily="34" charset="0"/>
              </a:rPr>
              <a:t>what</a:t>
            </a:r>
            <a:r>
              <a:rPr lang="en-US" sz="1800" smtClean="0">
                <a:latin typeface="Verdana" pitchFamily="34" charset="0"/>
              </a:rPr>
              <a:t> a system does rather than </a:t>
            </a:r>
            <a:r>
              <a:rPr lang="en-US" sz="1800" i="1" smtClean="0">
                <a:latin typeface="Verdana" pitchFamily="34" charset="0"/>
              </a:rPr>
              <a:t>how.</a:t>
            </a:r>
            <a:endParaRPr lang="en-US" sz="1800" smtClean="0">
              <a:latin typeface="Verdana" pitchFamily="34" charset="0"/>
            </a:endParaRPr>
          </a:p>
          <a:p>
            <a:pPr eaLnBrk="1" hangingPunct="1"/>
            <a:r>
              <a:rPr lang="en-US" sz="1800" smtClean="0">
                <a:latin typeface="Verdana" pitchFamily="34" charset="0"/>
              </a:rPr>
              <a:t>Use case diagrams are closely connected to scenarios. A </a:t>
            </a:r>
            <a:r>
              <a:rPr lang="en-US" sz="1800" b="1" smtClean="0">
                <a:latin typeface="Verdana" pitchFamily="34" charset="0"/>
              </a:rPr>
              <a:t>scenario</a:t>
            </a:r>
            <a:r>
              <a:rPr lang="en-US" sz="1800" smtClean="0">
                <a:latin typeface="Verdana" pitchFamily="34" charset="0"/>
              </a:rPr>
              <a:t> is an example of what happens when someone interacts with the system. Here is a scenario for a medical clinic.</a:t>
            </a:r>
          </a:p>
          <a:p>
            <a:pPr eaLnBrk="1" hangingPunct="1"/>
            <a:r>
              <a:rPr lang="en-US" sz="1800" smtClean="0">
                <a:latin typeface="Verdana" pitchFamily="34" charset="0"/>
              </a:rPr>
              <a:t>A </a:t>
            </a:r>
            <a:r>
              <a:rPr lang="en-US" sz="1800" b="1" smtClean="0">
                <a:latin typeface="Verdana" pitchFamily="34" charset="0"/>
              </a:rPr>
              <a:t>use case</a:t>
            </a:r>
            <a:r>
              <a:rPr lang="en-US" sz="1800" smtClean="0">
                <a:latin typeface="Verdana" pitchFamily="34" charset="0"/>
              </a:rPr>
              <a:t> is a summary of scenarios for a single task or goal</a:t>
            </a:r>
          </a:p>
          <a:p>
            <a:pPr eaLnBrk="1" hangingPunct="1"/>
            <a:r>
              <a:rPr lang="en-US" sz="1800" smtClean="0">
                <a:latin typeface="Verdana" pitchFamily="34" charset="0"/>
              </a:rPr>
              <a:t>An </a:t>
            </a:r>
            <a:r>
              <a:rPr lang="en-US" sz="1800" b="1" smtClean="0">
                <a:latin typeface="Verdana" pitchFamily="34" charset="0"/>
              </a:rPr>
              <a:t>actor</a:t>
            </a:r>
            <a:r>
              <a:rPr lang="en-US" sz="1800" smtClean="0">
                <a:latin typeface="Verdana" pitchFamily="34" charset="0"/>
              </a:rPr>
              <a:t> is who or what initiates the events involved in that task. Actors are simply roles that people or objects play.</a:t>
            </a:r>
          </a:p>
          <a:p>
            <a:pPr eaLnBrk="1" hangingPunct="1"/>
            <a:r>
              <a:rPr lang="en-US" sz="1800" smtClean="0">
                <a:latin typeface="Verdana" pitchFamily="34" charset="0"/>
              </a:rPr>
              <a:t>The connection between actor and use case is a </a:t>
            </a:r>
            <a:r>
              <a:rPr lang="en-US" sz="1800" b="1" smtClean="0">
                <a:latin typeface="Verdana" pitchFamily="34" charset="0"/>
              </a:rPr>
              <a:t>communication association</a:t>
            </a:r>
            <a:r>
              <a:rPr lang="en-US" sz="1800" smtClean="0">
                <a:latin typeface="Verdana" pitchFamily="34" charset="0"/>
              </a:rPr>
              <a:t> (or </a:t>
            </a:r>
            <a:r>
              <a:rPr lang="en-US" sz="1800" b="1" smtClean="0">
                <a:latin typeface="Verdana" pitchFamily="34" charset="0"/>
              </a:rPr>
              <a:t>communication</a:t>
            </a:r>
            <a:r>
              <a:rPr lang="en-US" sz="1800" smtClean="0">
                <a:latin typeface="Verdana" pitchFamily="34" charset="0"/>
              </a:rPr>
              <a:t> for short).</a:t>
            </a:r>
            <a:endParaRPr lang="en-US" sz="18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Use Case Diagrams</a:t>
            </a:r>
          </a:p>
        </p:txBody>
      </p:sp>
      <p:pic>
        <p:nvPicPr>
          <p:cNvPr id="7171" name="Picture 5" descr="Use cas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66294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The Uses of Use Case Diagrams</a:t>
            </a:r>
          </a:p>
        </p:txBody>
      </p:sp>
      <p:sp>
        <p:nvSpPr>
          <p:cNvPr id="8195" name="Rectangle 3"/>
          <p:cNvSpPr>
            <a:spLocks noGrp="1" noChangeArrowheads="1"/>
          </p:cNvSpPr>
          <p:nvPr>
            <p:ph type="body" idx="1"/>
          </p:nvPr>
        </p:nvSpPr>
        <p:spPr/>
        <p:txBody>
          <a:bodyPr/>
          <a:lstStyle/>
          <a:p>
            <a:pPr eaLnBrk="1" hangingPunct="1"/>
            <a:r>
              <a:rPr lang="en-US" sz="2400" b="1" smtClean="0">
                <a:latin typeface="Verdana" pitchFamily="34" charset="0"/>
              </a:rPr>
              <a:t>Determine features (requirements)</a:t>
            </a:r>
            <a:r>
              <a:rPr lang="en-US" sz="2400" smtClean="0">
                <a:latin typeface="Verdana" pitchFamily="34" charset="0"/>
              </a:rPr>
              <a:t>. </a:t>
            </a:r>
          </a:p>
          <a:p>
            <a:pPr lvl="1" eaLnBrk="1" hangingPunct="1"/>
            <a:r>
              <a:rPr lang="en-US" sz="2000" smtClean="0">
                <a:latin typeface="Verdana" pitchFamily="34" charset="0"/>
              </a:rPr>
              <a:t>New use cases often generate new requirements as the system is analyzed and the design takes shape.</a:t>
            </a:r>
          </a:p>
          <a:p>
            <a:pPr eaLnBrk="1" hangingPunct="1"/>
            <a:r>
              <a:rPr lang="en-US" sz="2400" b="1" smtClean="0">
                <a:latin typeface="Verdana" pitchFamily="34" charset="0"/>
              </a:rPr>
              <a:t>Communicate with clients</a:t>
            </a:r>
            <a:r>
              <a:rPr lang="en-US" sz="2400" smtClean="0">
                <a:latin typeface="Verdana" pitchFamily="34" charset="0"/>
              </a:rPr>
              <a:t>. </a:t>
            </a:r>
          </a:p>
          <a:p>
            <a:pPr lvl="1" eaLnBrk="1" hangingPunct="1"/>
            <a:r>
              <a:rPr lang="en-US" sz="2000" smtClean="0">
                <a:latin typeface="Verdana" pitchFamily="34" charset="0"/>
              </a:rPr>
              <a:t>Their notational simplicity makes use case diagrams a good way for developers to communicate with clients. </a:t>
            </a:r>
          </a:p>
          <a:p>
            <a:pPr eaLnBrk="1" hangingPunct="1"/>
            <a:r>
              <a:rPr lang="en-US" sz="2400" b="1" smtClean="0">
                <a:latin typeface="Verdana" pitchFamily="34" charset="0"/>
              </a:rPr>
              <a:t>generating test cases</a:t>
            </a:r>
            <a:r>
              <a:rPr lang="en-US" sz="2400" smtClean="0">
                <a:latin typeface="Verdana" pitchFamily="34" charset="0"/>
              </a:rPr>
              <a:t>.</a:t>
            </a:r>
          </a:p>
          <a:p>
            <a:pPr lvl="1" eaLnBrk="1" hangingPunct="1"/>
            <a:r>
              <a:rPr lang="en-US" sz="2000" smtClean="0">
                <a:latin typeface="Verdana" pitchFamily="34" charset="0"/>
              </a:rPr>
              <a:t>The collection of scenarios for a use case may suggest a suite of test cases for those scenarios.</a:t>
            </a:r>
            <a:endParaRPr 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Class Diagrams</a:t>
            </a:r>
          </a:p>
        </p:txBody>
      </p:sp>
      <p:sp>
        <p:nvSpPr>
          <p:cNvPr id="9219" name="Rectangle 3"/>
          <p:cNvSpPr>
            <a:spLocks noGrp="1" noChangeArrowheads="1"/>
          </p:cNvSpPr>
          <p:nvPr>
            <p:ph type="body" idx="1"/>
          </p:nvPr>
        </p:nvSpPr>
        <p:spPr/>
        <p:txBody>
          <a:bodyPr/>
          <a:lstStyle/>
          <a:p>
            <a:pPr eaLnBrk="1" hangingPunct="1"/>
            <a:r>
              <a:rPr lang="en-US" sz="2800" b="1" smtClean="0"/>
              <a:t>A Class diagram</a:t>
            </a:r>
            <a:r>
              <a:rPr lang="en-US" sz="2800" smtClean="0"/>
              <a:t> gives an overview of a system by showing its classes and the relationships among them. Class diagrams are static -- they display what interacts but not what happens when they do interact.</a:t>
            </a:r>
          </a:p>
          <a:p>
            <a:pPr eaLnBrk="1" hangingPunct="1"/>
            <a:r>
              <a:rPr lang="en-US" sz="2800" smtClean="0"/>
              <a:t>A </a:t>
            </a:r>
            <a:r>
              <a:rPr lang="en-US" sz="2800" b="1" smtClean="0"/>
              <a:t>Domain Diagram</a:t>
            </a:r>
            <a:r>
              <a:rPr lang="en-US" sz="2800" smtClean="0"/>
              <a:t> is a Class Diagram without operations.  Domain diagrams help to specify the domains of the application in early system analysis/design phase.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Class Diagrams</a:t>
            </a:r>
          </a:p>
        </p:txBody>
      </p:sp>
      <p:sp>
        <p:nvSpPr>
          <p:cNvPr id="10243" name="Rectangle 3"/>
          <p:cNvSpPr>
            <a:spLocks noGrp="1" noChangeArrowheads="1"/>
          </p:cNvSpPr>
          <p:nvPr>
            <p:ph type="body" idx="1"/>
          </p:nvPr>
        </p:nvSpPr>
        <p:spPr/>
        <p:txBody>
          <a:bodyPr/>
          <a:lstStyle/>
          <a:p>
            <a:pPr eaLnBrk="1" hangingPunct="1"/>
            <a:r>
              <a:rPr lang="en-US" sz="2400" smtClean="0"/>
              <a:t>There are three kinds of relationships between classes in the diagrams:</a:t>
            </a:r>
          </a:p>
          <a:p>
            <a:pPr lvl="1" eaLnBrk="1" hangingPunct="1"/>
            <a:r>
              <a:rPr lang="en-US" sz="2000" b="1" smtClean="0">
                <a:solidFill>
                  <a:srgbClr val="990000"/>
                </a:solidFill>
              </a:rPr>
              <a:t>association</a:t>
            </a:r>
            <a:r>
              <a:rPr lang="en-US" sz="2000" smtClean="0"/>
              <a:t> -- a relationship between instances of the two classes. There is an association between two classes if an instance of one class must know about the other in order to perform its work. In a diagram, an association is a link connecting two classes. </a:t>
            </a:r>
          </a:p>
          <a:p>
            <a:pPr lvl="1" eaLnBrk="1" hangingPunct="1"/>
            <a:r>
              <a:rPr lang="en-US" sz="2000" b="1" smtClean="0">
                <a:solidFill>
                  <a:srgbClr val="990000"/>
                </a:solidFill>
              </a:rPr>
              <a:t>aggregation</a:t>
            </a:r>
            <a:r>
              <a:rPr lang="en-US" sz="2000" smtClean="0"/>
              <a:t> -- an association in which one class belongs to a collection. An aggregation has a diamond end pointing to the part containing the whole. In our diagram. </a:t>
            </a:r>
          </a:p>
          <a:p>
            <a:pPr lvl="1" eaLnBrk="1" hangingPunct="1"/>
            <a:r>
              <a:rPr lang="en-US" sz="2000" b="1" smtClean="0">
                <a:solidFill>
                  <a:srgbClr val="990000"/>
                </a:solidFill>
              </a:rPr>
              <a:t>generalization</a:t>
            </a:r>
            <a:r>
              <a:rPr lang="en-US" sz="2000" smtClean="0"/>
              <a:t> -- an inheritance link indicating one class is a superclass of the other. A generalization has a triangle pointing to the superclass.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330</TotalTime>
  <Words>1093</Words>
  <Application>Microsoft Office PowerPoint</Application>
  <PresentationFormat>On-screen Show (4:3)</PresentationFormat>
  <Paragraphs>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Arial</vt:lpstr>
      <vt:lpstr>Calibri</vt:lpstr>
      <vt:lpstr>Verdana</vt:lpstr>
      <vt:lpstr>Default Design</vt:lpstr>
      <vt:lpstr>UML</vt:lpstr>
      <vt:lpstr>UML</vt:lpstr>
      <vt:lpstr>People</vt:lpstr>
      <vt:lpstr>9 Major Modeling Diagrams</vt:lpstr>
      <vt:lpstr>Use Case Diagrams</vt:lpstr>
      <vt:lpstr>Use Case Diagrams</vt:lpstr>
      <vt:lpstr>The Uses of Use Case Diagrams</vt:lpstr>
      <vt:lpstr>Class Diagrams</vt:lpstr>
      <vt:lpstr>Class Diagrams</vt:lpstr>
      <vt:lpstr>Class Diagrams</vt:lpstr>
      <vt:lpstr>Packages</vt:lpstr>
      <vt:lpstr>Object Diagrams</vt:lpstr>
      <vt:lpstr>Sequence Diagrams</vt:lpstr>
      <vt:lpstr>Sequence Diagrams</vt:lpstr>
      <vt:lpstr>Sequence Diagrams</vt:lpstr>
      <vt:lpstr>Collaboration Diagrams</vt:lpstr>
      <vt:lpstr>State Diagrams</vt:lpstr>
      <vt:lpstr>State Diagrams</vt:lpstr>
      <vt:lpstr>Activity Diagrams</vt:lpstr>
      <vt:lpstr>Activity Diagrams</vt:lpstr>
      <vt:lpstr>Physical Diagrams</vt:lpstr>
      <vt:lpstr>Physical Diagrams</vt:lpstr>
      <vt:lpstr>The Use of UML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kchang</dc:creator>
  <cp:lastModifiedBy>changk</cp:lastModifiedBy>
  <cp:revision>23</cp:revision>
  <dcterms:created xsi:type="dcterms:W3CDTF">2003-06-03T22:11:09Z</dcterms:created>
  <dcterms:modified xsi:type="dcterms:W3CDTF">2012-01-25T15:56:13Z</dcterms:modified>
</cp:coreProperties>
</file>