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  <p:sldMasterId id="214748366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91" r:id="rId4"/>
    <p:sldId id="259" r:id="rId5"/>
    <p:sldId id="258" r:id="rId6"/>
    <p:sldId id="260" r:id="rId7"/>
    <p:sldId id="270" r:id="rId8"/>
    <p:sldId id="271" r:id="rId9"/>
    <p:sldId id="273" r:id="rId10"/>
  </p:sldIdLst>
  <p:sldSz cx="9144000" cy="6858000" type="screen4x3"/>
  <p:notesSz cx="69469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1" autoAdjust="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2665" tIns="46333" rIns="92665" bIns="4633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2665" tIns="46333" rIns="92665" bIns="46333" rtlCol="0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09900" cy="463550"/>
          </a:xfrm>
          <a:prstGeom prst="rect">
            <a:avLst/>
          </a:prstGeom>
        </p:spPr>
        <p:txBody>
          <a:bodyPr vert="horz" lIns="92665" tIns="46333" rIns="92665" bIns="4633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805863"/>
            <a:ext cx="3009900" cy="463550"/>
          </a:xfrm>
          <a:prstGeom prst="rect">
            <a:avLst/>
          </a:prstGeom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99520D-A173-4737-B997-6BE3E3C189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03725"/>
            <a:ext cx="55562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8058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CFDA81C6-8026-4D23-9E0D-E12C24D4C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EA068A-9DCD-4B1A-89E0-72DE34CC58AE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8613" y="655638"/>
            <a:ext cx="857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i="1" smtClean="0">
                <a:solidFill>
                  <a:schemeClr val="tx1"/>
                </a:solidFill>
              </a:rPr>
              <a:t>Object-Oriented Software Engineering: An Agile Unified Methodology by David Kung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14500" y="6604000"/>
            <a:ext cx="56562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3" tIns="51417" rIns="102833" bIns="51417">
            <a:spAutoFit/>
          </a:bodyPr>
          <a:lstStyle>
            <a:lvl1pPr algn="l" defTabSz="10287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 algn="l" defTabSz="10287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smtClean="0">
                <a:ea typeface="ＭＳ Ｐゴシック" pitchFamily="34" charset="-128"/>
              </a:rPr>
              <a:t>Copyright </a:t>
            </a:r>
            <a:r>
              <a:rPr lang="en-US" altLang="en-US" sz="1000" smtClean="0">
                <a:ea typeface="ＭＳ Ｐゴシック" pitchFamily="34" charset="-128"/>
                <a:cs typeface="Times New Roman" pitchFamily="18" charset="0"/>
              </a:rPr>
              <a:t>© </a:t>
            </a:r>
            <a:r>
              <a:rPr lang="en-US" altLang="en-US" sz="1000" smtClean="0">
                <a:ea typeface="ＭＳ Ｐゴシック" pitchFamily="34" charset="-128"/>
              </a:rPr>
              <a:t>The McGraw-Hill Companies, Inc. Permission required for reproduction or display.</a:t>
            </a:r>
          </a:p>
        </p:txBody>
      </p:sp>
      <p:pic>
        <p:nvPicPr>
          <p:cNvPr id="6" name="Picture 26" descr="branding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5843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613025" y="6407150"/>
            <a:ext cx="3848100" cy="314325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11E9145-04FE-4EA1-B85F-FDE6BDAB7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58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0B866-84F9-4889-87EA-7458A6EAE0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0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1763"/>
            <a:ext cx="2057400" cy="6176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1763"/>
            <a:ext cx="6019800" cy="6176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FBF0D-8DBA-4470-BD9E-E64A09731F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D7247-6F85-4999-AC2A-355A0426D1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795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36992-109B-4B8B-83D5-0713001F07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942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78F82-219A-4158-B652-DAC158BD65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16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A33EB-F956-4561-99D6-0024EA73A5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03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A9EF0-E313-4A2E-9E69-87D1D6EA43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54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A4B41-F033-423C-A8CB-3C8BF72869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73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5700A-63FB-43F5-8A65-A36A292240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85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6B852-6D52-4B49-BDB2-EBDD5DABC8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34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88B4B-4C3D-4E20-9BB5-AA2BC4B2DC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95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59692-E781-4585-8B05-06FAC97B58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4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F9179-AA35-4A4D-B81E-7D6AC4791F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1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3AF06-E381-494C-93B9-246F61C5B3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4F487-3D20-45D5-9D31-39D836E0F0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5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9488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9488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DA71F-AAE2-4F5F-9E3F-2C8D84C159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53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9A2BE-EB94-4987-8DF3-0F98CF4358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20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05354-6A3E-4AEF-B6E7-F6EA28998A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2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66B67-C349-4F85-AE03-3029778C81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1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3FA08-D838-4B49-90AD-CD9EB2FA2E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4CC61-6FE5-48BC-B717-B6CD797D1D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7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1763"/>
            <a:ext cx="82296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9488"/>
            <a:ext cx="82296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0950" y="6421438"/>
            <a:ext cx="4071938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CC46B9DC-2834-4B02-99D3-C65F5F99B8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7A29FB7-1764-49E4-B723-59A19118ECC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Architectural Design</a:t>
            </a:r>
            <a:br>
              <a:rPr lang="en-US" altLang="zh-CN" dirty="0" smtClean="0"/>
            </a:br>
            <a:r>
              <a:rPr lang="en-US" altLang="zh-CN" sz="3600" dirty="0" smtClean="0"/>
              <a:t>(reference:  Chapter 6)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Software Design Process</a:t>
            </a:r>
          </a:p>
        </p:txBody>
      </p:sp>
      <p:pic>
        <p:nvPicPr>
          <p:cNvPr id="5123" name="Picture 4" descr="design-process.eps   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070100"/>
            <a:ext cx="88265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Takeaway Points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• The software architecture of a system or subsystem refers to the style of design of the structure of the system including the interfacing and interaction among its subsystems and components.</a:t>
            </a:r>
          </a:p>
          <a:p>
            <a:pPr eaLnBrk="1" hangingPunct="1"/>
            <a:r>
              <a:rPr lang="en-US" altLang="en-US" smtClean="0"/>
              <a:t>Different types of systems require different design methods and architectural styles.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99E9A9-67CF-47D9-8C9F-BF24244829D1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Architectural Design in Methodology Context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B0687A-5ACF-4094-A959-6A8E7EAA05FF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1984375" y="1643063"/>
            <a:ext cx="19415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Acquiring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Requirements 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660525" y="5072063"/>
            <a:ext cx="123031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Software architecture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958975" y="2490788"/>
            <a:ext cx="1971675" cy="463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068513" y="2543175"/>
            <a:ext cx="1752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Deriving Use Cases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from Requirements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976438" y="3408363"/>
            <a:ext cx="1938337" cy="690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2009775" y="3489325"/>
            <a:ext cx="18732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Allocating Use Cases &amp; Subsystems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to Iterations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1931988" y="1617663"/>
            <a:ext cx="2047875" cy="525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1263650" y="995363"/>
            <a:ext cx="15398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Business goals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&amp; needs 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Current situation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1165225" y="2165350"/>
            <a:ext cx="1770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Preliminary requirements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654050" y="2995613"/>
            <a:ext cx="22336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Abstract &amp; high level use cases, use case diagrams</a:t>
            </a:r>
          </a:p>
          <a:p>
            <a:pPr algn="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20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1047750" y="4165600"/>
            <a:ext cx="18335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Use case-iteration   allocation matrix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2892425" y="1076325"/>
            <a:ext cx="0" cy="539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2892425" y="2144713"/>
            <a:ext cx="0" cy="3508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2892425" y="5080000"/>
            <a:ext cx="0" cy="3492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2892425" y="2946400"/>
            <a:ext cx="0" cy="4556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1839913" y="5861050"/>
            <a:ext cx="20701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(a) Planning Phase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V="1">
            <a:off x="1350963" y="6248400"/>
            <a:ext cx="7270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3503613" y="6248400"/>
            <a:ext cx="708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 rot="5400000" flipH="1" flipV="1">
            <a:off x="5821363" y="5897562"/>
            <a:ext cx="6350" cy="701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2008188" y="6086475"/>
            <a:ext cx="14573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control flow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2" name="Text Box 23"/>
          <p:cNvSpPr txBox="1">
            <a:spLocks noChangeArrowheads="1"/>
          </p:cNvSpPr>
          <p:nvPr/>
        </p:nvSpPr>
        <p:spPr bwMode="auto">
          <a:xfrm>
            <a:off x="4160838" y="6086475"/>
            <a:ext cx="13239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data flow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3" name="Text Box 24"/>
          <p:cNvSpPr txBox="1">
            <a:spLocks noChangeArrowheads="1"/>
          </p:cNvSpPr>
          <p:nvPr/>
        </p:nvSpPr>
        <p:spPr bwMode="auto">
          <a:xfrm>
            <a:off x="6130925" y="6086475"/>
            <a:ext cx="23304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control flow &amp; data flow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4" name="Text Box 25"/>
          <p:cNvSpPr txBox="1">
            <a:spLocks noChangeArrowheads="1"/>
          </p:cNvSpPr>
          <p:nvPr/>
        </p:nvSpPr>
        <p:spPr bwMode="auto">
          <a:xfrm>
            <a:off x="4129088" y="5842000"/>
            <a:ext cx="42497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(b) Iterative Phase – activities during each iteration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5" name="Rectangle 26"/>
          <p:cNvSpPr>
            <a:spLocks noChangeArrowheads="1"/>
          </p:cNvSpPr>
          <p:nvPr/>
        </p:nvSpPr>
        <p:spPr bwMode="auto">
          <a:xfrm>
            <a:off x="4918075" y="2574925"/>
            <a:ext cx="2025650" cy="520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6" name="Text Box 27"/>
          <p:cNvSpPr txBox="1">
            <a:spLocks noChangeArrowheads="1"/>
          </p:cNvSpPr>
          <p:nvPr/>
        </p:nvSpPr>
        <p:spPr bwMode="auto">
          <a:xfrm>
            <a:off x="4813300" y="2641600"/>
            <a:ext cx="22431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Actor-System Interaction Modeling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97" name="Line 28"/>
          <p:cNvSpPr>
            <a:spLocks noChangeShapeType="1"/>
          </p:cNvSpPr>
          <p:nvPr/>
        </p:nvSpPr>
        <p:spPr bwMode="auto">
          <a:xfrm>
            <a:off x="2892425" y="5422900"/>
            <a:ext cx="1365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4929188" y="1997075"/>
            <a:ext cx="2003425" cy="265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5110163" y="2006600"/>
            <a:ext cx="164306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Domain Modeling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4933950" y="1279525"/>
            <a:ext cx="1993900" cy="403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1" name="Text Box 32"/>
          <p:cNvSpPr txBox="1">
            <a:spLocks noChangeArrowheads="1"/>
          </p:cNvSpPr>
          <p:nvPr/>
        </p:nvSpPr>
        <p:spPr bwMode="auto">
          <a:xfrm>
            <a:off x="4933950" y="1285875"/>
            <a:ext cx="19939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Accommodating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Requirements Change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02" name="Rectangle 33"/>
          <p:cNvSpPr>
            <a:spLocks noChangeArrowheads="1"/>
          </p:cNvSpPr>
          <p:nvPr/>
        </p:nvSpPr>
        <p:spPr bwMode="auto">
          <a:xfrm>
            <a:off x="4868863" y="3478213"/>
            <a:ext cx="2124075" cy="449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3" name="Text Box 34"/>
          <p:cNvSpPr txBox="1">
            <a:spLocks noChangeArrowheads="1"/>
          </p:cNvSpPr>
          <p:nvPr/>
        </p:nvSpPr>
        <p:spPr bwMode="auto">
          <a:xfrm>
            <a:off x="4830763" y="3473450"/>
            <a:ext cx="22018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Behavior Modeling &amp;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Responsibility Assignment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04" name="Rectangle 35"/>
          <p:cNvSpPr>
            <a:spLocks noChangeArrowheads="1"/>
          </p:cNvSpPr>
          <p:nvPr/>
        </p:nvSpPr>
        <p:spPr bwMode="auto">
          <a:xfrm>
            <a:off x="4875213" y="4221163"/>
            <a:ext cx="2112962" cy="546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5" name="Text Box 36"/>
          <p:cNvSpPr txBox="1">
            <a:spLocks noChangeArrowheads="1"/>
          </p:cNvSpPr>
          <p:nvPr/>
        </p:nvSpPr>
        <p:spPr bwMode="auto">
          <a:xfrm>
            <a:off x="4897438" y="4279900"/>
            <a:ext cx="2070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Deriving Design Class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Diagram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206" name="Group 37"/>
          <p:cNvGrpSpPr>
            <a:grpSpLocks/>
          </p:cNvGrpSpPr>
          <p:nvPr/>
        </p:nvGrpSpPr>
        <p:grpSpPr bwMode="auto">
          <a:xfrm>
            <a:off x="4491038" y="1535113"/>
            <a:ext cx="441325" cy="3959225"/>
            <a:chOff x="2649" y="967"/>
            <a:chExt cx="458" cy="2494"/>
          </a:xfrm>
        </p:grpSpPr>
        <p:sp>
          <p:nvSpPr>
            <p:cNvPr id="7235" name="Line 38"/>
            <p:cNvSpPr>
              <a:spLocks noChangeShapeType="1"/>
            </p:cNvSpPr>
            <p:nvPr/>
          </p:nvSpPr>
          <p:spPr bwMode="auto">
            <a:xfrm flipH="1">
              <a:off x="2663" y="3459"/>
              <a:ext cx="43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39"/>
            <p:cNvSpPr>
              <a:spLocks noChangeShapeType="1"/>
            </p:cNvSpPr>
            <p:nvPr/>
          </p:nvSpPr>
          <p:spPr bwMode="auto">
            <a:xfrm flipV="1">
              <a:off x="2649" y="967"/>
              <a:ext cx="0" cy="2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40"/>
            <p:cNvSpPr>
              <a:spLocks noChangeShapeType="1"/>
            </p:cNvSpPr>
            <p:nvPr/>
          </p:nvSpPr>
          <p:spPr bwMode="auto">
            <a:xfrm flipV="1">
              <a:off x="2649" y="967"/>
              <a:ext cx="4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07" name="Rectangle 41"/>
          <p:cNvSpPr>
            <a:spLocks noChangeArrowheads="1"/>
          </p:cNvSpPr>
          <p:nvPr/>
        </p:nvSpPr>
        <p:spPr bwMode="auto">
          <a:xfrm>
            <a:off x="4868863" y="5146675"/>
            <a:ext cx="2125662" cy="561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8" name="Text Box 42"/>
          <p:cNvSpPr txBox="1">
            <a:spLocks noChangeArrowheads="1"/>
          </p:cNvSpPr>
          <p:nvPr/>
        </p:nvSpPr>
        <p:spPr bwMode="auto">
          <a:xfrm>
            <a:off x="4826000" y="5248275"/>
            <a:ext cx="22748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Test Driven Development, Integration, &amp; Deployment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09" name="Text Box 43"/>
          <p:cNvSpPr txBox="1">
            <a:spLocks noChangeArrowheads="1"/>
          </p:cNvSpPr>
          <p:nvPr/>
        </p:nvSpPr>
        <p:spPr bwMode="auto">
          <a:xfrm>
            <a:off x="7123113" y="1311275"/>
            <a:ext cx="10795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Customer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feedback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10" name="Line 44"/>
          <p:cNvSpPr>
            <a:spLocks noChangeShapeType="1"/>
          </p:cNvSpPr>
          <p:nvPr/>
        </p:nvSpPr>
        <p:spPr bwMode="auto">
          <a:xfrm flipH="1" flipV="1">
            <a:off x="6932613" y="1452563"/>
            <a:ext cx="28416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Text Box 45"/>
          <p:cNvSpPr txBox="1">
            <a:spLocks noChangeArrowheads="1"/>
          </p:cNvSpPr>
          <p:nvPr/>
        </p:nvSpPr>
        <p:spPr bwMode="auto">
          <a:xfrm>
            <a:off x="5889625" y="1674813"/>
            <a:ext cx="18430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Iteration use cases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12" name="Text Box 46"/>
          <p:cNvSpPr txBox="1">
            <a:spLocks noChangeArrowheads="1"/>
          </p:cNvSpPr>
          <p:nvPr/>
        </p:nvSpPr>
        <p:spPr bwMode="auto">
          <a:xfrm>
            <a:off x="4533900" y="2278063"/>
            <a:ext cx="13731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Domain model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13" name="Text Box 47"/>
          <p:cNvSpPr txBox="1">
            <a:spLocks noChangeArrowheads="1"/>
          </p:cNvSpPr>
          <p:nvPr/>
        </p:nvSpPr>
        <p:spPr bwMode="auto">
          <a:xfrm>
            <a:off x="5961063" y="3065463"/>
            <a:ext cx="17303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Expanded use cases &amp; UI design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14" name="Text Box 48"/>
          <p:cNvSpPr txBox="1">
            <a:spLocks noChangeArrowheads="1"/>
          </p:cNvSpPr>
          <p:nvPr/>
        </p:nvSpPr>
        <p:spPr bwMode="auto">
          <a:xfrm>
            <a:off x="6005513" y="3959225"/>
            <a:ext cx="12811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Behavior models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15" name="Text Box 49"/>
          <p:cNvSpPr txBox="1">
            <a:spLocks noChangeArrowheads="1"/>
          </p:cNvSpPr>
          <p:nvPr/>
        </p:nvSpPr>
        <p:spPr bwMode="auto">
          <a:xfrm>
            <a:off x="5949950" y="4824413"/>
            <a:ext cx="234791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Design class diagram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16" name="Line 50"/>
          <p:cNvSpPr>
            <a:spLocks noChangeShapeType="1"/>
          </p:cNvSpPr>
          <p:nvPr/>
        </p:nvSpPr>
        <p:spPr bwMode="auto">
          <a:xfrm>
            <a:off x="5935663" y="1682750"/>
            <a:ext cx="0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51"/>
          <p:cNvSpPr>
            <a:spLocks noChangeShapeType="1"/>
          </p:cNvSpPr>
          <p:nvPr/>
        </p:nvSpPr>
        <p:spPr bwMode="auto">
          <a:xfrm>
            <a:off x="5935663" y="3100388"/>
            <a:ext cx="0" cy="374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52"/>
          <p:cNvSpPr>
            <a:spLocks noChangeShapeType="1"/>
          </p:cNvSpPr>
          <p:nvPr/>
        </p:nvSpPr>
        <p:spPr bwMode="auto">
          <a:xfrm>
            <a:off x="5935663" y="3916363"/>
            <a:ext cx="0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53"/>
          <p:cNvSpPr>
            <a:spLocks noChangeShapeType="1"/>
          </p:cNvSpPr>
          <p:nvPr/>
        </p:nvSpPr>
        <p:spPr bwMode="auto">
          <a:xfrm>
            <a:off x="5946775" y="4773613"/>
            <a:ext cx="6350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54"/>
          <p:cNvSpPr>
            <a:spLocks noChangeShapeType="1"/>
          </p:cNvSpPr>
          <p:nvPr/>
        </p:nvSpPr>
        <p:spPr bwMode="auto">
          <a:xfrm flipH="1">
            <a:off x="7024688" y="3644900"/>
            <a:ext cx="787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55"/>
          <p:cNvSpPr>
            <a:spLocks noChangeShapeType="1"/>
          </p:cNvSpPr>
          <p:nvPr/>
        </p:nvSpPr>
        <p:spPr bwMode="auto">
          <a:xfrm>
            <a:off x="5943600" y="969963"/>
            <a:ext cx="0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22" name="Group 56"/>
          <p:cNvGrpSpPr>
            <a:grpSpLocks/>
          </p:cNvGrpSpPr>
          <p:nvPr/>
        </p:nvGrpSpPr>
        <p:grpSpPr bwMode="auto">
          <a:xfrm>
            <a:off x="4256088" y="982663"/>
            <a:ext cx="1679575" cy="4443412"/>
            <a:chOff x="2560" y="619"/>
            <a:chExt cx="1179" cy="2799"/>
          </a:xfrm>
        </p:grpSpPr>
        <p:sp>
          <p:nvSpPr>
            <p:cNvPr id="7233" name="Line 57"/>
            <p:cNvSpPr>
              <a:spLocks noChangeShapeType="1"/>
            </p:cNvSpPr>
            <p:nvPr/>
          </p:nvSpPr>
          <p:spPr bwMode="auto">
            <a:xfrm flipV="1">
              <a:off x="2560" y="619"/>
              <a:ext cx="0" cy="27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58"/>
            <p:cNvSpPr>
              <a:spLocks noChangeShapeType="1"/>
            </p:cNvSpPr>
            <p:nvPr/>
          </p:nvSpPr>
          <p:spPr bwMode="auto">
            <a:xfrm>
              <a:off x="2560" y="619"/>
              <a:ext cx="11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23" name="Line 59"/>
          <p:cNvSpPr>
            <a:spLocks noChangeShapeType="1"/>
          </p:cNvSpPr>
          <p:nvPr/>
        </p:nvSpPr>
        <p:spPr bwMode="auto">
          <a:xfrm>
            <a:off x="5946775" y="2265363"/>
            <a:ext cx="0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Text Box 60"/>
          <p:cNvSpPr txBox="1">
            <a:spLocks noChangeArrowheads="1"/>
          </p:cNvSpPr>
          <p:nvPr/>
        </p:nvSpPr>
        <p:spPr bwMode="auto">
          <a:xfrm>
            <a:off x="6599238" y="2305050"/>
            <a:ext cx="13716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Domain model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225" name="Group 61"/>
          <p:cNvGrpSpPr>
            <a:grpSpLocks/>
          </p:cNvGrpSpPr>
          <p:nvPr/>
        </p:nvGrpSpPr>
        <p:grpSpPr bwMode="auto">
          <a:xfrm>
            <a:off x="6932613" y="2189163"/>
            <a:ext cx="879475" cy="2316162"/>
            <a:chOff x="8676" y="4340"/>
            <a:chExt cx="964" cy="3096"/>
          </a:xfrm>
        </p:grpSpPr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>
              <a:off x="8676" y="4340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>
              <a:off x="9640" y="4344"/>
              <a:ext cx="0" cy="3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flipH="1">
              <a:off x="8777" y="7436"/>
              <a:ext cx="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26" name="Text Box 65"/>
          <p:cNvSpPr txBox="1">
            <a:spLocks noChangeArrowheads="1"/>
          </p:cNvSpPr>
          <p:nvPr/>
        </p:nvSpPr>
        <p:spPr bwMode="auto">
          <a:xfrm>
            <a:off x="5997575" y="903288"/>
            <a:ext cx="18335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Use case-iteration  allocation matrix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27" name="Rectangle 66"/>
          <p:cNvSpPr>
            <a:spLocks noChangeArrowheads="1"/>
          </p:cNvSpPr>
          <p:nvPr/>
        </p:nvSpPr>
        <p:spPr bwMode="auto">
          <a:xfrm>
            <a:off x="1949450" y="4581525"/>
            <a:ext cx="1938338" cy="490538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28" name="Text Box 67"/>
          <p:cNvSpPr txBox="1">
            <a:spLocks noChangeArrowheads="1"/>
          </p:cNvSpPr>
          <p:nvPr/>
        </p:nvSpPr>
        <p:spPr bwMode="auto">
          <a:xfrm>
            <a:off x="1982788" y="4652963"/>
            <a:ext cx="1873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Producing an Architectural Design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29" name="Line 68"/>
          <p:cNvSpPr>
            <a:spLocks noChangeShapeType="1"/>
          </p:cNvSpPr>
          <p:nvPr/>
        </p:nvSpPr>
        <p:spPr bwMode="auto">
          <a:xfrm>
            <a:off x="2894013" y="4102100"/>
            <a:ext cx="0" cy="4746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What Is Software Architectural Design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</a:t>
            </a:r>
            <a:r>
              <a:rPr lang="en-US" altLang="en-US" i="1" smtClean="0"/>
              <a:t>software architecture </a:t>
            </a:r>
            <a:r>
              <a:rPr lang="en-US" altLang="en-US" smtClean="0"/>
              <a:t>of a system or subsystem refers to the style of design of the structure of the system including the interfacing and interaction among its major components.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Software architectural design is a decision-making process to determine the software architecture for the system under development.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30C2F5-EA66-40F0-B55B-DEEB3E4440BA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Importance of Architectural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architecture of a software system has significant impact on system performance, efficiency, security, and maintainability.</a:t>
            </a:r>
          </a:p>
          <a:p>
            <a:pPr eaLnBrk="1" hangingPunct="1"/>
            <a:r>
              <a:rPr lang="en-US" altLang="en-US" smtClean="0"/>
              <a:t>It is a primary artifact for conceptualization, constructing, managing, and evolving the system under development.</a:t>
            </a:r>
          </a:p>
          <a:p>
            <a:pPr eaLnBrk="1" hangingPunct="1"/>
            <a:r>
              <a:rPr lang="en-US" altLang="en-US" smtClean="0"/>
              <a:t>Architectural design flaws may result in project failure.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0F08FA-1932-48FC-A461-7E22E702FE64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Architectural Design Process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FE9C4F-1555-483F-8FDE-96E8C2ADF2DE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pSp>
        <p:nvGrpSpPr>
          <p:cNvPr id="10244" name="Group 1"/>
          <p:cNvGrpSpPr>
            <a:grpSpLocks/>
          </p:cNvGrpSpPr>
          <p:nvPr/>
        </p:nvGrpSpPr>
        <p:grpSpPr bwMode="auto">
          <a:xfrm>
            <a:off x="242888" y="1182688"/>
            <a:ext cx="8424862" cy="5162550"/>
            <a:chOff x="242888" y="952500"/>
            <a:chExt cx="8424862" cy="5392738"/>
          </a:xfrm>
        </p:grpSpPr>
        <p:sp>
          <p:nvSpPr>
            <p:cNvPr id="10245" name="Line 20"/>
            <p:cNvSpPr>
              <a:spLocks noChangeShapeType="1"/>
            </p:cNvSpPr>
            <p:nvPr/>
          </p:nvSpPr>
          <p:spPr bwMode="auto">
            <a:xfrm>
              <a:off x="1343025" y="3505200"/>
              <a:ext cx="27622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Line 25"/>
            <p:cNvSpPr>
              <a:spLocks noChangeShapeType="1"/>
            </p:cNvSpPr>
            <p:nvPr/>
          </p:nvSpPr>
          <p:spPr bwMode="auto">
            <a:xfrm flipV="1">
              <a:off x="2298700" y="4092575"/>
              <a:ext cx="1588" cy="700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Line 30"/>
            <p:cNvSpPr>
              <a:spLocks noChangeShapeType="1"/>
            </p:cNvSpPr>
            <p:nvPr/>
          </p:nvSpPr>
          <p:spPr bwMode="auto">
            <a:xfrm>
              <a:off x="3575050" y="1901825"/>
              <a:ext cx="560388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Line 31"/>
            <p:cNvSpPr>
              <a:spLocks noChangeShapeType="1"/>
            </p:cNvSpPr>
            <p:nvPr/>
          </p:nvSpPr>
          <p:spPr bwMode="auto">
            <a:xfrm>
              <a:off x="3575050" y="5145088"/>
              <a:ext cx="5588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35"/>
            <p:cNvSpPr>
              <a:spLocks noChangeShapeType="1"/>
            </p:cNvSpPr>
            <p:nvPr/>
          </p:nvSpPr>
          <p:spPr bwMode="auto">
            <a:xfrm>
              <a:off x="6059488" y="1939925"/>
              <a:ext cx="1587" cy="955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36"/>
            <p:cNvSpPr>
              <a:spLocks noChangeShapeType="1"/>
            </p:cNvSpPr>
            <p:nvPr/>
          </p:nvSpPr>
          <p:spPr bwMode="auto">
            <a:xfrm flipV="1">
              <a:off x="6072188" y="4019550"/>
              <a:ext cx="1587" cy="11287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37"/>
            <p:cNvSpPr>
              <a:spLocks noChangeShapeType="1"/>
            </p:cNvSpPr>
            <p:nvPr/>
          </p:nvSpPr>
          <p:spPr bwMode="auto">
            <a:xfrm>
              <a:off x="3330575" y="1606550"/>
              <a:ext cx="8048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Text Box 43"/>
            <p:cNvSpPr txBox="1">
              <a:spLocks noChangeArrowheads="1"/>
            </p:cNvSpPr>
            <p:nvPr/>
          </p:nvSpPr>
          <p:spPr bwMode="auto">
            <a:xfrm>
              <a:off x="7164388" y="4960938"/>
              <a:ext cx="1082675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feedback</a:t>
              </a:r>
              <a:endParaRPr lang="en-US" altLang="en-US" sz="4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3" name="Text Box 6"/>
            <p:cNvSpPr txBox="1">
              <a:spLocks noChangeArrowheads="1"/>
            </p:cNvSpPr>
            <p:nvPr/>
          </p:nvSpPr>
          <p:spPr bwMode="auto">
            <a:xfrm>
              <a:off x="7296150" y="3106738"/>
              <a:ext cx="1039813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Review the Architectural Design</a:t>
              </a:r>
              <a:endParaRPr lang="en-US" altLang="en-US" sz="3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4" name="Text Box 7"/>
            <p:cNvSpPr txBox="1">
              <a:spLocks noChangeArrowheads="1"/>
            </p:cNvSpPr>
            <p:nvPr/>
          </p:nvSpPr>
          <p:spPr bwMode="auto">
            <a:xfrm>
              <a:off x="5289550" y="3041650"/>
              <a:ext cx="1768475" cy="1173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Specify Subsystem Functions, Interfaces &amp; Interaction Behavior</a:t>
              </a:r>
              <a:endParaRPr lang="en-US" altLang="en-US" sz="3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Rectangle 8"/>
            <p:cNvSpPr>
              <a:spLocks noChangeArrowheads="1"/>
            </p:cNvSpPr>
            <p:nvPr/>
          </p:nvSpPr>
          <p:spPr bwMode="auto">
            <a:xfrm>
              <a:off x="7327900" y="2879725"/>
              <a:ext cx="976313" cy="1152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6" name="Rectangle 9"/>
            <p:cNvSpPr>
              <a:spLocks noChangeArrowheads="1"/>
            </p:cNvSpPr>
            <p:nvPr/>
          </p:nvSpPr>
          <p:spPr bwMode="auto">
            <a:xfrm>
              <a:off x="5367338" y="2879725"/>
              <a:ext cx="1598612" cy="1152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AutoShape 10"/>
            <p:cNvSpPr>
              <a:spLocks noChangeArrowheads="1"/>
            </p:cNvSpPr>
            <p:nvPr/>
          </p:nvSpPr>
          <p:spPr bwMode="auto">
            <a:xfrm>
              <a:off x="2254250" y="1182688"/>
              <a:ext cx="1076325" cy="1206500"/>
            </a:xfrm>
            <a:prstGeom prst="can">
              <a:avLst>
                <a:gd name="adj" fmla="val 2802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8" name="Text Box 11"/>
            <p:cNvSpPr txBox="1">
              <a:spLocks noChangeArrowheads="1"/>
            </p:cNvSpPr>
            <p:nvPr/>
          </p:nvSpPr>
          <p:spPr bwMode="auto">
            <a:xfrm>
              <a:off x="701675" y="1504950"/>
              <a:ext cx="1346200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Determine Design Objectives</a:t>
              </a:r>
              <a:endParaRPr lang="en-US" altLang="en-US" sz="4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Rectangle 12"/>
            <p:cNvSpPr>
              <a:spLocks noChangeArrowheads="1"/>
            </p:cNvSpPr>
            <p:nvPr/>
          </p:nvSpPr>
          <p:spPr bwMode="auto">
            <a:xfrm>
              <a:off x="704850" y="1481138"/>
              <a:ext cx="1339850" cy="9318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13"/>
            <p:cNvSpPr txBox="1">
              <a:spLocks noChangeArrowheads="1"/>
            </p:cNvSpPr>
            <p:nvPr/>
          </p:nvSpPr>
          <p:spPr bwMode="auto">
            <a:xfrm>
              <a:off x="1708150" y="3044825"/>
              <a:ext cx="1196975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Determine Type of System </a:t>
              </a:r>
              <a:endParaRPr lang="en-US" altLang="en-US" sz="4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1" name="Rectangle 14"/>
            <p:cNvSpPr>
              <a:spLocks noChangeArrowheads="1"/>
            </p:cNvSpPr>
            <p:nvPr/>
          </p:nvSpPr>
          <p:spPr bwMode="auto">
            <a:xfrm>
              <a:off x="1633538" y="2924175"/>
              <a:ext cx="1358900" cy="11509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2" name="Text Box 15"/>
            <p:cNvSpPr txBox="1">
              <a:spLocks noChangeArrowheads="1"/>
            </p:cNvSpPr>
            <p:nvPr/>
          </p:nvSpPr>
          <p:spPr bwMode="auto">
            <a:xfrm>
              <a:off x="4230688" y="1614488"/>
              <a:ext cx="1058862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Apply an Architectural Style</a:t>
              </a:r>
              <a:endParaRPr lang="en-US" altLang="en-US" sz="3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3" name="Rectangle 16"/>
            <p:cNvSpPr>
              <a:spLocks noChangeArrowheads="1"/>
            </p:cNvSpPr>
            <p:nvPr/>
          </p:nvSpPr>
          <p:spPr bwMode="auto">
            <a:xfrm>
              <a:off x="4133850" y="1400175"/>
              <a:ext cx="1252538" cy="11509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17"/>
            <p:cNvSpPr txBox="1">
              <a:spLocks noChangeArrowheads="1"/>
            </p:cNvSpPr>
            <p:nvPr/>
          </p:nvSpPr>
          <p:spPr bwMode="auto">
            <a:xfrm>
              <a:off x="4071938" y="4694238"/>
              <a:ext cx="1350962" cy="1163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Perform Custom Architectural Design</a:t>
              </a:r>
              <a:endParaRPr lang="en-US" altLang="en-US" sz="1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5" name="Rectangle 18"/>
            <p:cNvSpPr>
              <a:spLocks noChangeArrowheads="1"/>
            </p:cNvSpPr>
            <p:nvPr/>
          </p:nvSpPr>
          <p:spPr bwMode="auto">
            <a:xfrm>
              <a:off x="4135438" y="4578350"/>
              <a:ext cx="1252537" cy="11509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6" name="Line 19"/>
            <p:cNvSpPr>
              <a:spLocks noChangeShapeType="1"/>
            </p:cNvSpPr>
            <p:nvPr/>
          </p:nvSpPr>
          <p:spPr bwMode="auto">
            <a:xfrm>
              <a:off x="1343025" y="2413000"/>
              <a:ext cx="0" cy="1092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1"/>
            <p:cNvSpPr>
              <a:spLocks noChangeShapeType="1"/>
            </p:cNvSpPr>
            <p:nvPr/>
          </p:nvSpPr>
          <p:spPr bwMode="auto">
            <a:xfrm>
              <a:off x="6962775" y="3492500"/>
              <a:ext cx="37782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Text Box 22"/>
            <p:cNvSpPr txBox="1">
              <a:spLocks noChangeArrowheads="1"/>
            </p:cNvSpPr>
            <p:nvPr/>
          </p:nvSpPr>
          <p:spPr bwMode="auto">
            <a:xfrm>
              <a:off x="1433513" y="4948238"/>
              <a:ext cx="1508125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Types of System &amp; Characteristics</a:t>
              </a:r>
              <a:endParaRPr lang="en-US" altLang="en-US" sz="4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9" name="AutoShape 23"/>
            <p:cNvSpPr>
              <a:spLocks noChangeArrowheads="1"/>
            </p:cNvSpPr>
            <p:nvPr/>
          </p:nvSpPr>
          <p:spPr bwMode="auto">
            <a:xfrm>
              <a:off x="1460500" y="4792663"/>
              <a:ext cx="1560513" cy="1103312"/>
            </a:xfrm>
            <a:prstGeom prst="flowChartMultidocumen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0" name="Text Box 24"/>
            <p:cNvSpPr txBox="1">
              <a:spLocks noChangeArrowheads="1"/>
            </p:cNvSpPr>
            <p:nvPr/>
          </p:nvSpPr>
          <p:spPr bwMode="auto">
            <a:xfrm>
              <a:off x="2211388" y="1541463"/>
              <a:ext cx="1157287" cy="1060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Architectural Styles Repository</a:t>
              </a:r>
              <a:endParaRPr lang="en-US" altLang="en-US" sz="5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1" name="Text Box 26"/>
            <p:cNvSpPr txBox="1">
              <a:spLocks noChangeArrowheads="1"/>
            </p:cNvSpPr>
            <p:nvPr/>
          </p:nvSpPr>
          <p:spPr bwMode="auto">
            <a:xfrm>
              <a:off x="242888" y="2587625"/>
              <a:ext cx="1112837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design objectives</a:t>
              </a:r>
              <a:endParaRPr lang="en-US" altLang="en-US" sz="4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2" name="Text Box 27"/>
            <p:cNvSpPr txBox="1">
              <a:spLocks noChangeArrowheads="1"/>
            </p:cNvSpPr>
            <p:nvPr/>
          </p:nvSpPr>
          <p:spPr bwMode="auto">
            <a:xfrm>
              <a:off x="3549650" y="2589213"/>
              <a:ext cx="1489075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[architectural style available]</a:t>
              </a:r>
              <a:endParaRPr lang="en-US" altLang="en-US" sz="4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3" name="Line 28"/>
            <p:cNvSpPr>
              <a:spLocks noChangeShapeType="1"/>
            </p:cNvSpPr>
            <p:nvPr/>
          </p:nvSpPr>
          <p:spPr bwMode="auto">
            <a:xfrm>
              <a:off x="2990850" y="3516313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29"/>
            <p:cNvSpPr>
              <a:spLocks noChangeShapeType="1"/>
            </p:cNvSpPr>
            <p:nvPr/>
          </p:nvSpPr>
          <p:spPr bwMode="auto">
            <a:xfrm>
              <a:off x="3575050" y="1892300"/>
              <a:ext cx="0" cy="3252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Text Box 32"/>
            <p:cNvSpPr txBox="1">
              <a:spLocks noChangeArrowheads="1"/>
            </p:cNvSpPr>
            <p:nvPr/>
          </p:nvSpPr>
          <p:spPr bwMode="auto">
            <a:xfrm>
              <a:off x="3557588" y="3630613"/>
              <a:ext cx="1762125" cy="862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[architectural style not available]</a:t>
              </a:r>
              <a:endParaRPr lang="en-US" altLang="en-US" sz="4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6" name="Line 33"/>
            <p:cNvSpPr>
              <a:spLocks noChangeShapeType="1"/>
            </p:cNvSpPr>
            <p:nvPr/>
          </p:nvSpPr>
          <p:spPr bwMode="auto">
            <a:xfrm>
              <a:off x="5394325" y="5149850"/>
              <a:ext cx="6715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34"/>
            <p:cNvSpPr>
              <a:spLocks noChangeShapeType="1"/>
            </p:cNvSpPr>
            <p:nvPr/>
          </p:nvSpPr>
          <p:spPr bwMode="auto">
            <a:xfrm>
              <a:off x="5384800" y="1938338"/>
              <a:ext cx="673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Text Box 38"/>
            <p:cNvSpPr txBox="1">
              <a:spLocks noChangeArrowheads="1"/>
            </p:cNvSpPr>
            <p:nvPr/>
          </p:nvSpPr>
          <p:spPr bwMode="auto">
            <a:xfrm>
              <a:off x="5468938" y="1560513"/>
              <a:ext cx="1554162" cy="57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partial design</a:t>
              </a:r>
              <a:endParaRPr lang="en-US" altLang="en-US" sz="4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5365750" y="5102225"/>
              <a:ext cx="1495425" cy="598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partial design</a:t>
              </a:r>
              <a:endParaRPr lang="en-US" altLang="en-US" sz="4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406400" y="952500"/>
              <a:ext cx="6710363" cy="53927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1" name="Line 41"/>
            <p:cNvSpPr>
              <a:spLocks noChangeShapeType="1"/>
            </p:cNvSpPr>
            <p:nvPr/>
          </p:nvSpPr>
          <p:spPr bwMode="auto">
            <a:xfrm>
              <a:off x="7820025" y="4038600"/>
              <a:ext cx="0" cy="898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42"/>
            <p:cNvSpPr>
              <a:spLocks noChangeShapeType="1"/>
            </p:cNvSpPr>
            <p:nvPr/>
          </p:nvSpPr>
          <p:spPr bwMode="auto">
            <a:xfrm flipH="1">
              <a:off x="7121525" y="4937125"/>
              <a:ext cx="6985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44"/>
            <p:cNvSpPr>
              <a:spLocks noChangeShapeType="1"/>
            </p:cNvSpPr>
            <p:nvPr/>
          </p:nvSpPr>
          <p:spPr bwMode="auto">
            <a:xfrm>
              <a:off x="8289925" y="3490913"/>
              <a:ext cx="37782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Architectural Design Considerations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Ease of change and maintenance.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Use of commercial off-the-shelf (COTS) parts.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System performance – does the system require to process real-time data or a huge volume of transactions?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Reliability.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Security.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Software fault tolerance.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Recovery.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EE863C-5159-4F63-845F-CCA0B3934D95}" type="slidenum">
              <a:rPr lang="zh-CN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AB Template">
  <a:themeElements>
    <a:clrScheme name="NYA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AB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YA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2884</TotalTime>
  <Words>394</Words>
  <Application>Microsoft Office PowerPoint</Application>
  <PresentationFormat>On-screen Show (4:3)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Arial</vt:lpstr>
      <vt:lpstr>Calibri</vt:lpstr>
      <vt:lpstr>宋体</vt:lpstr>
      <vt:lpstr>ＭＳ Ｐゴシック</vt:lpstr>
      <vt:lpstr>NYAB Template</vt:lpstr>
      <vt:lpstr>Office Theme</vt:lpstr>
      <vt:lpstr>Architectural Design (reference:  Chapter 6)</vt:lpstr>
      <vt:lpstr>The Software Design Process</vt:lpstr>
      <vt:lpstr>Key Takeaway Points</vt:lpstr>
      <vt:lpstr>Architectural Design in Methodology Context</vt:lpstr>
      <vt:lpstr>What Is Software Architectural Design</vt:lpstr>
      <vt:lpstr>Importance of Architectural Design</vt:lpstr>
      <vt:lpstr>Architectural Design Process</vt:lpstr>
      <vt:lpstr>Architectural Design Considerations</vt:lpstr>
    </vt:vector>
  </TitlesOfParts>
  <Company>uta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Architectural Design</dc:title>
  <dc:creator>cse</dc:creator>
  <cp:lastModifiedBy>Chang, Kuangnan</cp:lastModifiedBy>
  <cp:revision>17</cp:revision>
  <cp:lastPrinted>2014-03-19T13:21:58Z</cp:lastPrinted>
  <dcterms:created xsi:type="dcterms:W3CDTF">2013-01-31T04:46:10Z</dcterms:created>
  <dcterms:modified xsi:type="dcterms:W3CDTF">2021-01-04T23:46:43Z</dcterms:modified>
</cp:coreProperties>
</file>