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</p:sldMasterIdLst>
  <p:notesMasterIdLst>
    <p:notesMasterId r:id="rId27"/>
  </p:notesMasterIdLst>
  <p:handoutMasterIdLst>
    <p:handoutMasterId r:id="rId28"/>
  </p:handoutMasterIdLst>
  <p:sldIdLst>
    <p:sldId id="379" r:id="rId5"/>
    <p:sldId id="381" r:id="rId6"/>
    <p:sldId id="403" r:id="rId7"/>
    <p:sldId id="382" r:id="rId8"/>
    <p:sldId id="389" r:id="rId9"/>
    <p:sldId id="383" r:id="rId10"/>
    <p:sldId id="384" r:id="rId11"/>
    <p:sldId id="400" r:id="rId12"/>
    <p:sldId id="390" r:id="rId13"/>
    <p:sldId id="385" r:id="rId14"/>
    <p:sldId id="386" r:id="rId15"/>
    <p:sldId id="391" r:id="rId16"/>
    <p:sldId id="388" r:id="rId17"/>
    <p:sldId id="392" r:id="rId18"/>
    <p:sldId id="393" r:id="rId19"/>
    <p:sldId id="394" r:id="rId20"/>
    <p:sldId id="401" r:id="rId21"/>
    <p:sldId id="396" r:id="rId22"/>
    <p:sldId id="397" r:id="rId23"/>
    <p:sldId id="398" r:id="rId24"/>
    <p:sldId id="399" r:id="rId25"/>
    <p:sldId id="40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K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659"/>
    <a:srgbClr val="003399"/>
    <a:srgbClr val="333399"/>
    <a:srgbClr val="73C44B"/>
    <a:srgbClr val="324A82"/>
    <a:srgbClr val="324A8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462" autoAdjust="0"/>
  </p:normalViewPr>
  <p:slideViewPr>
    <p:cSldViewPr>
      <p:cViewPr>
        <p:scale>
          <a:sx n="100" d="100"/>
          <a:sy n="100" d="100"/>
        </p:scale>
        <p:origin x="-119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0BB197-20DD-4C4C-9042-4CD6F6562FDF}" type="datetimeFigureOut">
              <a:rPr lang="en-US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BBAE44-3800-4796-B120-805B25D879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413D07-DFAD-4962-90D1-F02FD8518E70}" type="datetimeFigureOut">
              <a:rPr lang="en-US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7C2BE0-8CFD-4EE8-A7F4-88070D8CB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0135-DB04-4355-921A-9FA8A165AF8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 smtClean="0"/>
              <a:t>Introduce ourselves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Background</a:t>
            </a:r>
          </a:p>
          <a:p>
            <a:pPr marL="685800" lvl="1" indent="-228600" eaLnBrk="1" hangingPunct="1">
              <a:buAutoNum type="arabicPeriod"/>
            </a:pPr>
            <a:r>
              <a:rPr lang="en-US" dirty="0" smtClean="0"/>
              <a:t>RAs have expressed interest in</a:t>
            </a:r>
            <a:r>
              <a:rPr lang="en-US" baseline="0" dirty="0" smtClean="0"/>
              <a:t> providing statistical support</a:t>
            </a:r>
          </a:p>
          <a:p>
            <a:pPr marL="685800" lvl="1" indent="-228600" eaLnBrk="1" hangingPunct="1">
              <a:buAutoNum type="arabicPeriod"/>
            </a:pPr>
            <a:r>
              <a:rPr lang="en-US" baseline="0" dirty="0" smtClean="0"/>
              <a:t>There are a lot of tasks RAs can help statisticians with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B47CE-A85D-4E3B-B951-6B735104E50A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Full-Service CRO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48DEB-9FA3-41C8-994C-8D6BD0B5B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56C25-6423-42D2-8B11-3C7788B56ACB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533E2-06C3-4E29-8019-5CDE1165B6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DD0D-488F-42F9-A7A4-D195CED4E88D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C277-65BD-4E71-874F-B484986A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CD14D-5B07-4F9C-8947-F55CBBC8E22F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B19D-182C-4328-A20C-24F1F06A7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DECC-6BEF-4AF8-9391-D22D6630C032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6C5A-6EEB-41D8-A2B0-76A3B77F15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6730-F6D6-4344-A71C-D140A158B5D6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BD7CF-01A4-4EFD-ACD2-52E656470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DE84-42B3-4939-AE1B-20B933816B44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4A1C-49EE-4C92-85B0-2A24FFBEF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D6389-41E9-4DE5-B408-CB3128345ABF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686C-BD0D-4458-9652-D7300654F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85DA-8F16-4E53-A467-FA616D40FF8F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70F8D-F345-4DB0-8474-D281425319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F3189-2BC1-4579-A7D5-5F1FA0C1524A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1C605F6-47B3-4F57-9131-8226C497B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DE9D42-C3AA-4C7E-99CA-55BBA85A4366}" type="datetimeFigureOut">
              <a:rPr lang="en-US" smtClean="0"/>
              <a:pPr>
                <a:defRPr/>
              </a:pPr>
              <a:t>4/27/2016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6A47E7-3262-46E4-8888-5EF9915307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www.github.com/RhoInc/sas-violinPlo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7010400" cy="2971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 smtClean="0"/>
              <a:t>Elevate Your Graphics Game:</a:t>
            </a:r>
            <a:br>
              <a:rPr lang="en-US" sz="4400" dirty="0" smtClean="0"/>
            </a:br>
            <a:r>
              <a:rPr lang="en-US" sz="4400" dirty="0" smtClean="0"/>
              <a:t>Violin Plots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3100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81400"/>
            <a:ext cx="46482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3399FF"/>
                </a:solidFill>
              </a:rPr>
              <a:t>Spencer Childress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5288013" cy="40289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20085"/>
            <a:ext cx="3429000" cy="4434840"/>
          </a:xfrm>
        </p:spPr>
        <p:txBody>
          <a:bodyPr/>
          <a:lstStyle/>
          <a:p>
            <a:r>
              <a:rPr lang="en-US" dirty="0" smtClean="0"/>
              <a:t>Range is already present</a:t>
            </a:r>
          </a:p>
          <a:p>
            <a:r>
              <a:rPr lang="en-US" dirty="0" smtClean="0"/>
              <a:t>What about quartiles?</a:t>
            </a:r>
          </a:p>
          <a:p>
            <a:r>
              <a:rPr lang="en-US" dirty="0" smtClean="0"/>
              <a:t>Not really elegant</a:t>
            </a:r>
          </a:p>
          <a:p>
            <a:r>
              <a:rPr lang="en-US" dirty="0" smtClean="0"/>
              <a:t>And what about the mean?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048000" y="2590800"/>
            <a:ext cx="1295400" cy="28956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038600"/>
            <a:ext cx="5334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500" y="51106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4196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71700" y="5029200"/>
            <a:ext cx="571500" cy="2661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4604266"/>
            <a:ext cx="533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1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1" y="1920875"/>
            <a:ext cx="5819477" cy="44338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9400" y="1920085"/>
            <a:ext cx="2057400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Colored quartiles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Five-number summary and </a:t>
            </a:r>
            <a:r>
              <a:rPr lang="en-US" smtClean="0"/>
              <a:t>then some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4572000"/>
            <a:ext cx="4572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2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noprint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nway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horsepower;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output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statistics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p25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p75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quartile3;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8713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Jittered, Grouped</a:t>
            </a:r>
            <a:r>
              <a:rPr lang="en-US" dirty="0"/>
              <a:t>, </a:t>
            </a:r>
            <a:r>
              <a:rPr lang="en-US" dirty="0" smtClean="0"/>
              <a:t>and Trend Lined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348680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literally everything:</a:t>
            </a:r>
            <a:endParaRPr lang="en-US" dirty="0"/>
          </a:p>
          <a:p>
            <a:pPr lvl="1"/>
            <a:r>
              <a:rPr lang="en-US" dirty="0"/>
              <a:t>KDEs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Actual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5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– Now with Panels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1001325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SGPANEL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sgpanel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carsKDEstatistics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panelby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origin /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novarname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rows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2"/>
          <a:stretch/>
        </p:blipFill>
        <p:spPr>
          <a:xfrm>
            <a:off x="609600" y="5324985"/>
            <a:ext cx="6461967" cy="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Code Snippet: BAND Statement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band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horsepower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lower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density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upper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mirror /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fill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outline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quartile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pattern = solid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3352800" cy="2053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821" y="27662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y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5943600" y="2057400"/>
            <a:ext cx="685800" cy="18288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3352800"/>
            <a:ext cx="7620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6200" y="22098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lower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781800" y="2394466"/>
            <a:ext cx="914400" cy="9583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6200" y="26567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upper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7543800" y="2841367"/>
            <a:ext cx="152400" cy="4791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8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SCATTER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scatter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jitteredCylinders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horsepower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markerattrs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symbol = circle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px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3333"/>
            <a:ext cx="3276600" cy="2286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162" y="6019800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1692532" y="5750961"/>
            <a:ext cx="272536" cy="152399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SERIES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series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cylinders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horsepowerMedian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red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thickness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px);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34290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6172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series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914400" y="5715000"/>
            <a:ext cx="381000" cy="6418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1714500" y="5867400"/>
            <a:ext cx="86808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307215" y="5943600"/>
            <a:ext cx="435985" cy="413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89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Real-World Example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Box-and-Whisker Plot</a:t>
            </a:r>
          </a:p>
          <a:p>
            <a:r>
              <a:rPr lang="en-US" dirty="0" smtClean="0"/>
              <a:t>Side-by-Side</a:t>
            </a:r>
            <a:endParaRPr lang="en-US" dirty="0"/>
          </a:p>
          <a:p>
            <a:r>
              <a:rPr lang="en-US" dirty="0"/>
              <a:t>The Violin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Kernel Density Estimates</a:t>
            </a:r>
            <a:endParaRPr lang="en-US" dirty="0"/>
          </a:p>
          <a:p>
            <a:pPr lvl="1"/>
            <a:r>
              <a:rPr lang="en-US" dirty="0" smtClean="0"/>
              <a:t>Descriptive </a:t>
            </a:r>
            <a:r>
              <a:rPr lang="en-US" dirty="0"/>
              <a:t>Statistics</a:t>
            </a:r>
          </a:p>
          <a:p>
            <a:pPr lvl="1"/>
            <a:r>
              <a:rPr lang="en-US" dirty="0"/>
              <a:t>Jittered, Grouped, and </a:t>
            </a:r>
            <a:r>
              <a:rPr lang="en-US" dirty="0" smtClean="0"/>
              <a:t>Trend Lined</a:t>
            </a:r>
            <a:endParaRPr lang="en-US" dirty="0"/>
          </a:p>
          <a:p>
            <a:r>
              <a:rPr lang="en-US" dirty="0"/>
              <a:t>Prepping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Plotting </a:t>
            </a:r>
            <a:r>
              <a:rPr lang="en-US" dirty="0" smtClean="0"/>
              <a:t>– Now with Panels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Macro: %</a:t>
            </a:r>
            <a:r>
              <a:rPr lang="en-US" b="1" i="1" dirty="0" err="1" smtClean="0"/>
              <a:t>violinPlot</a:t>
            </a:r>
            <a:endParaRPr lang="en-US" b="1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031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Macro: %</a:t>
            </a:r>
            <a:r>
              <a:rPr lang="en-US" b="1" i="1" dirty="0" err="1" smtClean="0"/>
              <a:t>violinPlot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(data              = cars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outcomeVar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horsepower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groupVar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cylinders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panelVar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origin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byVar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=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outPath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outName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widthMultiplier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jitterYN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quartileSymbolsYN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meanYN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trendLineYN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trendStatistic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= Median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);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62200"/>
            <a:ext cx="4200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smtClean="0"/>
              <a:t>Stream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2" y="1935163"/>
            <a:ext cx="5761135" cy="4389437"/>
          </a:xfrm>
        </p:spPr>
      </p:pic>
    </p:spTree>
    <p:extLst>
      <p:ext uri="{BB962C8B-B14F-4D97-AF65-F5344CB8AC3E}">
        <p14:creationId xmlns:p14="http://schemas.microsoft.com/office/powerpoint/2010/main" val="6795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hlinkClick r:id="rId2"/>
              </a:rPr>
              <a:t>github.com/</a:t>
            </a:r>
            <a:r>
              <a:rPr lang="en-US" sz="2800" dirty="0" err="1">
                <a:solidFill>
                  <a:srgbClr val="00B050"/>
                </a:solidFill>
                <a:hlinkClick r:id="rId2"/>
              </a:rPr>
              <a:t>RhoInc</a:t>
            </a:r>
            <a:r>
              <a:rPr lang="en-US" sz="2800" dirty="0" smtClean="0">
                <a:solidFill>
                  <a:srgbClr val="00B050"/>
                </a:solidFill>
                <a:hlinkClick r:id="rId2"/>
              </a:rPr>
              <a:t>/</a:t>
            </a:r>
          </a:p>
          <a:p>
            <a:r>
              <a:rPr lang="en-US" sz="2800" dirty="0" err="1" smtClean="0">
                <a:solidFill>
                  <a:srgbClr val="00B050"/>
                </a:solidFill>
                <a:hlinkClick r:id="rId2"/>
              </a:rPr>
              <a:t>sas-violinPlot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4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8147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Real-World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6" y="1752601"/>
            <a:ext cx="6777781" cy="5164024"/>
          </a:xfrm>
        </p:spPr>
      </p:pic>
    </p:spTree>
    <p:extLst>
      <p:ext uri="{BB962C8B-B14F-4D97-AF65-F5344CB8AC3E}">
        <p14:creationId xmlns:p14="http://schemas.microsoft.com/office/powerpoint/2010/main" val="2665490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Box-and-Whisker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19600" cy="4495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Five-number summary</a:t>
            </a:r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Outside 1.5x interquartile range</a:t>
            </a:r>
          </a:p>
          <a:p>
            <a:r>
              <a:rPr lang="en-US" dirty="0" smtClean="0"/>
              <a:t>Quick</a:t>
            </a:r>
            <a:r>
              <a:rPr lang="en-US" dirty="0"/>
              <a:t> </a:t>
            </a:r>
            <a:r>
              <a:rPr lang="en-US" dirty="0" smtClean="0"/>
              <a:t>and easy</a:t>
            </a:r>
          </a:p>
          <a:p>
            <a:r>
              <a:rPr lang="en-US" dirty="0" smtClean="0"/>
              <a:t>Rigid and potentially misleading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" y="3810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5484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850" y="4152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95600" y="2514600"/>
            <a:ext cx="762000" cy="3657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05000" y="2133600"/>
            <a:ext cx="457200" cy="152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PROG SGPLOT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40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80"/>
                </a:solidFill>
                <a:latin typeface="Courier New"/>
              </a:rPr>
              <a:t>sgplot</a:t>
            </a:r>
            <a:endParaRPr lang="en-US" sz="4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exampleData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 err="1">
                <a:solidFill>
                  <a:srgbClr val="0000FF"/>
                </a:solidFill>
                <a:latin typeface="Courier New"/>
              </a:rPr>
              <a:t>vbox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o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utcome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9299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Box-and-whisker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8736"/>
            <a:ext cx="4344988" cy="331046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98133"/>
            <a:ext cx="4397226" cy="3350267"/>
          </a:xfrm>
        </p:spPr>
      </p:pic>
    </p:spTree>
    <p:extLst>
      <p:ext uri="{BB962C8B-B14F-4D97-AF65-F5344CB8AC3E}">
        <p14:creationId xmlns:p14="http://schemas.microsoft.com/office/powerpoint/2010/main" val="33843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Violin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0085"/>
            <a:ext cx="3810000" cy="4434840"/>
          </a:xfrm>
        </p:spPr>
        <p:txBody>
          <a:bodyPr/>
          <a:lstStyle/>
          <a:p>
            <a:r>
              <a:rPr lang="en-US" dirty="0" smtClean="0"/>
              <a:t>Probability density curve</a:t>
            </a:r>
          </a:p>
          <a:p>
            <a:pPr lvl="1"/>
            <a:r>
              <a:rPr lang="en-US" dirty="0" smtClean="0"/>
              <a:t>Mirrored</a:t>
            </a:r>
          </a:p>
          <a:p>
            <a:r>
              <a:rPr lang="en-US" dirty="0" smtClean="0"/>
              <a:t>Width represents density of data</a:t>
            </a:r>
          </a:p>
          <a:p>
            <a:r>
              <a:rPr lang="en-US" dirty="0" smtClean="0"/>
              <a:t>Height represents range of data</a:t>
            </a:r>
          </a:p>
          <a:p>
            <a:pPr lvl="1"/>
            <a:r>
              <a:rPr lang="en-US" dirty="0" smtClean="0"/>
              <a:t>Just like box-and-whisker plot</a:t>
            </a:r>
          </a:p>
          <a:p>
            <a:r>
              <a:rPr lang="en-US" dirty="0" smtClean="0"/>
              <a:t>Needs some statistics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4907013" cy="3738676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752600" y="3429000"/>
            <a:ext cx="6096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429000"/>
            <a:ext cx="6858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048000" y="2524125"/>
            <a:ext cx="1295400" cy="27432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4419600"/>
            <a:ext cx="533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90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Density Estimation (KDE)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29600" cy="2194715"/>
          </a:xfrm>
        </p:spPr>
        <p:txBody>
          <a:bodyPr>
            <a:normAutofit/>
          </a:bodyPr>
          <a:lstStyle/>
          <a:p>
            <a:r>
              <a:rPr lang="en-US" dirty="0" smtClean="0"/>
              <a:t>Estimates of the probability density function of a random variable</a:t>
            </a:r>
          </a:p>
          <a:p>
            <a:r>
              <a:rPr lang="en-US" dirty="0" smtClean="0"/>
              <a:t>When plotted, like a histogram with infinite bins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4216792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KDE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36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kde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Courier New"/>
              </a:rPr>
              <a:t>univar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horsepower /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KDE;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9228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89476bcb-dfca-4946-b295-ac769117f075">RA/In-house CRA/CTA Call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46392A5C5CD479E518C3540FF1B22" ma:contentTypeVersion="3" ma:contentTypeDescription="Create a new document." ma:contentTypeScope="" ma:versionID="a40280e1f0811094fd82a0acd59fe59c">
  <xsd:schema xmlns:xsd="http://www.w3.org/2001/XMLSchema" xmlns:xs="http://www.w3.org/2001/XMLSchema" xmlns:p="http://schemas.microsoft.com/office/2006/metadata/properties" xmlns:ns1="http://schemas.microsoft.com/sharepoint/v3" xmlns:ns2="89476bcb-dfca-4946-b295-ac769117f075" targetNamespace="http://schemas.microsoft.com/office/2006/metadata/properties" ma:root="true" ma:fieldsID="90e96fced1a01576a3917f46106ea84d" ns1:_="" ns2:_="">
    <xsd:import namespace="http://schemas.microsoft.com/sharepoint/v3"/>
    <xsd:import namespace="89476bcb-dfca-4946-b295-ac769117f07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76bcb-dfca-4946-b295-ac769117f07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Choose One" ma:format="Dropdown" ma:internalName="Category">
      <xsd:simpleType>
        <xsd:restriction base="dms:Choice">
          <xsd:enumeration value="Choose One"/>
          <xsd:enumeration value="Meeting Presentations"/>
          <xsd:enumeration value="Trainings"/>
          <xsd:enumeration value="CRA Call"/>
          <xsd:enumeration value="RA/In-house CRA/CTA Call"/>
          <xsd:enumeration value="OSL"/>
          <xsd:enumeration value="External Train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39C9C-8026-46EE-B7B9-71983E0B94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BD81B3-C6F0-4D39-9E94-1DCE1B50B5A1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89476bcb-dfca-4946-b295-ac769117f07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980B5B-781B-4731-B7C1-FD0088958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476bcb-dfca-4946-b295-ac769117f0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</TotalTime>
  <Words>512</Words>
  <Application>Microsoft Office PowerPoint</Application>
  <PresentationFormat>On-screen Show (4:3)</PresentationFormat>
  <Paragraphs>149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Elevate Your Graphics Game: Violin Plots   </vt:lpstr>
      <vt:lpstr>Outline</vt:lpstr>
      <vt:lpstr>A Real-World Example</vt:lpstr>
      <vt:lpstr>The Box-and-Whisker Plot</vt:lpstr>
      <vt:lpstr>Code Snippet: PROG SGPLOT</vt:lpstr>
      <vt:lpstr>Side-by-Side</vt:lpstr>
      <vt:lpstr>The Violin Plot</vt:lpstr>
      <vt:lpstr>Kernel Density Estimation (KDE)</vt:lpstr>
      <vt:lpstr>Code Snippet: PROC KDE</vt:lpstr>
      <vt:lpstr>Descriptive Statistics</vt:lpstr>
      <vt:lpstr>Descriptive Statistics</vt:lpstr>
      <vt:lpstr>Code Snippet: PROC MEANS</vt:lpstr>
      <vt:lpstr>Jittered, Grouped, and Trend Lined</vt:lpstr>
      <vt:lpstr>Prepping the Data</vt:lpstr>
      <vt:lpstr>Plotting – Now with Panels</vt:lpstr>
      <vt:lpstr>Code Snippet: PROC SGPANEL</vt:lpstr>
      <vt:lpstr>Code Snippet: BAND Statement</vt:lpstr>
      <vt:lpstr>Code Snippet: SCATTER Statement</vt:lpstr>
      <vt:lpstr>Code Snippet: SERIES Statement</vt:lpstr>
      <vt:lpstr>The Macro: %violinPlot</vt:lpstr>
      <vt:lpstr>Other Applications – Stream Graph</vt:lpstr>
      <vt:lpstr>Questions!?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New Logo</dc:title>
  <dc:creator>Leah Ritch</dc:creator>
  <cp:lastModifiedBy>Spencer Childress</cp:lastModifiedBy>
  <cp:revision>826</cp:revision>
  <dcterms:created xsi:type="dcterms:W3CDTF">2008-06-12T14:16:13Z</dcterms:created>
  <dcterms:modified xsi:type="dcterms:W3CDTF">2016-04-27T14:57:42Z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0x0101006EB46392A5C5CD479E518C3540FF1B22</vt:lpwstr>
  </property>
  <property fmtid="{D5CDD505-2E9C-101B-9397-08002B2CF9AE}" pid="3" name="ol_Department">
    <vt:lpwstr>Business Development</vt:lpwstr>
  </property>
  <property fmtid="{D5CDD505-2E9C-101B-9397-08002B2CF9AE}" pid="4" name="Controlled?">
    <vt:lpwstr>false</vt:lpwstr>
  </property>
  <property fmtid="{D5CDD505-2E9C-101B-9397-08002B2CF9AE}" pid="5" name="In Training">
    <vt:lpwstr>false</vt:lpwstr>
  </property>
  <property fmtid="{D5CDD505-2E9C-101B-9397-08002B2CF9AE}" pid="6" name="ControlledDocType">
    <vt:lpwstr>N/A</vt:lpwstr>
  </property>
  <property fmtid="{D5CDD505-2E9C-101B-9397-08002B2CF9AE}" pid="7" name="Retired">
    <vt:lpwstr>false</vt:lpwstr>
  </property>
  <property fmtid="{D5CDD505-2E9C-101B-9397-08002B2CF9AE}" pid="8" name="Order">
    <vt:r8>500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</Properties>
</file>