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4"/>
  </p:sldMasterIdLst>
  <p:notesMasterIdLst>
    <p:notesMasterId r:id="rId25"/>
  </p:notesMasterIdLst>
  <p:handoutMasterIdLst>
    <p:handoutMasterId r:id="rId26"/>
  </p:handoutMasterIdLst>
  <p:sldIdLst>
    <p:sldId id="379" r:id="rId5"/>
    <p:sldId id="381" r:id="rId6"/>
    <p:sldId id="382" r:id="rId7"/>
    <p:sldId id="389" r:id="rId8"/>
    <p:sldId id="383" r:id="rId9"/>
    <p:sldId id="384" r:id="rId10"/>
    <p:sldId id="390" r:id="rId11"/>
    <p:sldId id="385" r:id="rId12"/>
    <p:sldId id="386" r:id="rId13"/>
    <p:sldId id="391" r:id="rId14"/>
    <p:sldId id="387" r:id="rId15"/>
    <p:sldId id="388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KL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C659"/>
    <a:srgbClr val="003399"/>
    <a:srgbClr val="333399"/>
    <a:srgbClr val="73C44B"/>
    <a:srgbClr val="324A82"/>
    <a:srgbClr val="324A8E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5462" autoAdjust="0"/>
  </p:normalViewPr>
  <p:slideViewPr>
    <p:cSldViewPr>
      <p:cViewPr>
        <p:scale>
          <a:sx n="100" d="100"/>
          <a:sy n="100" d="100"/>
        </p:scale>
        <p:origin x="-1194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53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0BB197-20DD-4C4C-9042-4CD6F6562FDF}" type="datetimeFigureOut">
              <a:rPr lang="en-US"/>
              <a:pPr>
                <a:defRPr/>
              </a:pPr>
              <a:t>4/20/2016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7BBAE44-3800-4796-B120-805B25D879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84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5413D07-DFAD-4962-90D1-F02FD8518E70}" type="datetimeFigureOut">
              <a:rPr lang="en-US"/>
              <a:pPr>
                <a:defRPr/>
              </a:pPr>
              <a:t>4/20/2016</a:t>
            </a:fld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77C2BE0-8CFD-4EE8-A7F4-88070D8CB8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86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0135-DB04-4355-921A-9FA8A165AF8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AutoNum type="arabicPeriod"/>
            </a:pPr>
            <a:r>
              <a:rPr lang="en-US" dirty="0" smtClean="0"/>
              <a:t>Introduce ourselves</a:t>
            </a:r>
          </a:p>
          <a:p>
            <a:pPr marL="228600" indent="-228600" eaLnBrk="1" hangingPunct="1">
              <a:buAutoNum type="arabicPeriod"/>
            </a:pPr>
            <a:r>
              <a:rPr lang="en-US" dirty="0" smtClean="0"/>
              <a:t>Background</a:t>
            </a:r>
          </a:p>
          <a:p>
            <a:pPr marL="685800" lvl="1" indent="-228600" eaLnBrk="1" hangingPunct="1">
              <a:buAutoNum type="arabicPeriod"/>
            </a:pPr>
            <a:r>
              <a:rPr lang="en-US" dirty="0" smtClean="0"/>
              <a:t>RAs have expressed interest in</a:t>
            </a:r>
            <a:r>
              <a:rPr lang="en-US" baseline="0" dirty="0" smtClean="0"/>
              <a:t> providing statistical support</a:t>
            </a:r>
          </a:p>
          <a:p>
            <a:pPr marL="685800" lvl="1" indent="-228600" eaLnBrk="1" hangingPunct="1">
              <a:buAutoNum type="arabicPeriod"/>
            </a:pPr>
            <a:r>
              <a:rPr lang="en-US" baseline="0" dirty="0" smtClean="0"/>
              <a:t>There are a lot of tasks RAs can help statisticians with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6B47CE-A85D-4E3B-B951-6B735104E50A}" type="datetimeFigureOut">
              <a:rPr lang="en-US" smtClean="0"/>
              <a:pPr>
                <a:defRPr/>
              </a:pPr>
              <a:t>4/20/2016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Full-Service CRO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48DEB-9FA3-41C8-994C-8D6BD0B5B0D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56C25-6423-42D2-8B11-3C7788B56ACB}" type="datetimeFigureOut">
              <a:rPr lang="en-US" smtClean="0"/>
              <a:pPr>
                <a:defRPr/>
              </a:pPr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533E2-06C3-4E29-8019-5CDE1165B6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C3DD0D-488F-42F9-A7A4-D195CED4E88D}" type="datetimeFigureOut">
              <a:rPr lang="en-US" smtClean="0"/>
              <a:pPr>
                <a:defRPr/>
              </a:pPr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0C277-65BD-4E71-874F-B484986A62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ECD14D-5B07-4F9C-8947-F55CBBC8E22F}" type="datetimeFigureOut">
              <a:rPr lang="en-US" smtClean="0"/>
              <a:pPr>
                <a:defRPr/>
              </a:pPr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B19D-182C-4328-A20C-24F1F06A7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2DECC-6BEF-4AF8-9391-D22D6630C032}" type="datetimeFigureOut">
              <a:rPr lang="en-US" smtClean="0"/>
              <a:pPr>
                <a:defRPr/>
              </a:pPr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56C5A-6EEB-41D8-A2B0-76A3B77F15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7D19E-F6D6-4781-9D02-9E8A81A9D962}" type="datetimeFigureOut">
              <a:rPr lang="en-US" smtClean="0"/>
              <a:pPr>
                <a:defRPr/>
              </a:pPr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1E7913-AA2D-4B4B-BF1B-066D5894A2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476730-F6D6-4344-A71C-D140A158B5D6}" type="datetimeFigureOut">
              <a:rPr lang="en-US" smtClean="0"/>
              <a:pPr>
                <a:defRPr/>
              </a:pPr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BD7CF-01A4-4EFD-ACD2-52E656470A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48DE84-42B3-4939-AE1B-20B933816B44}" type="datetimeFigureOut">
              <a:rPr lang="en-US" smtClean="0"/>
              <a:pPr>
                <a:defRPr/>
              </a:pPr>
              <a:t>4/20/2016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F4A1C-49EE-4C92-85B0-2A24FFBEFD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6D6389-41E9-4DE5-B408-CB3128345ABF}" type="datetimeFigureOut">
              <a:rPr lang="en-US" smtClean="0"/>
              <a:pPr>
                <a:defRPr/>
              </a:pPr>
              <a:t>4/20/2016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1C686C-BD0D-4458-9652-D7300654F4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0A85DA-8F16-4E53-A467-FA616D40FF8F}" type="datetimeFigureOut">
              <a:rPr lang="en-US" smtClean="0"/>
              <a:pPr>
                <a:defRPr/>
              </a:pPr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70F8D-F345-4DB0-8474-D281425319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BF3189-2BC1-4579-A7D5-5F1FA0C1524A}" type="datetimeFigureOut">
              <a:rPr lang="en-US" smtClean="0"/>
              <a:pPr>
                <a:defRPr/>
              </a:pPr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61C605F6-47B3-4F57-9131-8226C497BD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rgbClr val="60C6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3FDE9D42-C3AA-4C7E-99CA-55BBA85A4366}" type="datetimeFigureOut">
              <a:rPr lang="en-US" smtClean="0"/>
              <a:pPr>
                <a:defRPr/>
              </a:pPr>
              <a:t>4/20/2016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96A47E7-3262-46E4-8888-5EF9915307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5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  <p:pic>
        <p:nvPicPr>
          <p:cNvPr id="16" name="Picture 15" descr="small with tex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749039" y="6248400"/>
            <a:ext cx="1394961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133600"/>
            <a:ext cx="7010400" cy="2971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400" dirty="0" smtClean="0"/>
              <a:t>Elevate Your Graphics Game:</a:t>
            </a:r>
            <a:br>
              <a:rPr lang="en-US" sz="4400" dirty="0" smtClean="0"/>
            </a:br>
            <a:r>
              <a:rPr lang="en-US" sz="4400" dirty="0" smtClean="0"/>
              <a:t>Violin Plots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endParaRPr lang="en-US" sz="3100" dirty="0" smtClean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3581400"/>
            <a:ext cx="4648200" cy="1752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3399FF"/>
                </a:solidFill>
              </a:rPr>
              <a:t>Spencer Childress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Violin Plot – 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means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noprint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nway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cars;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horsepower;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output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out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= statistics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mean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=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mean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p25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= quartile1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median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median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p75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= quartile3;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8713666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Violin Plot – Grouped and Jittered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35163"/>
            <a:ext cx="6461967" cy="4923404"/>
          </a:xfrm>
        </p:spPr>
      </p:pic>
    </p:spTree>
    <p:extLst>
      <p:ext uri="{BB962C8B-B14F-4D97-AF65-F5344CB8AC3E}">
        <p14:creationId xmlns:p14="http://schemas.microsoft.com/office/powerpoint/2010/main" val="29723651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 – Trend 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35163"/>
            <a:ext cx="6461967" cy="4923404"/>
          </a:xfrm>
        </p:spPr>
      </p:pic>
    </p:spTree>
    <p:extLst>
      <p:ext uri="{BB962C8B-B14F-4D97-AF65-F5344CB8AC3E}">
        <p14:creationId xmlns:p14="http://schemas.microsoft.com/office/powerpoint/2010/main" val="34868066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 – Prepping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stack all the stuff together: KDEs, descriptive statistics, actual data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95098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 – Plotting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35163"/>
            <a:ext cx="6461967" cy="4923404"/>
          </a:xfrm>
        </p:spPr>
      </p:pic>
    </p:spTree>
    <p:extLst>
      <p:ext uri="{BB962C8B-B14F-4D97-AF65-F5344CB8AC3E}">
        <p14:creationId xmlns:p14="http://schemas.microsoft.com/office/powerpoint/2010/main" val="100132591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 – Plotting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80"/>
                </a:solidFill>
                <a:latin typeface="Courier New"/>
              </a:rPr>
              <a:t>sgpanel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carsKDEstatistics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panelby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origin /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novarname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rows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5064240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 – Plotting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  band</a:t>
            </a: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y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yBand</a:t>
            </a: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lower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lowerBand</a:t>
            </a: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upper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upperBand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/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fill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outline</a:t>
            </a: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group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quartile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800" b="1" dirty="0" err="1" smtClean="0">
                <a:solidFill>
                  <a:srgbClr val="0000FF"/>
                </a:solidFill>
                <a:latin typeface="Courier New"/>
              </a:rPr>
              <a:t>lineattrs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(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    pattern = solid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color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black);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671749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 – Plotting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  scatter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x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FF"/>
                </a:solidFill>
                <a:latin typeface="Courier New"/>
              </a:rPr>
              <a:t>jitteredCylinders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y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horsepower/stats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/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markerattrs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(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    symbol = circle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size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>
                <a:solidFill>
                  <a:srgbClr val="008080"/>
                </a:solidFill>
                <a:latin typeface="Courier New"/>
              </a:rPr>
              <a:t>6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px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color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black);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148637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 – Plotting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series</a:t>
            </a: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x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cylinders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y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horsepowerMedian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/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800" b="1" dirty="0" err="1" smtClean="0">
                <a:solidFill>
                  <a:srgbClr val="0000FF"/>
                </a:solidFill>
                <a:latin typeface="Courier New"/>
              </a:rPr>
              <a:t>lineattrs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(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color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red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thickness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008080"/>
                </a:solidFill>
                <a:latin typeface="Courier New"/>
              </a:rPr>
              <a:t>2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px);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8889665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</a:t>
            </a:r>
            <a:r>
              <a:rPr lang="en-US" dirty="0" err="1" smtClean="0"/>
              <a:t>violinPlot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%</a:t>
            </a:r>
            <a:r>
              <a:rPr lang="en-US" sz="1600" b="1" i="1" dirty="0" err="1" smtClean="0">
                <a:solidFill>
                  <a:srgbClr val="000000"/>
                </a:solidFill>
                <a:latin typeface="Courier New"/>
              </a:rPr>
              <a:t>violinPlot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(data              = cars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outPath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 = </a:t>
            </a:r>
            <a:r>
              <a:rPr lang="en-US" sz="1600" b="1" dirty="0">
                <a:solidFill>
                  <a:srgbClr val="008080"/>
                </a:solidFill>
                <a:latin typeface="Courier New"/>
              </a:rPr>
              <a:t>.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outName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 =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violinPlot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outcomeVar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= horsepower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groupVar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= cylinders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panelVar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= origin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byVar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   =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widthMultiplier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= </a:t>
            </a:r>
            <a:r>
              <a:rPr lang="en-US" sz="1600" b="1" dirty="0">
                <a:solidFill>
                  <a:srgbClr val="008080"/>
                </a:solidFill>
                <a:latin typeface="Courier New"/>
              </a:rPr>
              <a:t>1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jitterYN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= Yes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quartileYN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= Yes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quartileSymbolsYN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= No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meanYN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  = Yes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trendLineYN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= Yes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trendStatistic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= Median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);</a:t>
            </a:r>
            <a:endParaRPr lang="en-US" sz="1600" b="1" dirty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977587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Box-and-Whisker Plot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Five-Number Summary</a:t>
            </a:r>
          </a:p>
          <a:p>
            <a:r>
              <a:rPr lang="en-US" dirty="0" smtClean="0"/>
              <a:t>Side-by-side</a:t>
            </a:r>
            <a:endParaRPr lang="en-US" dirty="0"/>
          </a:p>
          <a:p>
            <a:r>
              <a:rPr lang="en-US" dirty="0"/>
              <a:t>The Violin Plot</a:t>
            </a:r>
          </a:p>
          <a:p>
            <a:pPr lvl="1"/>
            <a:r>
              <a:rPr lang="en-US" dirty="0" smtClean="0"/>
              <a:t>Descriptive </a:t>
            </a:r>
            <a:r>
              <a:rPr lang="en-US" dirty="0"/>
              <a:t>Statistics</a:t>
            </a:r>
          </a:p>
          <a:p>
            <a:pPr lvl="1"/>
            <a:r>
              <a:rPr lang="en-US" dirty="0" smtClean="0"/>
              <a:t>Grouped and Jittered</a:t>
            </a:r>
            <a:endParaRPr lang="en-US" dirty="0"/>
          </a:p>
          <a:p>
            <a:pPr lvl="1"/>
            <a:r>
              <a:rPr lang="en-US" dirty="0" smtClean="0"/>
              <a:t>Trend </a:t>
            </a:r>
            <a:r>
              <a:rPr lang="en-US" dirty="0"/>
              <a:t>Line</a:t>
            </a:r>
          </a:p>
          <a:p>
            <a:r>
              <a:rPr lang="en-US" dirty="0"/>
              <a:t>Prepping the Data</a:t>
            </a:r>
          </a:p>
          <a:p>
            <a:r>
              <a:rPr lang="en-US" dirty="0"/>
              <a:t>Plotting the Data</a:t>
            </a:r>
          </a:p>
          <a:p>
            <a:r>
              <a:rPr lang="en-US" dirty="0"/>
              <a:t>The </a:t>
            </a:r>
            <a:r>
              <a:rPr lang="en-US" dirty="0" smtClean="0"/>
              <a:t>Macro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10317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Applications – </a:t>
            </a:r>
            <a:r>
              <a:rPr lang="en-US" smtClean="0"/>
              <a:t>Stream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32" y="1935163"/>
            <a:ext cx="5761135" cy="4389437"/>
          </a:xfrm>
        </p:spPr>
      </p:pic>
    </p:spTree>
    <p:extLst>
      <p:ext uri="{BB962C8B-B14F-4D97-AF65-F5344CB8AC3E}">
        <p14:creationId xmlns:p14="http://schemas.microsoft.com/office/powerpoint/2010/main" val="67958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Box-and-Whisker Plot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05000"/>
            <a:ext cx="4419600" cy="44958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Outcome</a:t>
            </a:r>
          </a:p>
          <a:p>
            <a:r>
              <a:rPr lang="en-US" dirty="0" smtClean="0"/>
              <a:t>Five-number summary</a:t>
            </a:r>
          </a:p>
          <a:p>
            <a:pPr lvl="1"/>
            <a:r>
              <a:rPr lang="en-US" dirty="0" smtClean="0"/>
              <a:t>Quartiles</a:t>
            </a:r>
          </a:p>
          <a:p>
            <a:pPr lvl="1"/>
            <a:r>
              <a:rPr lang="en-US" dirty="0"/>
              <a:t>Range</a:t>
            </a:r>
          </a:p>
          <a:p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Outside 1.5x interquartile range</a:t>
            </a:r>
          </a:p>
          <a:p>
            <a:r>
              <a:rPr lang="en-US" dirty="0" smtClean="0"/>
              <a:t>Quick</a:t>
            </a:r>
            <a:r>
              <a:rPr lang="en-US" dirty="0"/>
              <a:t> </a:t>
            </a:r>
            <a:r>
              <a:rPr lang="en-US" dirty="0" smtClean="0"/>
              <a:t>and easy</a:t>
            </a:r>
          </a:p>
          <a:p>
            <a:r>
              <a:rPr lang="en-US" dirty="0" smtClean="0"/>
              <a:t>Rigid and potentially misleading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04800" y="3810000"/>
            <a:ext cx="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47800" y="54842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b="1" baseline="30000" dirty="0" smtClean="0">
                <a:solidFill>
                  <a:schemeClr val="accent1">
                    <a:lumMod val="50000"/>
                  </a:schemeClr>
                </a:solidFill>
              </a:rPr>
              <a:t>st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47244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Median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850" y="41529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b="1" baseline="30000" dirty="0" smtClean="0">
                <a:solidFill>
                  <a:schemeClr val="accent1">
                    <a:lumMod val="50000"/>
                  </a:schemeClr>
                </a:solidFill>
              </a:rPr>
              <a:t>rd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2895600" y="2514600"/>
            <a:ext cx="762000" cy="3657600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905000" y="2133600"/>
            <a:ext cx="457200" cy="1524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923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Box-and-Whisker Plot –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b="1" dirty="0" smtClean="0">
                <a:solidFill>
                  <a:srgbClr val="000080"/>
                </a:solidFill>
                <a:latin typeface="Courier New"/>
              </a:rPr>
              <a:t>  </a:t>
            </a:r>
            <a:r>
              <a:rPr lang="en-US" sz="4000" b="1" dirty="0" err="1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4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000" b="1" dirty="0" err="1">
                <a:solidFill>
                  <a:srgbClr val="000080"/>
                </a:solidFill>
                <a:latin typeface="Courier New"/>
              </a:rPr>
              <a:t>sgplot</a:t>
            </a:r>
            <a:endParaRPr lang="en-US" sz="40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40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4000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4000" dirty="0" err="1" smtClean="0">
                <a:solidFill>
                  <a:srgbClr val="000000"/>
                </a:solidFill>
                <a:latin typeface="Courier New"/>
              </a:rPr>
              <a:t>exampleData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40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4000" dirty="0" err="1">
                <a:solidFill>
                  <a:srgbClr val="0000FF"/>
                </a:solidFill>
                <a:latin typeface="Courier New"/>
              </a:rPr>
              <a:t>vbox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 o</a:t>
            </a:r>
            <a:r>
              <a:rPr lang="en-US" sz="4000" dirty="0" smtClean="0">
                <a:solidFill>
                  <a:srgbClr val="000000"/>
                </a:solidFill>
                <a:latin typeface="Courier New"/>
              </a:rPr>
              <a:t>utcome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4000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92994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Side-by-Side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Box-and-whisker 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Violin plot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98736"/>
            <a:ext cx="4344988" cy="3310467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898133"/>
            <a:ext cx="4397226" cy="3350267"/>
          </a:xfrm>
        </p:spPr>
      </p:pic>
    </p:spTree>
    <p:extLst>
      <p:ext uri="{BB962C8B-B14F-4D97-AF65-F5344CB8AC3E}">
        <p14:creationId xmlns:p14="http://schemas.microsoft.com/office/powerpoint/2010/main" val="338436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Violin Plot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920085"/>
            <a:ext cx="3810000" cy="4434840"/>
          </a:xfrm>
        </p:spPr>
        <p:txBody>
          <a:bodyPr/>
          <a:lstStyle/>
          <a:p>
            <a:r>
              <a:rPr lang="en-US" dirty="0" smtClean="0"/>
              <a:t>Probability density curve</a:t>
            </a:r>
          </a:p>
          <a:p>
            <a:pPr lvl="1"/>
            <a:r>
              <a:rPr lang="en-US" dirty="0" smtClean="0"/>
              <a:t>Mirrored</a:t>
            </a:r>
          </a:p>
          <a:p>
            <a:r>
              <a:rPr lang="en-US" dirty="0" smtClean="0"/>
              <a:t>Width represents density of data</a:t>
            </a:r>
          </a:p>
          <a:p>
            <a:r>
              <a:rPr lang="en-US" dirty="0" smtClean="0"/>
              <a:t>Height represents range of data</a:t>
            </a:r>
          </a:p>
          <a:p>
            <a:pPr lvl="1"/>
            <a:r>
              <a:rPr lang="en-US" dirty="0" smtClean="0"/>
              <a:t>Just like box-and-whisker plot</a:t>
            </a:r>
          </a:p>
          <a:p>
            <a:r>
              <a:rPr lang="en-US" dirty="0" smtClean="0"/>
              <a:t>Needs some statistics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" y="2286000"/>
            <a:ext cx="4907013" cy="3738676"/>
          </a:xfrm>
        </p:spPr>
      </p:pic>
      <p:cxnSp>
        <p:nvCxnSpPr>
          <p:cNvPr id="16" name="Straight Arrow Connector 15"/>
          <p:cNvCxnSpPr/>
          <p:nvPr/>
        </p:nvCxnSpPr>
        <p:spPr>
          <a:xfrm>
            <a:off x="1752600" y="3429000"/>
            <a:ext cx="609600" cy="762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895600" y="3429000"/>
            <a:ext cx="685800" cy="762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>
            <a:off x="3048000" y="2524125"/>
            <a:ext cx="1295400" cy="2743200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62200" y="4419600"/>
            <a:ext cx="533400" cy="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0904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 – Probability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0080"/>
                </a:solidFill>
                <a:latin typeface="Courier New"/>
              </a:rPr>
              <a:t>  </a:t>
            </a:r>
            <a:r>
              <a:rPr lang="en-US" sz="3600" b="1" dirty="0" err="1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600" b="1" dirty="0" err="1">
                <a:solidFill>
                  <a:srgbClr val="000080"/>
                </a:solidFill>
                <a:latin typeface="Courier New"/>
              </a:rPr>
              <a:t>kde</a:t>
            </a:r>
            <a:endParaRPr lang="en-US" sz="3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3600" b="1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cars;</a:t>
            </a:r>
            <a:endParaRPr lang="en-US" sz="3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3600" b="1" dirty="0" err="1">
                <a:solidFill>
                  <a:srgbClr val="0000FF"/>
                </a:solidFill>
                <a:latin typeface="Courier New"/>
              </a:rPr>
              <a:t>univar</a:t>
            </a: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horsepower /</a:t>
            </a:r>
            <a:endParaRPr lang="en-US" sz="3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3600" b="1" dirty="0">
                <a:solidFill>
                  <a:srgbClr val="0000FF"/>
                </a:solidFill>
                <a:latin typeface="Courier New"/>
              </a:rPr>
              <a:t>out</a:t>
            </a: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= KDE;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3600" b="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69228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Violin Plot – Descriptive Statistics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" y="2286000"/>
            <a:ext cx="5288013" cy="402896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20085"/>
            <a:ext cx="3429000" cy="4434840"/>
          </a:xfrm>
        </p:spPr>
        <p:txBody>
          <a:bodyPr/>
          <a:lstStyle/>
          <a:p>
            <a:r>
              <a:rPr lang="en-US" dirty="0" smtClean="0"/>
              <a:t>Range is already present</a:t>
            </a:r>
          </a:p>
          <a:p>
            <a:r>
              <a:rPr lang="en-US" dirty="0" smtClean="0"/>
              <a:t>What about quartiles?</a:t>
            </a:r>
          </a:p>
          <a:p>
            <a:r>
              <a:rPr lang="en-US" dirty="0" smtClean="0"/>
              <a:t>Not really elegant</a:t>
            </a:r>
          </a:p>
          <a:p>
            <a:r>
              <a:rPr lang="en-US" dirty="0" smtClean="0"/>
              <a:t>And what about the mean?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048000" y="2590800"/>
            <a:ext cx="1295400" cy="2895600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8539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b="1" baseline="30000" dirty="0" smtClean="0">
                <a:solidFill>
                  <a:schemeClr val="accent1">
                    <a:lumMod val="50000"/>
                  </a:schemeClr>
                </a:solidFill>
              </a:rPr>
              <a:t>rd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9800" y="4038600"/>
            <a:ext cx="533400" cy="2286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4500" y="51106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b="1" baseline="30000" dirty="0" smtClean="0">
                <a:solidFill>
                  <a:schemeClr val="accent1">
                    <a:lumMod val="50000"/>
                  </a:schemeClr>
                </a:solidFill>
              </a:rPr>
              <a:t>st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44196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Median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2171700" y="5029200"/>
            <a:ext cx="571500" cy="26610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09800" y="4604266"/>
            <a:ext cx="5334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16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Violin Plot – Descriptive Statistics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61" y="1920875"/>
            <a:ext cx="5819477" cy="443388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29400" y="1920085"/>
            <a:ext cx="2057400" cy="44348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Colored quartiles</a:t>
            </a:r>
          </a:p>
          <a:p>
            <a:r>
              <a:rPr lang="en-US" dirty="0" smtClean="0"/>
              <a:t>Mean</a:t>
            </a:r>
          </a:p>
          <a:p>
            <a:r>
              <a:rPr lang="en-US" dirty="0" smtClean="0"/>
              <a:t>Five-number summary and then some</a:t>
            </a:r>
          </a:p>
          <a:p>
            <a:r>
              <a:rPr lang="en-US" dirty="0" smtClean="0"/>
              <a:t>What about the data points?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24200" y="4572000"/>
            <a:ext cx="457200" cy="3048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62200" y="4800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02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003399"/>
      </a:dk2>
      <a:lt2>
        <a:srgbClr val="DBF5F9"/>
      </a:lt2>
      <a:accent1>
        <a:srgbClr val="60C659"/>
      </a:accent1>
      <a:accent2>
        <a:srgbClr val="335687"/>
      </a:accent2>
      <a:accent3>
        <a:srgbClr val="335687"/>
      </a:accent3>
      <a:accent4>
        <a:srgbClr val="335687"/>
      </a:accent4>
      <a:accent5>
        <a:srgbClr val="335687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Category xmlns="89476bcb-dfca-4946-b295-ac769117f075">RA/In-house CRA/CTA Call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B46392A5C5CD479E518C3540FF1B22" ma:contentTypeVersion="3" ma:contentTypeDescription="Create a new document." ma:contentTypeScope="" ma:versionID="a40280e1f0811094fd82a0acd59fe59c">
  <xsd:schema xmlns:xsd="http://www.w3.org/2001/XMLSchema" xmlns:xs="http://www.w3.org/2001/XMLSchema" xmlns:p="http://schemas.microsoft.com/office/2006/metadata/properties" xmlns:ns1="http://schemas.microsoft.com/sharepoint/v3" xmlns:ns2="89476bcb-dfca-4946-b295-ac769117f075" targetNamespace="http://schemas.microsoft.com/office/2006/metadata/properties" ma:root="true" ma:fieldsID="90e96fced1a01576a3917f46106ea84d" ns1:_="" ns2:_="">
    <xsd:import namespace="http://schemas.microsoft.com/sharepoint/v3"/>
    <xsd:import namespace="89476bcb-dfca-4946-b295-ac769117f075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476bcb-dfca-4946-b295-ac769117f075" elementFormDefault="qualified">
    <xsd:import namespace="http://schemas.microsoft.com/office/2006/documentManagement/types"/>
    <xsd:import namespace="http://schemas.microsoft.com/office/infopath/2007/PartnerControls"/>
    <xsd:element name="Category" ma:index="10" nillable="true" ma:displayName="Category" ma:default="Choose One" ma:format="Dropdown" ma:internalName="Category">
      <xsd:simpleType>
        <xsd:restriction base="dms:Choice">
          <xsd:enumeration value="Choose One"/>
          <xsd:enumeration value="Meeting Presentations"/>
          <xsd:enumeration value="Trainings"/>
          <xsd:enumeration value="CRA Call"/>
          <xsd:enumeration value="RA/In-house CRA/CTA Call"/>
          <xsd:enumeration value="OSL"/>
          <xsd:enumeration value="External Train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B39C9C-8026-46EE-B7B9-71983E0B94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BD81B3-C6F0-4D39-9E94-1DCE1B50B5A1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sharepoint/v3"/>
    <ds:schemaRef ds:uri="89476bcb-dfca-4946-b295-ac769117f07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F980B5B-781B-4731-B7C1-FD00889586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9476bcb-dfca-4946-b295-ac769117f0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9852</TotalTime>
  <Words>489</Words>
  <Application>Microsoft Office PowerPoint</Application>
  <PresentationFormat>On-screen Show (4:3)</PresentationFormat>
  <Paragraphs>136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Elevate Your Graphics Game: Violin Plots   </vt:lpstr>
      <vt:lpstr>Outline</vt:lpstr>
      <vt:lpstr>The Box-and-Whisker Plot</vt:lpstr>
      <vt:lpstr>Box-and-Whisker Plot – Code</vt:lpstr>
      <vt:lpstr>Side-by-Side</vt:lpstr>
      <vt:lpstr>The Violin Plot</vt:lpstr>
      <vt:lpstr>Violin Plot – Probability Density</vt:lpstr>
      <vt:lpstr>Violin Plot – Descriptive Statistics</vt:lpstr>
      <vt:lpstr>Violin Plot – Descriptive Statistics</vt:lpstr>
      <vt:lpstr>Violin Plot – Descriptive Statistics</vt:lpstr>
      <vt:lpstr>Violin Plot – Grouped and Jittered</vt:lpstr>
      <vt:lpstr>Violin Plot – Trend Line</vt:lpstr>
      <vt:lpstr>Violin Plot – Prepping the Data</vt:lpstr>
      <vt:lpstr>Violin Plot – Plotting the Data</vt:lpstr>
      <vt:lpstr>Violin Plot – Plotting the Data</vt:lpstr>
      <vt:lpstr>Violin Plot – Plotting the Data</vt:lpstr>
      <vt:lpstr>Violin Plot – Plotting the Data</vt:lpstr>
      <vt:lpstr>Violin Plot – Plotting the Data</vt:lpstr>
      <vt:lpstr>%violinPlot</vt:lpstr>
      <vt:lpstr>Other Applications – Stream Graph</vt:lpstr>
    </vt:vector>
  </TitlesOfParts>
  <Company>RHO,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New Logo</dc:title>
  <dc:creator>Leah Ritch</dc:creator>
  <cp:lastModifiedBy>Spencer Childress</cp:lastModifiedBy>
  <cp:revision>778</cp:revision>
  <dcterms:created xsi:type="dcterms:W3CDTF">2008-06-12T14:16:13Z</dcterms:created>
  <dcterms:modified xsi:type="dcterms:W3CDTF">2016-04-20T18:11:42Z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0x0101006EB46392A5C5CD479E518C3540FF1B22</vt:lpwstr>
  </property>
  <property fmtid="{D5CDD505-2E9C-101B-9397-08002B2CF9AE}" pid="3" name="ol_Department">
    <vt:lpwstr>Business Development</vt:lpwstr>
  </property>
  <property fmtid="{D5CDD505-2E9C-101B-9397-08002B2CF9AE}" pid="4" name="Controlled?">
    <vt:lpwstr>false</vt:lpwstr>
  </property>
  <property fmtid="{D5CDD505-2E9C-101B-9397-08002B2CF9AE}" pid="5" name="In Training">
    <vt:lpwstr>false</vt:lpwstr>
  </property>
  <property fmtid="{D5CDD505-2E9C-101B-9397-08002B2CF9AE}" pid="6" name="ControlledDocType">
    <vt:lpwstr>N/A</vt:lpwstr>
  </property>
  <property fmtid="{D5CDD505-2E9C-101B-9397-08002B2CF9AE}" pid="7" name="Retired">
    <vt:lpwstr>false</vt:lpwstr>
  </property>
  <property fmtid="{D5CDD505-2E9C-101B-9397-08002B2CF9AE}" pid="8" name="Order">
    <vt:r8>500</vt:r8>
  </property>
  <property fmtid="{D5CDD505-2E9C-101B-9397-08002B2CF9AE}" pid="9" name="xd_ProgID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TemplateUrl">
    <vt:lpwstr/>
  </property>
</Properties>
</file>