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5"/>
  </p:notesMasterIdLst>
  <p:sldIdLst>
    <p:sldId id="28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8" r:id="rId23"/>
    <p:sldId id="2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D5C86A4-43A3-456C-AA6B-00CD3F99D039}" type="datetimeFigureOut">
              <a:rPr lang="en-US" altLang="en-US"/>
              <a:pPr/>
              <a:t>5/26/2016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EACDC2D-8CD3-4640-8525-6BD3EEFAE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26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30213"/>
            <a:ext cx="15430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30213"/>
            <a:ext cx="15430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A465C5-DA51-44C3-B2D5-6EC0B70B7896}" type="datetime1">
              <a:rPr lang="en-US" altLang="en-US"/>
              <a:pPr/>
              <a:t>5/26/2016</a:t>
            </a:fld>
            <a:endParaRPr lang="en-US" altLang="en-US"/>
          </a:p>
        </p:txBody>
      </p:sp>
      <p:sp>
        <p:nvSpPr>
          <p:cNvPr id="1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#SSxx</a:t>
            </a: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C7CD49-1A3C-4B4C-9AA6-A6295203820E}" type="slidenum">
              <a:rPr lang="en-US" altLang="en-US"/>
              <a:pPr/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7655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30213"/>
            <a:ext cx="15430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1" cy="1143000"/>
          </a:xfrm>
        </p:spPr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73B296-8633-4BE2-A88C-A30EC9D45E57}" type="datetime1">
              <a:rPr lang="en-US" altLang="en-US"/>
              <a:pPr/>
              <a:t>5/26/2016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A4001-80EC-4308-B14D-1EF149F77B76}" type="slidenum">
              <a:rPr lang="en-US" altLang="en-US"/>
              <a:pPr/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1905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30213"/>
            <a:ext cx="15430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83948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147BD-9880-498C-B7DA-414DB9E92F43}" type="datetime1">
              <a:rPr lang="en-US" altLang="en-US"/>
              <a:pPr/>
              <a:t>5/26/2016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0E359-B7F2-4986-9F35-ABA62DEB27D9}" type="slidenum">
              <a:rPr lang="en-US" altLang="en-US"/>
              <a:pPr/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95531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30213"/>
            <a:ext cx="15430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30213"/>
            <a:ext cx="15430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FAC72-5DC9-4AFA-A6D5-EA3EA4CB3BC0}" type="datetime1">
              <a:rPr lang="en-US" altLang="en-US"/>
              <a:pPr/>
              <a:t>5/26/2016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9D241-97F6-4CAC-AA17-39FBF1535DE5}" type="slidenum">
              <a:rPr lang="en-US" altLang="en-US"/>
              <a:pPr/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0797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0D241-9B15-47C1-BF8A-D465B0956D32}" type="datetime1">
              <a:rPr lang="en-US" altLang="en-US"/>
              <a:pPr/>
              <a:t>5/26/2016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E26CD-AE52-4378-8424-44848660E343}" type="slidenum">
              <a:rPr lang="en-US" altLang="en-US"/>
              <a:pPr/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916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7D19E-F6D6-4781-9D02-9E8A81A9D962}" type="datetimeFigureOut">
              <a:rPr lang="en-US" smtClean="0"/>
              <a:pPr>
                <a:defRPr/>
              </a:pPr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E7913-AA2D-4B4B-BF1B-066D5894A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797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E5BEE48-DF5A-40FE-8D93-AA98DDAED2DC}" type="datetime1">
              <a:rPr lang="en-US" altLang="en-US"/>
              <a:pPr/>
              <a:t>5/26/2016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64A3754-862D-4DE8-BE78-F5C650E91A81}" type="slidenum">
              <a:rPr lang="en-US" altLang="en-US"/>
              <a:pPr/>
              <a:t>‹#›</a:t>
            </a:fld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47" r:id="rId7"/>
    <p:sldLayoutId id="2147483754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Elevate Your Graphics Game: Violin Plots</a:t>
            </a:r>
            <a:endParaRPr lang="en-US" dirty="0">
              <a:ea typeface="+mj-ea"/>
            </a:endParaRPr>
          </a:p>
        </p:txBody>
      </p:sp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dirty="0" smtClean="0"/>
              <a:t>Spencer Childress, Rho, Inc.</a:t>
            </a:r>
          </a:p>
        </p:txBody>
      </p:sp>
      <p:sp>
        <p:nvSpPr>
          <p:cNvPr id="10243" name="Subtitle 2"/>
          <p:cNvSpPr txBox="1">
            <a:spLocks/>
          </p:cNvSpPr>
          <p:nvPr/>
        </p:nvSpPr>
        <p:spPr bwMode="auto">
          <a:xfrm>
            <a:off x="228600" y="5715000"/>
            <a:ext cx="3200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PharmaSUG</a:t>
            </a:r>
            <a:r>
              <a:rPr lang="en-US" altLang="en-US" dirty="0">
                <a:solidFill>
                  <a:schemeClr val="bg1"/>
                </a:solidFill>
              </a:rPr>
              <a:t> 2016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en-US" dirty="0">
                <a:solidFill>
                  <a:schemeClr val="bg1"/>
                </a:solidFill>
              </a:rPr>
              <a:t>Paper </a:t>
            </a:r>
            <a:r>
              <a:rPr lang="en-US" altLang="en-US" dirty="0" smtClean="0">
                <a:solidFill>
                  <a:schemeClr val="bg1"/>
                </a:solidFill>
              </a:rPr>
              <a:t>#DG15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" y="2252662"/>
            <a:ext cx="5287963" cy="4029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715000" y="1920875"/>
            <a:ext cx="3429000" cy="4433888"/>
          </a:xfrm>
        </p:spPr>
        <p:txBody>
          <a:bodyPr/>
          <a:lstStyle/>
          <a:p>
            <a:r>
              <a:rPr lang="en-US" dirty="0" smtClean="0"/>
              <a:t>Range is already present</a:t>
            </a:r>
          </a:p>
          <a:p>
            <a:r>
              <a:rPr lang="en-US" dirty="0" smtClean="0"/>
              <a:t>Calculate and plot quartiles</a:t>
            </a:r>
          </a:p>
          <a:p>
            <a:pPr lvl="1"/>
            <a:r>
              <a:rPr lang="en-US" dirty="0" smtClean="0"/>
              <a:t>Not really elegant</a:t>
            </a:r>
          </a:p>
          <a:p>
            <a:r>
              <a:rPr lang="en-US" dirty="0" smtClean="0"/>
              <a:t>A mean would be useful too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048000" y="2590800"/>
            <a:ext cx="1295400" cy="28956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853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4038600"/>
            <a:ext cx="533400" cy="228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511063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44196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71700" y="5029201"/>
            <a:ext cx="571500" cy="2661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09800" y="4604266"/>
            <a:ext cx="5334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8" y="1600200"/>
            <a:ext cx="6101073" cy="46482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6096000" y="1905000"/>
            <a:ext cx="2895600" cy="4433888"/>
          </a:xfrm>
        </p:spPr>
        <p:txBody>
          <a:bodyPr>
            <a:normAutofit/>
          </a:bodyPr>
          <a:lstStyle/>
          <a:p>
            <a:r>
              <a:rPr lang="en-US" dirty="0" smtClean="0"/>
              <a:t>Color plot by quartiles</a:t>
            </a:r>
          </a:p>
          <a:p>
            <a:pPr lvl="1"/>
            <a:r>
              <a:rPr lang="en-US" dirty="0" smtClean="0"/>
              <a:t>Five-number summary achieved</a:t>
            </a:r>
          </a:p>
          <a:p>
            <a:r>
              <a:rPr lang="en-US" dirty="0" smtClean="0"/>
              <a:t>Overlay mean for added detail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19400" y="4355068"/>
            <a:ext cx="457200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4583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PROC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noprint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nway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horsepower;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output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statistics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p25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p75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quartile3;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63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Effects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844562"/>
            <a:ext cx="5029201" cy="3831772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0" y="1371600"/>
            <a:ext cx="3352800" cy="4983325"/>
          </a:xfrm>
        </p:spPr>
        <p:txBody>
          <a:bodyPr/>
          <a:lstStyle/>
          <a:p>
            <a:r>
              <a:rPr lang="en-US" dirty="0" smtClean="0"/>
              <a:t>Plotting by group allows for comparisons</a:t>
            </a:r>
          </a:p>
          <a:p>
            <a:r>
              <a:rPr lang="en-US" dirty="0" smtClean="0"/>
              <a:t>Trend line might communicate change over time</a:t>
            </a:r>
          </a:p>
          <a:p>
            <a:r>
              <a:rPr lang="en-US" dirty="0" smtClean="0"/>
              <a:t>Jittered points provide insight into the quantity and magnitude to individual data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68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Prepping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everything together:</a:t>
            </a:r>
            <a:endParaRPr lang="en-US" dirty="0"/>
          </a:p>
          <a:p>
            <a:pPr lvl="1"/>
            <a:r>
              <a:rPr lang="en-US" dirty="0"/>
              <a:t>KDEs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Actual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Plotting – Now with Panels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086600" cy="5399316"/>
          </a:xfrm>
        </p:spPr>
      </p:pic>
    </p:spTree>
    <p:extLst>
      <p:ext uri="{BB962C8B-B14F-4D97-AF65-F5344CB8AC3E}">
        <p14:creationId xmlns:p14="http://schemas.microsoft.com/office/powerpoint/2010/main" val="16801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PROC SGPANEL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sgpanel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carsKDEstatistics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panelby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origin /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novarname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rows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2"/>
          <a:stretch/>
        </p:blipFill>
        <p:spPr>
          <a:xfrm>
            <a:off x="1828800" y="4953000"/>
            <a:ext cx="6461967" cy="6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 smtClean="0"/>
              <a:t>Code Snippet: BAND Statement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band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horsepower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lower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density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upper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mirror /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fill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outline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4000" b="1" dirty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= quartile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pattern = solid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  <p:pic>
        <p:nvPicPr>
          <p:cNvPr id="4" name="Content Placeholder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11" y="1447800"/>
            <a:ext cx="3352800" cy="2053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1132" y="23090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y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5914911" y="1600200"/>
            <a:ext cx="685800" cy="1828800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53111" y="2895600"/>
            <a:ext cx="7620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67511" y="17526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lower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753111" y="1937266"/>
            <a:ext cx="914400" cy="9583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67511" y="21995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upper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7515111" y="2384167"/>
            <a:ext cx="152400" cy="4791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SCATTER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scatter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jitteredCylinders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horsepower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markerattrs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symbol = circle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6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px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34832"/>
            <a:ext cx="3276600" cy="2286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1162" y="5421299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x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1692532" y="5152460"/>
            <a:ext cx="272536" cy="1523999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SERIES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series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cylinders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horsepowerMedian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/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red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thickness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px);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3886200"/>
            <a:ext cx="34290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267" y="5562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series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948267" y="5105400"/>
            <a:ext cx="381000" cy="6418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1748367" y="5257800"/>
            <a:ext cx="86808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341082" y="5334000"/>
            <a:ext cx="435985" cy="413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Real-World Example</a:t>
            </a:r>
          </a:p>
          <a:p>
            <a:r>
              <a:rPr lang="en-US" dirty="0" smtClean="0"/>
              <a:t>The Box-and-Whisker Plot</a:t>
            </a:r>
          </a:p>
          <a:p>
            <a:r>
              <a:rPr lang="en-US" dirty="0" smtClean="0"/>
              <a:t>Side-by-Side</a:t>
            </a:r>
            <a:endParaRPr lang="en-US" dirty="0"/>
          </a:p>
          <a:p>
            <a:r>
              <a:rPr lang="en-US" dirty="0"/>
              <a:t>The Violin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Kernel Density Estimates</a:t>
            </a:r>
            <a:endParaRPr lang="en-US" dirty="0"/>
          </a:p>
          <a:p>
            <a:pPr lvl="1"/>
            <a:r>
              <a:rPr lang="en-US" dirty="0" smtClean="0"/>
              <a:t>Descriptive </a:t>
            </a:r>
            <a:r>
              <a:rPr lang="en-US" dirty="0"/>
              <a:t>Statistics</a:t>
            </a:r>
          </a:p>
          <a:p>
            <a:pPr lvl="1"/>
            <a:r>
              <a:rPr lang="en-US" dirty="0" smtClean="0"/>
              <a:t>Added Effects</a:t>
            </a:r>
            <a:endParaRPr lang="en-US" dirty="0"/>
          </a:p>
          <a:p>
            <a:r>
              <a:rPr lang="en-US" dirty="0"/>
              <a:t>Prepping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Plotting </a:t>
            </a:r>
            <a:r>
              <a:rPr lang="en-US" dirty="0" smtClean="0"/>
              <a:t>– Now with Panels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Macro: %</a:t>
            </a:r>
            <a:r>
              <a:rPr lang="en-US" b="1" i="1" dirty="0" err="1" smtClean="0"/>
              <a:t>violinPlot</a:t>
            </a:r>
            <a:endParaRPr lang="en-US" b="1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9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Macro: %</a:t>
            </a:r>
            <a:r>
              <a:rPr lang="en-US" b="1" i="1" dirty="0" err="1" smtClean="0"/>
              <a:t>violinPlot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%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(data              = cars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outcomeVar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horsepower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groupVar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cylinders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panelVar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origin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byVar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 =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outPath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.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outName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widthMultiplier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1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jitterYN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quartileSymbolsYN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No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meanYN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trendLineYN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trendStatistic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= Median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);</a:t>
            </a:r>
            <a:endParaRPr lang="en-US" sz="1600" b="1" dirty="0"/>
          </a:p>
          <a:p>
            <a:endParaRPr lang="en-US" sz="16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362200"/>
            <a:ext cx="4200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4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 – </a:t>
            </a:r>
            <a:r>
              <a:rPr lang="en-US" smtClean="0"/>
              <a:t>Stream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4" y="1371600"/>
            <a:ext cx="6461222" cy="4922837"/>
          </a:xfrm>
        </p:spPr>
      </p:pic>
    </p:spTree>
    <p:extLst>
      <p:ext uri="{BB962C8B-B14F-4D97-AF65-F5344CB8AC3E}">
        <p14:creationId xmlns:p14="http://schemas.microsoft.com/office/powerpoint/2010/main" val="23512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 – </a:t>
            </a:r>
            <a:r>
              <a:rPr lang="en-US" dirty="0" smtClean="0"/>
              <a:t>Side-by-Side Density Curves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7800"/>
            <a:ext cx="7008762" cy="5340010"/>
          </a:xfrm>
        </p:spPr>
      </p:pic>
    </p:spTree>
    <p:extLst>
      <p:ext uri="{BB962C8B-B14F-4D97-AF65-F5344CB8AC3E}">
        <p14:creationId xmlns:p14="http://schemas.microsoft.com/office/powerpoint/2010/main" val="23852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 txBox="1">
            <a:spLocks/>
          </p:cNvSpPr>
          <p:nvPr/>
        </p:nvSpPr>
        <p:spPr bwMode="auto">
          <a:xfrm>
            <a:off x="1143000" y="2819400"/>
            <a:ext cx="7010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Name: 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		Spencer Childress</a:t>
            </a:r>
            <a:endParaRPr lang="en-US" altLang="en-US" sz="2000" dirty="0">
              <a:solidFill>
                <a:srgbClr val="005DA2"/>
              </a:solidFill>
              <a:latin typeface="Arial" pitchFamily="34" charset="0"/>
            </a:endParaRPr>
          </a:p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Organization: 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	Rho, Inc.</a:t>
            </a:r>
            <a:endParaRPr lang="en-US" altLang="en-US" sz="2000" dirty="0">
              <a:solidFill>
                <a:srgbClr val="005DA2"/>
              </a:solidFill>
              <a:latin typeface="Arial" pitchFamily="34" charset="0"/>
            </a:endParaRPr>
          </a:p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Address: 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	6330 Quadrangle Drive</a:t>
            </a:r>
            <a:endParaRPr lang="en-US" altLang="en-US" sz="2000" dirty="0">
              <a:solidFill>
                <a:srgbClr val="005DA2"/>
              </a:solidFill>
              <a:latin typeface="Arial" pitchFamily="34" charset="0"/>
            </a:endParaRPr>
          </a:p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City, State ZIP: 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	Chapel Hill, NC 27517</a:t>
            </a:r>
            <a:endParaRPr lang="en-US" altLang="en-US" sz="2000" dirty="0">
              <a:solidFill>
                <a:srgbClr val="005DA2"/>
              </a:solidFill>
              <a:latin typeface="Arial" pitchFamily="34" charset="0"/>
            </a:endParaRPr>
          </a:p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Work Phone: 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	919 595 6638</a:t>
            </a:r>
            <a:endParaRPr lang="en-US" altLang="en-US" sz="2000" dirty="0">
              <a:solidFill>
                <a:srgbClr val="005DA2"/>
              </a:solidFill>
              <a:latin typeface="Arial" pitchFamily="34" charset="0"/>
            </a:endParaRPr>
          </a:p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Fax: 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		919 408 0999</a:t>
            </a:r>
            <a:endParaRPr lang="en-US" altLang="en-US" sz="2000" dirty="0">
              <a:solidFill>
                <a:srgbClr val="005DA2"/>
              </a:solidFill>
              <a:latin typeface="Arial" pitchFamily="34" charset="0"/>
            </a:endParaRPr>
          </a:p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E-mail: 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		spencer_childress@rhoworld.com</a:t>
            </a:r>
            <a:endParaRPr lang="en-US" altLang="en-US" sz="2000" dirty="0">
              <a:solidFill>
                <a:srgbClr val="005DA2"/>
              </a:solidFill>
              <a:latin typeface="Arial" pitchFamily="34" charset="0"/>
            </a:endParaRPr>
          </a:p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Web: 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		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itchFamily="34" charset="0"/>
              </a:rPr>
              <a:t>github.com/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Arial" pitchFamily="34" charset="0"/>
              </a:rPr>
              <a:t>RhoInc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itchFamily="34" charset="0"/>
              </a:rPr>
              <a:t>/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Arial" pitchFamily="34" charset="0"/>
              </a:rPr>
              <a:t>sas-violinPlot</a:t>
            </a:r>
            <a:endParaRPr lang="en-US" altLang="en-US" sz="2000" b="1" dirty="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buClr>
                <a:schemeClr val="accent1"/>
              </a:buClr>
              <a:buSzPct val="68000"/>
              <a:buFont typeface="Arial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itchFamily="34" charset="0"/>
              </a:rPr>
              <a:t>Twitter</a:t>
            </a:r>
            <a:r>
              <a:rPr lang="en-US" altLang="en-US" sz="2000" dirty="0" smtClean="0">
                <a:solidFill>
                  <a:srgbClr val="005DA2"/>
                </a:solidFill>
                <a:latin typeface="Arial" pitchFamily="34" charset="0"/>
              </a:rPr>
              <a:t>:		@</a:t>
            </a:r>
            <a:r>
              <a:rPr lang="en-US" altLang="en-US" sz="2000" dirty="0" err="1" smtClean="0">
                <a:solidFill>
                  <a:srgbClr val="005DA2"/>
                </a:solidFill>
                <a:latin typeface="Arial" pitchFamily="34" charset="0"/>
              </a:rPr>
              <a:t>samussiah</a:t>
            </a:r>
            <a:endParaRPr lang="en-US" altLang="en-US" sz="2000" dirty="0">
              <a:solidFill>
                <a:srgbClr val="005DA2"/>
              </a:solidFill>
              <a:latin typeface="Arial" pitchFamily="34" charset="0"/>
            </a:endParaRPr>
          </a:p>
        </p:txBody>
      </p:sp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/>
            <a:fld id="{8336602F-F475-4DCB-B957-4EFCF30F0E09}" type="slidenum">
              <a:rPr lang="en-US" altLang="en-US" sz="1000">
                <a:solidFill>
                  <a:schemeClr val="tx2"/>
                </a:solidFill>
              </a:rPr>
              <a:pPr eaLnBrk="1" hangingPunct="1"/>
              <a:t>23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pic>
        <p:nvPicPr>
          <p:cNvPr id="1536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0"/>
            <a:ext cx="53228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0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Real-World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89604"/>
            <a:ext cx="6477000" cy="4934858"/>
          </a:xfrm>
        </p:spPr>
      </p:pic>
    </p:spTree>
    <p:extLst>
      <p:ext uri="{BB962C8B-B14F-4D97-AF65-F5344CB8AC3E}">
        <p14:creationId xmlns:p14="http://schemas.microsoft.com/office/powerpoint/2010/main" val="39480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Outcome</a:t>
            </a:r>
          </a:p>
          <a:p>
            <a:r>
              <a:rPr lang="en-US" dirty="0" smtClean="0"/>
              <a:t>Five-number summary</a:t>
            </a:r>
          </a:p>
          <a:p>
            <a:pPr lvl="1"/>
            <a:r>
              <a:rPr lang="en-US" dirty="0" smtClean="0"/>
              <a:t>Quartiles</a:t>
            </a:r>
          </a:p>
          <a:p>
            <a:pPr lvl="1"/>
            <a:r>
              <a:rPr lang="en-US" dirty="0" smtClean="0"/>
              <a:t>Range…</a:t>
            </a:r>
            <a:endParaRPr lang="en-US" dirty="0"/>
          </a:p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Outside 1.5x interquartile range</a:t>
            </a:r>
          </a:p>
          <a:p>
            <a:r>
              <a:rPr lang="en-US" dirty="0" smtClean="0"/>
              <a:t>Quick</a:t>
            </a:r>
            <a:r>
              <a:rPr lang="en-US" dirty="0"/>
              <a:t> </a:t>
            </a:r>
            <a:r>
              <a:rPr lang="en-US" dirty="0" smtClean="0"/>
              <a:t>and easy</a:t>
            </a:r>
          </a:p>
          <a:p>
            <a:r>
              <a:rPr lang="en-US" dirty="0" smtClean="0"/>
              <a:t>Rigid and potentially misleading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4419600" cy="4495800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dirty="0"/>
              <a:t>The Box-and-Whisker Plot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4800" y="38100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71600" y="54842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47244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0" y="4152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895600" y="2514600"/>
            <a:ext cx="762000" cy="36576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05000" y="2133600"/>
            <a:ext cx="457200" cy="152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9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PROG SGPLOT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40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 err="1">
                <a:solidFill>
                  <a:srgbClr val="000080"/>
                </a:solidFill>
                <a:latin typeface="Courier New"/>
              </a:rPr>
              <a:t>sgplot</a:t>
            </a:r>
            <a:endParaRPr lang="en-US" sz="40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4000" dirty="0" err="1" smtClean="0">
                <a:solidFill>
                  <a:srgbClr val="000000"/>
                </a:solidFill>
                <a:latin typeface="Courier New"/>
              </a:rPr>
              <a:t>exampleData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 err="1">
                <a:solidFill>
                  <a:srgbClr val="0000FF"/>
                </a:solidFill>
                <a:latin typeface="Courier New"/>
              </a:rPr>
              <a:t>vbox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o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utcome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99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Box-and-whisker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Violin plot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344988" cy="331046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397226" cy="3350267"/>
          </a:xfrm>
        </p:spPr>
      </p:pic>
    </p:spTree>
    <p:extLst>
      <p:ext uri="{BB962C8B-B14F-4D97-AF65-F5344CB8AC3E}">
        <p14:creationId xmlns:p14="http://schemas.microsoft.com/office/powerpoint/2010/main" val="30133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dirty="0" smtClean="0"/>
              <a:t>The Violin Plot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334000" y="1920875"/>
            <a:ext cx="3810000" cy="4433888"/>
          </a:xfrm>
        </p:spPr>
        <p:txBody>
          <a:bodyPr/>
          <a:lstStyle/>
          <a:p>
            <a:r>
              <a:rPr lang="en-US" dirty="0" smtClean="0"/>
              <a:t>Probability density curve</a:t>
            </a:r>
          </a:p>
          <a:p>
            <a:pPr lvl="1"/>
            <a:r>
              <a:rPr lang="en-US" dirty="0" smtClean="0"/>
              <a:t>Mirrored</a:t>
            </a:r>
          </a:p>
          <a:p>
            <a:r>
              <a:rPr lang="en-US" dirty="0" smtClean="0"/>
              <a:t>Width represents density of data</a:t>
            </a:r>
          </a:p>
          <a:p>
            <a:r>
              <a:rPr lang="en-US" dirty="0" smtClean="0"/>
              <a:t>Height represents range of data</a:t>
            </a:r>
          </a:p>
          <a:p>
            <a:pPr lvl="1"/>
            <a:r>
              <a:rPr lang="en-US" dirty="0" smtClean="0"/>
              <a:t>Just like box-and-whisker plot</a:t>
            </a:r>
          </a:p>
          <a:p>
            <a:r>
              <a:rPr lang="en-US" dirty="0" smtClean="0"/>
              <a:t>Needs some statistics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4952999" cy="3738563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981200" y="3733800"/>
            <a:ext cx="381000" cy="4572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3657600"/>
            <a:ext cx="457200" cy="533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2743200" y="2524125"/>
            <a:ext cx="1295400" cy="27432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62200" y="4419600"/>
            <a:ext cx="533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Kernel Density Estimation (KDE)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920875"/>
            <a:ext cx="8229600" cy="2193925"/>
          </a:xfrm>
        </p:spPr>
        <p:txBody>
          <a:bodyPr>
            <a:normAutofit/>
          </a:bodyPr>
          <a:lstStyle/>
          <a:p>
            <a:r>
              <a:rPr lang="en-US" dirty="0" smtClean="0"/>
              <a:t>Estimates of the probability density function of a random variable</a:t>
            </a:r>
          </a:p>
          <a:p>
            <a:r>
              <a:rPr lang="en-US" dirty="0" smtClean="0"/>
              <a:t>When plotted, like a histogram with infinite bins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29000"/>
            <a:ext cx="5715000" cy="2857500"/>
          </a:xfrm>
        </p:spPr>
      </p:pic>
    </p:spTree>
    <p:extLst>
      <p:ext uri="{BB962C8B-B14F-4D97-AF65-F5344CB8AC3E}">
        <p14:creationId xmlns:p14="http://schemas.microsoft.com/office/powerpoint/2010/main" val="39944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Snippet: PROC KDE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36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err="1">
                <a:solidFill>
                  <a:srgbClr val="000080"/>
                </a:solidFill>
                <a:latin typeface="Courier New"/>
              </a:rPr>
              <a:t>kde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 err="1">
                <a:solidFill>
                  <a:srgbClr val="0000FF"/>
                </a:solidFill>
                <a:latin typeface="Courier New"/>
              </a:rPr>
              <a:t>univar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horsepower /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KDE;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87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armaSUG2016_Presentation_Templat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PharmaSUG2016_Presentation_Template</Template>
  <TotalTime>56</TotalTime>
  <Words>526</Words>
  <Application>Microsoft Office PowerPoint</Application>
  <PresentationFormat>On-screen Show (4:3)</PresentationFormat>
  <Paragraphs>157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PharmaSUG2016_Presentation_Template</vt:lpstr>
      <vt:lpstr>Elevate Your Graphics Game: Violin Plots</vt:lpstr>
      <vt:lpstr>Outline</vt:lpstr>
      <vt:lpstr>A Real-World Example</vt:lpstr>
      <vt:lpstr>The Box-and-Whisker Plot</vt:lpstr>
      <vt:lpstr>Code Snippet: PROG SGPLOT</vt:lpstr>
      <vt:lpstr>Side-by-Side</vt:lpstr>
      <vt:lpstr>The Violin Plot</vt:lpstr>
      <vt:lpstr>Kernel Density Estimation (KDE)</vt:lpstr>
      <vt:lpstr>Code Snippet: PROC KDE</vt:lpstr>
      <vt:lpstr>Descriptive Statistics</vt:lpstr>
      <vt:lpstr>Descriptive Statistics</vt:lpstr>
      <vt:lpstr>Code Snippet: PROC MEANS</vt:lpstr>
      <vt:lpstr>Added Effects</vt:lpstr>
      <vt:lpstr>Prepping the Data</vt:lpstr>
      <vt:lpstr>Plotting – Now with Panels</vt:lpstr>
      <vt:lpstr>Code Snippet: PROC SGPANEL</vt:lpstr>
      <vt:lpstr>Code Snippet: BAND Statement</vt:lpstr>
      <vt:lpstr>Code Snippet: SCATTER Statement</vt:lpstr>
      <vt:lpstr>Code Snippet: SERIES Statement</vt:lpstr>
      <vt:lpstr>The Macro: %violinPlot</vt:lpstr>
      <vt:lpstr>Other Applications – Stream Graph</vt:lpstr>
      <vt:lpstr>Other Applications – Side-by-Side Density Curves</vt:lpstr>
      <vt:lpstr>PowerPoint Presentation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Spencer Childress</dc:creator>
  <cp:lastModifiedBy>Spencer Childress</cp:lastModifiedBy>
  <cp:revision>49</cp:revision>
  <dcterms:created xsi:type="dcterms:W3CDTF">2016-04-29T20:32:46Z</dcterms:created>
  <dcterms:modified xsi:type="dcterms:W3CDTF">2016-05-26T13:47:05Z</dcterms:modified>
</cp:coreProperties>
</file>