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96" r:id="rId1"/>
  </p:sldMasterIdLst>
  <p:notesMasterIdLst>
    <p:notesMasterId r:id="rId9"/>
  </p:notesMasterIdLst>
  <p:sldIdLst>
    <p:sldId id="256" r:id="rId2"/>
    <p:sldId id="257" r:id="rId3"/>
    <p:sldId id="258" r:id="rId4"/>
    <p:sldId id="267" r:id="rId5"/>
    <p:sldId id="268" r:id="rId6"/>
    <p:sldId id="261" r:id="rId7"/>
    <p:sldId id="269" r:id="rId8"/>
  </p:sldIdLst>
  <p:sldSz cx="18288000" cy="10287000"/>
  <p:notesSz cx="6858000" cy="9144000"/>
  <p:embeddedFontLst>
    <p:embeddedFont>
      <p:font typeface="Arial Unicode MS" panose="020B0604020202020204" pitchFamily="34" charset="-128"/>
      <p:regular r:id="rId10"/>
    </p:embeddedFont>
    <p:embeddedFont>
      <p:font typeface="Agrandir Grand Bold" panose="020B0604020202020204" charset="0"/>
      <p:regular r:id="rId11"/>
    </p:embeddedFont>
    <p:embeddedFont>
      <p:font typeface="Agrandir Grand Ultra-Bold" panose="020B0604020202020204" charset="0"/>
      <p:regular r:id="rId12"/>
    </p:embeddedFont>
    <p:embeddedFont>
      <p:font typeface="Calisto MT" panose="02040603050505030304" pitchFamily="18" charset="0"/>
      <p:regular r:id="rId13"/>
      <p:bold r:id="rId14"/>
      <p:italic r:id="rId15"/>
      <p:boldItalic r:id="rId16"/>
    </p:embeddedFont>
    <p:embeddedFont>
      <p:font typeface="TT Commons Pro Expanded" panose="020B0604020202020204" charset="0"/>
      <p:regular r:id="rId17"/>
    </p:embeddedFont>
    <p:embeddedFont>
      <p:font typeface="TT Lakes Neue Expanded" panose="020B0604020202020204" charset="0"/>
      <p:regular r:id="rId18"/>
    </p:embeddedFont>
    <p:embeddedFont>
      <p:font typeface="Wingdings 2" panose="05020102010507070707" pitchFamily="18" charset="2"/>
      <p:regular r:id="rId1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442AB4-ADCF-4259-A0A5-2D5F2F8AF694}" v="1452" dt="2025-05-09T05:22:04.177"/>
    <p1510:client id="{591DC72D-83FE-41F7-9A26-5D9715C7A79D}" v="1018" dt="2025-05-09T04:19:03.2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0" d="100"/>
          <a:sy n="50" d="100"/>
        </p:scale>
        <p:origin x="1914" y="7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font" Target="fonts/font7.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6.fntdata"/><Relationship Id="rId23" Type="http://schemas.openxmlformats.org/officeDocument/2006/relationships/tableStyles" Target="tableStyle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E672A5-6A9A-416F-8910-9C7A2F715B56}" type="datetimeFigureOut">
              <a:rPr lang="es-MX" smtClean="0"/>
              <a:t>08/05/2025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B2886A-689E-4380-8660-EA576739D162}" type="slidenum">
              <a:rPr lang="es-MX" smtClean="0"/>
              <a:t>‹Nº›</a:t>
            </a:fld>
            <a:endParaRPr lang="es-MX"/>
          </a:p>
        </p:txBody>
      </p:sp>
    </p:spTree>
    <p:extLst>
      <p:ext uri="{BB962C8B-B14F-4D97-AF65-F5344CB8AC3E}">
        <p14:creationId xmlns:p14="http://schemas.microsoft.com/office/powerpoint/2010/main" val="793878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B7B2886A-689E-4380-8660-EA576739D162}" type="slidenum">
              <a:rPr lang="es-MX" smtClean="0"/>
              <a:t>2</a:t>
            </a:fld>
            <a:endParaRPr lang="es-MX"/>
          </a:p>
        </p:txBody>
      </p:sp>
    </p:spTree>
    <p:extLst>
      <p:ext uri="{BB962C8B-B14F-4D97-AF65-F5344CB8AC3E}">
        <p14:creationId xmlns:p14="http://schemas.microsoft.com/office/powerpoint/2010/main" val="1050669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a:p>
        </p:txBody>
      </p:sp>
      <p:sp>
        <p:nvSpPr>
          <p:cNvPr id="4" name="Marcador de número de diapositiva 3"/>
          <p:cNvSpPr>
            <a:spLocks noGrp="1"/>
          </p:cNvSpPr>
          <p:nvPr>
            <p:ph type="sldNum" sz="quarter" idx="5"/>
          </p:nvPr>
        </p:nvSpPr>
        <p:spPr/>
        <p:txBody>
          <a:bodyPr/>
          <a:lstStyle/>
          <a:p>
            <a:fld id="{B7B2886A-689E-4380-8660-EA576739D162}" type="slidenum">
              <a:rPr lang="es-MX" smtClean="0"/>
              <a:t>5</a:t>
            </a:fld>
            <a:endParaRPr lang="es-MX"/>
          </a:p>
        </p:txBody>
      </p:sp>
    </p:spTree>
    <p:extLst>
      <p:ext uri="{BB962C8B-B14F-4D97-AF65-F5344CB8AC3E}">
        <p14:creationId xmlns:p14="http://schemas.microsoft.com/office/powerpoint/2010/main" val="35186396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DA4879-CC7E-9ED3-3FC9-C15BF8FE7CA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04AAB64-8BC8-DE3E-75A5-B07E3106A1E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4CAD877-C26D-9B4D-33A1-2D55B3F553C4}"/>
              </a:ext>
            </a:extLst>
          </p:cNvPr>
          <p:cNvSpPr>
            <a:spLocks noGrp="1"/>
          </p:cNvSpPr>
          <p:nvPr>
            <p:ph type="body" idx="1"/>
          </p:nvPr>
        </p:nvSpPr>
        <p:spPr/>
        <p:txBody>
          <a:bodyPr/>
          <a:lstStyle/>
          <a:p>
            <a:endParaRPr lang="es-MX" dirty="0"/>
          </a:p>
        </p:txBody>
      </p:sp>
      <p:sp>
        <p:nvSpPr>
          <p:cNvPr id="4" name="Marcador de número de diapositiva 3">
            <a:extLst>
              <a:ext uri="{FF2B5EF4-FFF2-40B4-BE49-F238E27FC236}">
                <a16:creationId xmlns:a16="http://schemas.microsoft.com/office/drawing/2014/main" id="{5366C2AE-A1CE-48A7-ACB1-BBA0A01FF6F1}"/>
              </a:ext>
            </a:extLst>
          </p:cNvPr>
          <p:cNvSpPr>
            <a:spLocks noGrp="1"/>
          </p:cNvSpPr>
          <p:nvPr>
            <p:ph type="sldNum" sz="quarter" idx="5"/>
          </p:nvPr>
        </p:nvSpPr>
        <p:spPr/>
        <p:txBody>
          <a:bodyPr/>
          <a:lstStyle/>
          <a:p>
            <a:fld id="{B7B2886A-689E-4380-8660-EA576739D162}" type="slidenum">
              <a:rPr lang="es-MX" smtClean="0"/>
              <a:t>7</a:t>
            </a:fld>
            <a:endParaRPr lang="es-MX"/>
          </a:p>
        </p:txBody>
      </p:sp>
    </p:spTree>
    <p:extLst>
      <p:ext uri="{BB962C8B-B14F-4D97-AF65-F5344CB8AC3E}">
        <p14:creationId xmlns:p14="http://schemas.microsoft.com/office/powerpoint/2010/main" val="2193846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056040" y="2654311"/>
            <a:ext cx="14160051" cy="2743202"/>
          </a:xfrm>
        </p:spPr>
        <p:txBody>
          <a:bodyPr anchor="b">
            <a:normAutofit/>
          </a:bodyPr>
          <a:lstStyle>
            <a:lvl1pPr algn="ctr">
              <a:defRPr sz="81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056040" y="5397509"/>
            <a:ext cx="14160051" cy="1574801"/>
          </a:xfrm>
        </p:spPr>
        <p:txBody>
          <a:bodyPr anchor="t"/>
          <a:lstStyle>
            <a:lvl1pPr marL="0" indent="0" algn="ctr">
              <a:buNone/>
              <a:defRPr>
                <a:solidFill>
                  <a:schemeClr val="tx1"/>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95985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0825" y="821711"/>
            <a:ext cx="15212699" cy="5725209"/>
          </a:xfrm>
          <a:prstGeom prst="rect">
            <a:avLst/>
          </a:prstGeom>
        </p:spPr>
      </p:pic>
      <p:sp>
        <p:nvSpPr>
          <p:cNvPr id="2" name="Title 1"/>
          <p:cNvSpPr>
            <a:spLocks noGrp="1"/>
          </p:cNvSpPr>
          <p:nvPr>
            <p:ph type="title"/>
          </p:nvPr>
        </p:nvSpPr>
        <p:spPr>
          <a:xfrm>
            <a:off x="1370709" y="6847883"/>
            <a:ext cx="15532989" cy="815208"/>
          </a:xfrm>
        </p:spPr>
        <p:txBody>
          <a:bodyPr anchor="b">
            <a:normAutofit/>
          </a:bodyPr>
          <a:lstStyle>
            <a:lvl1pPr algn="ctr">
              <a:defRPr sz="4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754024" y="1042514"/>
            <a:ext cx="14768019" cy="5288507"/>
          </a:xfrm>
          <a:effectLst>
            <a:outerShdw blurRad="38100" dist="25400" dir="4440000">
              <a:srgbClr val="000000">
                <a:alpha val="36000"/>
              </a:srgbClr>
            </a:outerShdw>
          </a:effectLst>
        </p:spPr>
        <p:txBody>
          <a:bodyPr anchor="t">
            <a:normAutofit/>
          </a:bodyPr>
          <a:lstStyle>
            <a:lvl1pPr marL="0" indent="0" algn="ctr">
              <a:buNone/>
              <a:defRPr sz="3000"/>
            </a:lvl1pPr>
            <a:lvl2pPr marL="685800" indent="0">
              <a:buNone/>
              <a:defRPr sz="3000"/>
            </a:lvl2pPr>
            <a:lvl3pPr marL="1371600" indent="0">
              <a:buNone/>
              <a:defRPr sz="30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70693" y="7663092"/>
            <a:ext cx="15530643" cy="1023708"/>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4024913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2656"/>
            <a:ext cx="15530643" cy="5301516"/>
          </a:xfrm>
        </p:spPr>
        <p:txBody>
          <a:bodyPr anchor="ctr"/>
          <a:lstStyle>
            <a:lvl1pP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370692" y="6442770"/>
            <a:ext cx="15530645" cy="225273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8428184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2580967" y="5415049"/>
            <a:ext cx="13128449" cy="799124"/>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4" name="Text Placeholder 3"/>
          <p:cNvSpPr>
            <a:spLocks noGrp="1"/>
          </p:cNvSpPr>
          <p:nvPr>
            <p:ph type="body" sz="half" idx="2"/>
          </p:nvPr>
        </p:nvSpPr>
        <p:spPr>
          <a:xfrm>
            <a:off x="1370692" y="6456530"/>
            <a:ext cx="15530645" cy="2234244"/>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
        <p:nvSpPr>
          <p:cNvPr id="11" name="TextBox 10"/>
          <p:cNvSpPr txBox="1"/>
          <p:nvPr/>
        </p:nvSpPr>
        <p:spPr>
          <a:xfrm>
            <a:off x="1485900" y="1327194"/>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757074" y="4392387"/>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13024558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370692" y="3190414"/>
            <a:ext cx="15530645" cy="3767753"/>
          </a:xfrm>
        </p:spPr>
        <p:txBody>
          <a:bodyPr anchor="b"/>
          <a:lstStyle>
            <a:lvl1pPr>
              <a:defRPr sz="48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1370677" y="6975834"/>
            <a:ext cx="15528299"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8676336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15" name="Title 1"/>
          <p:cNvSpPr>
            <a:spLocks noGrp="1"/>
          </p:cNvSpPr>
          <p:nvPr>
            <p:ph type="title"/>
          </p:nvPr>
        </p:nvSpPr>
        <p:spPr>
          <a:xfrm>
            <a:off x="1370693" y="914400"/>
            <a:ext cx="15530643" cy="1455675"/>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1370693"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8" name="Text Placeholder 3"/>
          <p:cNvSpPr>
            <a:spLocks noGrp="1"/>
          </p:cNvSpPr>
          <p:nvPr>
            <p:ph type="body" sz="half" idx="15"/>
          </p:nvPr>
        </p:nvSpPr>
        <p:spPr>
          <a:xfrm>
            <a:off x="137069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9" name="Text Placeholder 4"/>
          <p:cNvSpPr>
            <a:spLocks noGrp="1"/>
          </p:cNvSpPr>
          <p:nvPr>
            <p:ph type="body" sz="quarter" idx="3"/>
          </p:nvPr>
        </p:nvSpPr>
        <p:spPr>
          <a:xfrm>
            <a:off x="6670067"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10" name="Text Placeholder 3"/>
          <p:cNvSpPr>
            <a:spLocks noGrp="1"/>
          </p:cNvSpPr>
          <p:nvPr>
            <p:ph type="body" sz="half" idx="16"/>
          </p:nvPr>
        </p:nvSpPr>
        <p:spPr>
          <a:xfrm>
            <a:off x="6662153"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11" name="Text Placeholder 4"/>
          <p:cNvSpPr>
            <a:spLocks noGrp="1"/>
          </p:cNvSpPr>
          <p:nvPr>
            <p:ph type="body" sz="quarter" idx="13"/>
          </p:nvPr>
        </p:nvSpPr>
        <p:spPr>
          <a:xfrm>
            <a:off x="11949858" y="2828925"/>
            <a:ext cx="4951476" cy="864393"/>
          </a:xfrm>
        </p:spPr>
        <p:txBody>
          <a:bodyPr anchor="b">
            <a:noAutofit/>
          </a:bodyPr>
          <a:lstStyle>
            <a:lvl1pPr marL="0" indent="0" algn="ctr">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12" name="Text Placeholder 3"/>
          <p:cNvSpPr>
            <a:spLocks noGrp="1"/>
          </p:cNvSpPr>
          <p:nvPr>
            <p:ph type="body" sz="half" idx="17"/>
          </p:nvPr>
        </p:nvSpPr>
        <p:spPr>
          <a:xfrm>
            <a:off x="11949858" y="3857625"/>
            <a:ext cx="4951476" cy="4829175"/>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D8BD707-D9CF-40AE-B4C6-C98DA3205C09}" type="datetimeFigureOut">
              <a:rPr lang="en-US" smtClean="0"/>
              <a:pPr/>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3571678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6943" y="2727322"/>
            <a:ext cx="5009958" cy="2771777"/>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5700" y="2727322"/>
            <a:ext cx="5009958" cy="2771777"/>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04077" y="2727322"/>
            <a:ext cx="5009958" cy="2771777"/>
          </a:xfrm>
          <a:prstGeom prst="rect">
            <a:avLst/>
          </a:prstGeom>
        </p:spPr>
      </p:pic>
      <p:sp>
        <p:nvSpPr>
          <p:cNvPr id="30" name="Title 1"/>
          <p:cNvSpPr>
            <a:spLocks noGrp="1"/>
          </p:cNvSpPr>
          <p:nvPr>
            <p:ph type="title"/>
          </p:nvPr>
        </p:nvSpPr>
        <p:spPr>
          <a:xfrm>
            <a:off x="1370692" y="914400"/>
            <a:ext cx="15530645" cy="1455675"/>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1370693"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20" name="Picture Placeholder 2"/>
          <p:cNvSpPr>
            <a:spLocks noGrp="1" noChangeAspect="1"/>
          </p:cNvSpPr>
          <p:nvPr>
            <p:ph type="pic" idx="15"/>
          </p:nvPr>
        </p:nvSpPr>
        <p:spPr>
          <a:xfrm>
            <a:off x="1527153" y="2908377"/>
            <a:ext cx="4638552" cy="240443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1370693" y="6720553"/>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22" name="Text Placeholder 4"/>
          <p:cNvSpPr>
            <a:spLocks noGrp="1"/>
          </p:cNvSpPr>
          <p:nvPr>
            <p:ph type="body" sz="quarter" idx="3"/>
          </p:nvPr>
        </p:nvSpPr>
        <p:spPr>
          <a:xfrm>
            <a:off x="6664182"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23" name="Picture Placeholder 2"/>
          <p:cNvSpPr>
            <a:spLocks noGrp="1" noChangeAspect="1"/>
          </p:cNvSpPr>
          <p:nvPr>
            <p:ph type="pic" idx="21"/>
          </p:nvPr>
        </p:nvSpPr>
        <p:spPr>
          <a:xfrm>
            <a:off x="6818615" y="2908641"/>
            <a:ext cx="4638552" cy="2412246"/>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6662153" y="6720551"/>
            <a:ext cx="4951476" cy="1966250"/>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25" name="Text Placeholder 4"/>
          <p:cNvSpPr>
            <a:spLocks noGrp="1"/>
          </p:cNvSpPr>
          <p:nvPr>
            <p:ph type="body" sz="quarter" idx="13"/>
          </p:nvPr>
        </p:nvSpPr>
        <p:spPr>
          <a:xfrm>
            <a:off x="11950046" y="5856159"/>
            <a:ext cx="4951476" cy="864393"/>
          </a:xfrm>
        </p:spPr>
        <p:txBody>
          <a:bodyPr anchor="b">
            <a:noAutofit/>
          </a:bodyPr>
          <a:lstStyle>
            <a:lvl1pPr marL="0" indent="0" algn="ctr">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26" name="Picture Placeholder 2"/>
          <p:cNvSpPr>
            <a:spLocks noGrp="1" noChangeAspect="1"/>
          </p:cNvSpPr>
          <p:nvPr>
            <p:ph type="pic" idx="22"/>
          </p:nvPr>
        </p:nvSpPr>
        <p:spPr>
          <a:xfrm>
            <a:off x="12113547" y="2901648"/>
            <a:ext cx="4638552" cy="2410941"/>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11949858" y="6720548"/>
            <a:ext cx="4951476" cy="1966253"/>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3" name="Date Placeholder 2"/>
          <p:cNvSpPr>
            <a:spLocks noGrp="1"/>
          </p:cNvSpPr>
          <p:nvPr>
            <p:ph type="dt" sz="half" idx="10"/>
          </p:nvPr>
        </p:nvSpPr>
        <p:spPr/>
        <p:txBody>
          <a:bodyPr/>
          <a:lstStyle/>
          <a:p>
            <a:fld id="{1D8BD707-D9CF-40AE-B4C6-C98DA3205C09}" type="datetimeFigureOut">
              <a:rPr lang="en-US" smtClean="0"/>
              <a:pPr/>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492208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42736090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474603" y="914399"/>
            <a:ext cx="3426731" cy="7772402"/>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0694" y="914399"/>
            <a:ext cx="11875308" cy="7772402"/>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0209105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896539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943102" y="2641601"/>
            <a:ext cx="14385825" cy="2743220"/>
          </a:xfrm>
        </p:spPr>
        <p:txBody>
          <a:bodyPr anchor="b"/>
          <a:lstStyle>
            <a:lvl1pPr algn="ctr">
              <a:defRPr sz="6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943102" y="5384819"/>
            <a:ext cx="14385825" cy="2260581"/>
          </a:xfrm>
        </p:spPr>
        <p:txBody>
          <a:bodyPr anchor="t"/>
          <a:lstStyle>
            <a:lvl1pPr marL="0" indent="0" algn="ctr">
              <a:buNone/>
              <a:defRPr sz="3000">
                <a:solidFill>
                  <a:schemeClr val="tx1"/>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1D8BD707-D9CF-40AE-B4C6-C98DA3205C09}" type="datetimeFigureOut">
              <a:rPr lang="en-US" smtClean="0"/>
              <a:pPr/>
              <a:t>5/8/2025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649608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0693" y="2598674"/>
            <a:ext cx="7590746" cy="6088125"/>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9304339" y="2598674"/>
            <a:ext cx="7596998" cy="6088127"/>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160330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0693" y="2601760"/>
            <a:ext cx="7633608" cy="6223154"/>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7728" y="2601760"/>
            <a:ext cx="7633608" cy="6223154"/>
          </a:xfrm>
          <a:prstGeom prst="rect">
            <a:avLst/>
          </a:prstGeom>
        </p:spPr>
      </p:pic>
      <p:sp>
        <p:nvSpPr>
          <p:cNvPr id="2" name="Title 1"/>
          <p:cNvSpPr>
            <a:spLocks noGrp="1"/>
          </p:cNvSpPr>
          <p:nvPr>
            <p:ph type="title"/>
          </p:nvPr>
        </p:nvSpPr>
        <p:spPr/>
        <p:txBody>
          <a:bodyPr/>
          <a:lstStyle>
            <a:lvl1pPr>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508808" y="2752881"/>
            <a:ext cx="7314516" cy="817326"/>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4" name="Content Placeholder 3"/>
          <p:cNvSpPr>
            <a:spLocks noGrp="1"/>
          </p:cNvSpPr>
          <p:nvPr>
            <p:ph sz="half" idx="2"/>
          </p:nvPr>
        </p:nvSpPr>
        <p:spPr>
          <a:xfrm>
            <a:off x="1508808" y="3570206"/>
            <a:ext cx="7314516" cy="5116595"/>
          </a:xfrm>
        </p:spPr>
        <p:txBody>
          <a:bodyPr anchor="t">
            <a:normAutofit/>
          </a:bodyPr>
          <a:lstStyle>
            <a:lvl1pPr>
              <a:defRPr sz="2700"/>
            </a:lvl1pPr>
            <a:lvl2pPr>
              <a:defRPr sz="2400"/>
            </a:lvl2pPr>
            <a:lvl3pPr>
              <a:defRPr sz="2100"/>
            </a:lvl3pPr>
            <a:lvl4pPr>
              <a:defRPr sz="1800"/>
            </a:lvl4pPr>
            <a:lvl5pPr>
              <a:defRPr sz="18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9442451" y="2752882"/>
            <a:ext cx="7342995" cy="817325"/>
          </a:xfrm>
        </p:spPr>
        <p:txBody>
          <a:bodyPr anchor="b">
            <a:noAutofit/>
          </a:bodyPr>
          <a:lstStyle>
            <a:lvl1pPr marL="0" indent="0" algn="ctr">
              <a:buNone/>
              <a:defRPr sz="3600" b="0"/>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Haga clic para modificar los estilos de texto del patrón</a:t>
            </a:r>
          </a:p>
        </p:txBody>
      </p:sp>
      <p:sp>
        <p:nvSpPr>
          <p:cNvPr id="6" name="Content Placeholder 5"/>
          <p:cNvSpPr>
            <a:spLocks noGrp="1"/>
          </p:cNvSpPr>
          <p:nvPr>
            <p:ph sz="quarter" idx="4"/>
          </p:nvPr>
        </p:nvSpPr>
        <p:spPr>
          <a:xfrm>
            <a:off x="9442451" y="3570206"/>
            <a:ext cx="7342995" cy="5116595"/>
          </a:xfrm>
        </p:spPr>
        <p:txBody>
          <a:bodyPr anchor="t">
            <a:normAutofit/>
          </a:bodyPr>
          <a:lstStyle>
            <a:lvl1pPr>
              <a:defRPr sz="2700"/>
            </a:lvl1pPr>
            <a:lvl2pPr>
              <a:defRPr sz="2400"/>
            </a:lvl2pPr>
            <a:lvl3pPr>
              <a:defRPr sz="2100"/>
            </a:lvl3pPr>
            <a:lvl4pPr>
              <a:defRPr sz="1800"/>
            </a:lvl4pPr>
            <a:lvl5pPr>
              <a:defRPr sz="18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5/8/2025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62159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5/8/2025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005452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3052524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0"/>
            <a:ext cx="5560334" cy="2732877"/>
          </a:xfrm>
        </p:spPr>
        <p:txBody>
          <a:bodyPr anchor="b">
            <a:normAutofit/>
          </a:bodyPr>
          <a:lstStyle>
            <a:lvl1pPr algn="ctr">
              <a:defRPr sz="36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7283450" y="914400"/>
            <a:ext cx="9617886" cy="7772400"/>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370693" y="3647277"/>
            <a:ext cx="5560334" cy="5039522"/>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176132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0498" y="914400"/>
            <a:ext cx="5376249" cy="7807248"/>
          </a:xfrm>
          <a:prstGeom prst="rect">
            <a:avLst/>
          </a:prstGeom>
        </p:spPr>
      </p:pic>
      <p:sp>
        <p:nvSpPr>
          <p:cNvPr id="2" name="Title 1"/>
          <p:cNvSpPr>
            <a:spLocks noGrp="1"/>
          </p:cNvSpPr>
          <p:nvPr>
            <p:ph type="title"/>
          </p:nvPr>
        </p:nvSpPr>
        <p:spPr>
          <a:xfrm>
            <a:off x="1370693" y="914885"/>
            <a:ext cx="8902424" cy="2744007"/>
          </a:xfrm>
        </p:spPr>
        <p:txBody>
          <a:bodyPr anchor="b">
            <a:noAutofit/>
          </a:bodyPr>
          <a:lstStyle>
            <a:lvl1pPr algn="ctr">
              <a:defRPr sz="48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163827" y="1145553"/>
            <a:ext cx="4913627" cy="7369233"/>
          </a:xfrm>
          <a:effectLst>
            <a:outerShdw blurRad="38100" dist="25400" dir="4440000">
              <a:srgbClr val="000000">
                <a:alpha val="36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370693" y="3658891"/>
            <a:ext cx="8902424" cy="5064201"/>
          </a:xfrm>
        </p:spPr>
        <p:txBody>
          <a:bodyPr anchor="t">
            <a:normAutofit/>
          </a:bodyPr>
          <a:lstStyle>
            <a:lvl1pPr marL="0" indent="0" algn="ctr">
              <a:buNone/>
              <a:defRPr sz="24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1D8BD707-D9CF-40AE-B4C6-C98DA3205C09}" type="datetimeFigureOut">
              <a:rPr lang="en-US" smtClean="0"/>
              <a:pPr/>
              <a:t>5/8/2025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‹Nº›</a:t>
            </a:fld>
            <a:endParaRPr lang="en-US"/>
          </a:p>
        </p:txBody>
      </p:sp>
    </p:spTree>
    <p:extLst>
      <p:ext uri="{BB962C8B-B14F-4D97-AF65-F5344CB8AC3E}">
        <p14:creationId xmlns:p14="http://schemas.microsoft.com/office/powerpoint/2010/main" val="2910352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0"/>
            <a:ext cx="15530643" cy="1455675"/>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0693" y="2598674"/>
            <a:ext cx="15530643" cy="6088127"/>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fld id="{1D8BD707-D9CF-40AE-B4C6-C98DA3205C09}" type="datetimeFigureOut">
              <a:rPr lang="en-US" smtClean="0"/>
              <a:pPr/>
              <a:t>5/8/2025</a:t>
            </a:fld>
            <a:endParaRPr lang="en-US"/>
          </a:p>
        </p:txBody>
      </p:sp>
      <p:sp>
        <p:nvSpPr>
          <p:cNvPr id="5" name="Footer Placeholder 4"/>
          <p:cNvSpPr>
            <a:spLocks noGrp="1"/>
          </p:cNvSpPr>
          <p:nvPr>
            <p:ph type="ftr" sz="quarter" idx="3"/>
          </p:nvPr>
        </p:nvSpPr>
        <p:spPr>
          <a:xfrm>
            <a:off x="1370693" y="8824913"/>
            <a:ext cx="10009298" cy="547688"/>
          </a:xfrm>
          <a:prstGeom prst="rect">
            <a:avLst/>
          </a:prstGeom>
        </p:spPr>
        <p:txBody>
          <a:bodyPr vert="horz" lIns="91440" tIns="45720" rIns="91440" bIns="45720" rtlCol="0" anchor="ctr"/>
          <a:lstStyle>
            <a:lvl1pPr algn="l">
              <a:defRPr sz="15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lumMod val="95000"/>
                  </a:schemeClr>
                </a:solidFill>
                <a:effectLst>
                  <a:outerShdw blurRad="50800" dist="38100" dir="2700000" algn="tl" rotWithShape="0">
                    <a:schemeClr val="bg1">
                      <a:alpha val="43000"/>
                    </a:schemeClr>
                  </a:outerShdw>
                </a:effectLst>
              </a:defRPr>
            </a:lvl1pPr>
          </a:lstStyle>
          <a:p>
            <a:fld id="{B6F15528-21DE-4FAA-801E-634DDDAF4B2B}" type="slidenum">
              <a:rPr lang="en-US" smtClean="0"/>
              <a:pPr/>
              <a:t>‹Nº›</a:t>
            </a:fld>
            <a:endParaRPr lang="en-US"/>
          </a:p>
        </p:txBody>
      </p:sp>
    </p:spTree>
    <p:extLst>
      <p:ext uri="{BB962C8B-B14F-4D97-AF65-F5344CB8AC3E}">
        <p14:creationId xmlns:p14="http://schemas.microsoft.com/office/powerpoint/2010/main" val="1641525189"/>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685800" rtl="0" eaLnBrk="1" latinLnBrk="0" hangingPunct="1">
        <a:spcBef>
          <a:spcPct val="0"/>
        </a:spcBef>
        <a:buNone/>
        <a:defRPr sz="6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459000" algn="l" defTabSz="685800" rtl="0" eaLnBrk="1" latinLnBrk="0" hangingPunct="1">
        <a:spcBef>
          <a:spcPct val="20000"/>
        </a:spcBef>
        <a:spcAft>
          <a:spcPts val="900"/>
        </a:spcAft>
        <a:buClr>
          <a:schemeClr val="tx2"/>
        </a:buClr>
        <a:buSzPct val="70000"/>
        <a:buFont typeface="Wingdings 2" charset="2"/>
        <a:buChar char=""/>
        <a:defRPr sz="3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1080000" indent="-405000" algn="l" defTabSz="685800" rtl="0" eaLnBrk="1" latinLnBrk="0" hangingPunct="1">
        <a:spcBef>
          <a:spcPct val="20000"/>
        </a:spcBef>
        <a:spcAft>
          <a:spcPts val="900"/>
        </a:spcAft>
        <a:buClr>
          <a:schemeClr val="tx2"/>
        </a:buClr>
        <a:buSzPct val="70000"/>
        <a:buFont typeface="Wingdings 2" charset="2"/>
        <a:buChar char=""/>
        <a:defRPr sz="2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539000" indent="-324000" algn="l" defTabSz="685800" rtl="0" eaLnBrk="1" latinLnBrk="0" hangingPunct="1">
        <a:spcBef>
          <a:spcPct val="20000"/>
        </a:spcBef>
        <a:spcAft>
          <a:spcPts val="900"/>
        </a:spcAft>
        <a:buClr>
          <a:schemeClr val="tx2"/>
        </a:buClr>
        <a:buSzPct val="70000"/>
        <a:buFont typeface="Wingdings 2" charset="2"/>
        <a:buChar char=""/>
        <a:defRPr sz="2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2079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2511000" indent="-3240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30219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36027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41835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4659300" indent="-342900" algn="l" defTabSz="685800" rtl="0" eaLnBrk="1" latinLnBrk="0" hangingPunct="1">
        <a:spcBef>
          <a:spcPct val="20000"/>
        </a:spcBef>
        <a:spcAft>
          <a:spcPts val="9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svg"/></Relationships>
</file>

<file path=ppt/slides/_rels/slide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7.jpeg"/></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9.png"/><Relationship Id="rId7"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5.svg"/><Relationship Id="rId9" Type="http://schemas.openxmlformats.org/officeDocument/2006/relationships/image" Target="../media/image22.pn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26.svg"/></Relationships>
</file>

<file path=ppt/slides/_rels/slide7.xml.rels><?xml version="1.0" encoding="UTF-8" standalone="yes"?>
<Relationships xmlns="http://schemas.openxmlformats.org/package/2006/relationships"><Relationship Id="rId8" Type="http://schemas.openxmlformats.org/officeDocument/2006/relationships/hyperlink" Target="https://stackoverflow.com/questions/8532114/how-to-package-images-into-a-runnable-jar" TargetMode="External"/><Relationship Id="rId3" Type="http://schemas.openxmlformats.org/officeDocument/2006/relationships/hyperlink" Target="https://docs.oracle.com/javase/tutorial/uiswing/" TargetMode="External"/><Relationship Id="rId7" Type="http://schemas.openxmlformats.org/officeDocument/2006/relationships/hyperlink" Target="https://docs.oracle.com/javase/tutorial/2d/images/loadimage.html"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hyperlink" Target="https://docs.oracle.com/javase/tutorial/2d/images/" TargetMode="External"/><Relationship Id="rId11" Type="http://schemas.openxmlformats.org/officeDocument/2006/relationships/image" Target="../media/image10.svg"/><Relationship Id="rId5" Type="http://schemas.openxmlformats.org/officeDocument/2006/relationships/hyperlink" Target="https://docs.oracle.com/javase/tutorial/uiswing/events/" TargetMode="External"/><Relationship Id="rId10" Type="http://schemas.openxmlformats.org/officeDocument/2006/relationships/image" Target="../media/image9.png"/><Relationship Id="rId4" Type="http://schemas.openxmlformats.org/officeDocument/2006/relationships/hyperlink" Target="https://docs.oracle.com/javase/tutorial/2d/" TargetMode="External"/><Relationship Id="rId9" Type="http://schemas.openxmlformats.org/officeDocument/2006/relationships/hyperlink" Target="https://www.youtube.com/watch?v=rCoed3MKpE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0254E"/>
        </a:solidFill>
        <a:effectLst/>
      </p:bgPr>
    </p:bg>
    <p:spTree>
      <p:nvGrpSpPr>
        <p:cNvPr id="1" name=""/>
        <p:cNvGrpSpPr/>
        <p:nvPr/>
      </p:nvGrpSpPr>
      <p:grpSpPr>
        <a:xfrm>
          <a:off x="0" y="0"/>
          <a:ext cx="0" cy="0"/>
          <a:chOff x="0" y="0"/>
          <a:chExt cx="0" cy="0"/>
        </a:xfrm>
      </p:grpSpPr>
      <p:sp>
        <p:nvSpPr>
          <p:cNvPr id="2" name="Freeform 2"/>
          <p:cNvSpPr/>
          <p:nvPr/>
        </p:nvSpPr>
        <p:spPr>
          <a:xfrm flipH="1" flipV="1">
            <a:off x="-1460170" y="-782786"/>
            <a:ext cx="17498344" cy="2952846"/>
          </a:xfrm>
          <a:custGeom>
            <a:avLst/>
            <a:gdLst/>
            <a:ahLst/>
            <a:cxnLst/>
            <a:rect l="l" t="t" r="r" b="b"/>
            <a:pathLst>
              <a:path w="17498344" h="2952846">
                <a:moveTo>
                  <a:pt x="17498344" y="2952845"/>
                </a:moveTo>
                <a:lnTo>
                  <a:pt x="0" y="2952845"/>
                </a:lnTo>
                <a:lnTo>
                  <a:pt x="0" y="0"/>
                </a:lnTo>
                <a:lnTo>
                  <a:pt x="17498344" y="0"/>
                </a:lnTo>
                <a:lnTo>
                  <a:pt x="17498344" y="2952845"/>
                </a:lnTo>
                <a:close/>
              </a:path>
            </a:pathLst>
          </a:custGeom>
          <a:blipFill>
            <a:blip r:embed="rId2"/>
            <a:stretch>
              <a:fillRect/>
            </a:stretch>
          </a:blipFill>
        </p:spPr>
        <p:txBody>
          <a:bodyPr/>
          <a:lstStyle/>
          <a:p>
            <a:endParaRPr lang="es-MX" noProof="0" dirty="0"/>
          </a:p>
        </p:txBody>
      </p:sp>
      <p:sp>
        <p:nvSpPr>
          <p:cNvPr id="3" name="Freeform 3"/>
          <p:cNvSpPr/>
          <p:nvPr/>
        </p:nvSpPr>
        <p:spPr>
          <a:xfrm>
            <a:off x="15609027" y="7764611"/>
            <a:ext cx="1493689" cy="1493689"/>
          </a:xfrm>
          <a:custGeom>
            <a:avLst/>
            <a:gdLst/>
            <a:ahLst/>
            <a:cxnLst/>
            <a:rect l="l" t="t" r="r" b="b"/>
            <a:pathLst>
              <a:path w="1493689" h="1493689">
                <a:moveTo>
                  <a:pt x="0" y="0"/>
                </a:moveTo>
                <a:lnTo>
                  <a:pt x="1493689" y="0"/>
                </a:lnTo>
                <a:lnTo>
                  <a:pt x="1493689" y="1493689"/>
                </a:lnTo>
                <a:lnTo>
                  <a:pt x="0" y="1493689"/>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txBody>
          <a:bodyPr/>
          <a:lstStyle/>
          <a:p>
            <a:endParaRPr lang="es-MX" noProof="0" dirty="0"/>
          </a:p>
        </p:txBody>
      </p:sp>
      <p:sp>
        <p:nvSpPr>
          <p:cNvPr id="4" name="TextBox 4"/>
          <p:cNvSpPr txBox="1"/>
          <p:nvPr/>
        </p:nvSpPr>
        <p:spPr>
          <a:xfrm>
            <a:off x="6086961" y="3129748"/>
            <a:ext cx="11767756" cy="2431115"/>
          </a:xfrm>
          <a:prstGeom prst="rect">
            <a:avLst/>
          </a:prstGeom>
        </p:spPr>
        <p:txBody>
          <a:bodyPr lIns="0" tIns="0" rIns="0" bIns="0" rtlCol="0" anchor="t">
            <a:spAutoFit/>
          </a:bodyPr>
          <a:lstStyle/>
          <a:p>
            <a:pPr algn="l">
              <a:lnSpc>
                <a:spcPts val="6319"/>
              </a:lnSpc>
            </a:pPr>
            <a:r>
              <a:rPr lang="es-MX" sz="6076" b="1" spc="516" noProof="0" dirty="0">
                <a:solidFill>
                  <a:srgbClr val="FFFFFF"/>
                </a:solidFill>
                <a:latin typeface="Agrandir Grand Ultra-Bold"/>
                <a:ea typeface="Agrandir Grand Ultra-Bold"/>
                <a:cs typeface="Agrandir Grand Ultra-Bold"/>
                <a:sym typeface="Agrandir Grand Ultra-Bold"/>
              </a:rPr>
              <a:t>Multiherramienta para electrónica</a:t>
            </a:r>
          </a:p>
          <a:p>
            <a:pPr marL="0" lvl="0" indent="0" algn="l">
              <a:lnSpc>
                <a:spcPts val="6319"/>
              </a:lnSpc>
            </a:pPr>
            <a:endParaRPr lang="es-MX" sz="6076" b="1" spc="516" noProof="0" dirty="0">
              <a:solidFill>
                <a:srgbClr val="FFFFFF"/>
              </a:solidFill>
              <a:latin typeface="Agrandir Grand Ultra-Bold"/>
              <a:ea typeface="Agrandir Grand Ultra-Bold"/>
              <a:cs typeface="Agrandir Grand Ultra-Bold"/>
              <a:sym typeface="Agrandir Grand Ultra-Bold"/>
            </a:endParaRPr>
          </a:p>
        </p:txBody>
      </p:sp>
      <p:sp>
        <p:nvSpPr>
          <p:cNvPr id="5" name="TextBox 5"/>
          <p:cNvSpPr txBox="1"/>
          <p:nvPr/>
        </p:nvSpPr>
        <p:spPr>
          <a:xfrm>
            <a:off x="6086961" y="5266134"/>
            <a:ext cx="10755679" cy="860634"/>
          </a:xfrm>
          <a:prstGeom prst="rect">
            <a:avLst/>
          </a:prstGeom>
        </p:spPr>
        <p:txBody>
          <a:bodyPr lIns="0" tIns="0" rIns="0" bIns="0" rtlCol="0" anchor="t">
            <a:spAutoFit/>
          </a:bodyPr>
          <a:lstStyle/>
          <a:p>
            <a:pPr algn="l">
              <a:lnSpc>
                <a:spcPts val="3126"/>
              </a:lnSpc>
            </a:pPr>
            <a:r>
              <a:rPr lang="es-MX" sz="2542" b="1" spc="216" noProof="0" dirty="0">
                <a:solidFill>
                  <a:srgbClr val="FFFFFF"/>
                </a:solidFill>
                <a:latin typeface="Agrandir Grand Bold"/>
                <a:ea typeface="Agrandir Grand Bold"/>
                <a:cs typeface="Agrandir Grand Bold"/>
                <a:sym typeface="Agrandir Grand Bold"/>
              </a:rPr>
              <a:t>PROGRAMACIÓN ORIENTADA A OBJETOS</a:t>
            </a:r>
          </a:p>
          <a:p>
            <a:pPr marL="0" lvl="0" indent="0" algn="l">
              <a:lnSpc>
                <a:spcPts val="3126"/>
              </a:lnSpc>
            </a:pPr>
            <a:endParaRPr lang="es-MX" sz="2542" b="1" spc="216" noProof="0" dirty="0">
              <a:solidFill>
                <a:srgbClr val="FFFFFF"/>
              </a:solidFill>
              <a:latin typeface="Agrandir Grand Bold"/>
              <a:ea typeface="Agrandir Grand Bold"/>
              <a:cs typeface="Agrandir Grand Bold"/>
              <a:sym typeface="Agrandir Grand Bold"/>
            </a:endParaRPr>
          </a:p>
        </p:txBody>
      </p:sp>
      <p:sp>
        <p:nvSpPr>
          <p:cNvPr id="6" name="Freeform 6"/>
          <p:cNvSpPr/>
          <p:nvPr/>
        </p:nvSpPr>
        <p:spPr>
          <a:xfrm>
            <a:off x="0" y="2440862"/>
            <a:ext cx="4486731" cy="7579277"/>
          </a:xfrm>
          <a:custGeom>
            <a:avLst/>
            <a:gdLst/>
            <a:ahLst/>
            <a:cxnLst/>
            <a:rect l="l" t="t" r="r" b="b"/>
            <a:pathLst>
              <a:path w="7940195" h="7579277">
                <a:moveTo>
                  <a:pt x="0" y="0"/>
                </a:moveTo>
                <a:lnTo>
                  <a:pt x="7940195" y="0"/>
                </a:lnTo>
                <a:lnTo>
                  <a:pt x="7940195" y="7579277"/>
                </a:lnTo>
                <a:lnTo>
                  <a:pt x="0" y="7579277"/>
                </a:lnTo>
                <a:lnTo>
                  <a:pt x="0" y="0"/>
                </a:lnTo>
                <a:close/>
              </a:path>
            </a:pathLst>
          </a:custGeom>
          <a:blipFill>
            <a:blip r:embed="rId5">
              <a:extLst>
                <a:ext uri="{96DAC541-7B7A-43D3-8B79-37D633B846F1}">
                  <asvg:svgBlip xmlns:asvg="http://schemas.microsoft.com/office/drawing/2016/SVG/main" r:embed="rId6"/>
                </a:ext>
              </a:extLst>
            </a:blip>
            <a:stretch>
              <a:fillRect l="-76970" r="-1"/>
            </a:stretch>
          </a:blipFill>
        </p:spPr>
        <p:txBody>
          <a:bodyPr/>
          <a:lstStyle/>
          <a:p>
            <a:endParaRPr lang="es-MX" noProof="0" dirty="0"/>
          </a:p>
        </p:txBody>
      </p:sp>
      <p:sp>
        <p:nvSpPr>
          <p:cNvPr id="7" name="TextBox 7"/>
          <p:cNvSpPr txBox="1"/>
          <p:nvPr/>
        </p:nvSpPr>
        <p:spPr>
          <a:xfrm>
            <a:off x="6086961" y="6060093"/>
            <a:ext cx="8320025" cy="673472"/>
          </a:xfrm>
          <a:prstGeom prst="rect">
            <a:avLst/>
          </a:prstGeom>
        </p:spPr>
        <p:txBody>
          <a:bodyPr lIns="0" tIns="0" rIns="0" bIns="0" rtlCol="0" anchor="t">
            <a:spAutoFit/>
          </a:bodyPr>
          <a:lstStyle/>
          <a:p>
            <a:pPr algn="l">
              <a:lnSpc>
                <a:spcPts val="2418"/>
              </a:lnSpc>
            </a:pPr>
            <a:r>
              <a:rPr lang="es-MX" sz="1966" b="1" spc="167" noProof="0" dirty="0">
                <a:solidFill>
                  <a:srgbClr val="FFFFFF"/>
                </a:solidFill>
                <a:latin typeface="Agrandir Grand Bold"/>
                <a:ea typeface="Agrandir Grand Bold"/>
                <a:cs typeface="Agrandir Grand Bold"/>
                <a:sym typeface="Agrandir Grand Bold"/>
              </a:rPr>
              <a:t>KENNETH EDUARDO CASTILLO GARCÍA</a:t>
            </a:r>
          </a:p>
          <a:p>
            <a:pPr marL="0" lvl="0" indent="0" algn="l">
              <a:lnSpc>
                <a:spcPts val="2418"/>
              </a:lnSpc>
            </a:pPr>
            <a:r>
              <a:rPr lang="es-MX" sz="1966" b="1" spc="167" noProof="0" dirty="0">
                <a:solidFill>
                  <a:srgbClr val="FFFFFF"/>
                </a:solidFill>
                <a:latin typeface="Agrandir Grand Bold"/>
                <a:ea typeface="Agrandir Grand Bold"/>
                <a:cs typeface="Agrandir Grand Bold"/>
                <a:sym typeface="Agrandir Grand Bold"/>
              </a:rPr>
              <a:t>MARCO HEIMDAL CASTRO MAGAÑA</a:t>
            </a:r>
          </a:p>
        </p:txBody>
      </p:sp>
      <p:sp>
        <p:nvSpPr>
          <p:cNvPr id="8" name="TextBox 8"/>
          <p:cNvSpPr txBox="1"/>
          <p:nvPr/>
        </p:nvSpPr>
        <p:spPr>
          <a:xfrm>
            <a:off x="2085725" y="607912"/>
            <a:ext cx="15768991" cy="1007728"/>
          </a:xfrm>
          <a:prstGeom prst="rect">
            <a:avLst/>
          </a:prstGeom>
        </p:spPr>
        <p:txBody>
          <a:bodyPr lIns="0" tIns="0" rIns="0" bIns="0" rtlCol="0" anchor="t">
            <a:spAutoFit/>
          </a:bodyPr>
          <a:lstStyle/>
          <a:p>
            <a:pPr marL="0" lvl="0" indent="0" algn="l">
              <a:lnSpc>
                <a:spcPts val="6319"/>
              </a:lnSpc>
            </a:pPr>
            <a:r>
              <a:rPr lang="es-MX" sz="6076" b="1" spc="516" noProof="0" dirty="0">
                <a:solidFill>
                  <a:srgbClr val="FFFFFF"/>
                </a:solidFill>
                <a:latin typeface="Agrandir Grand Ultra-Bold"/>
                <a:ea typeface="Agrandir Grand Ultra-Bold"/>
                <a:cs typeface="Agrandir Grand Ultra-Bold"/>
                <a:sym typeface="Agrandir Grand Ultra-Bold"/>
              </a:rPr>
              <a:t>PROYECTO INTEGRADOR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609600" y="1485900"/>
            <a:ext cx="9623258" cy="584134"/>
          </a:xfrm>
          <a:prstGeom prst="rect">
            <a:avLst/>
          </a:prstGeom>
        </p:spPr>
        <p:txBody>
          <a:bodyPr wrap="square" lIns="0" tIns="0" rIns="0" bIns="0" rtlCol="0" anchor="t">
            <a:spAutoFit/>
          </a:bodyPr>
          <a:lstStyle/>
          <a:p>
            <a:pPr marL="0" lvl="0" indent="0" algn="l">
              <a:lnSpc>
                <a:spcPts val="4439"/>
              </a:lnSpc>
              <a:spcBef>
                <a:spcPct val="0"/>
              </a:spcBef>
            </a:pPr>
            <a:r>
              <a:rPr lang="es-MX" sz="4672" b="1" spc="397" dirty="0">
                <a:latin typeface="Agrandir Grand Ultra-Bold"/>
                <a:ea typeface="Agrandir Grand Ultra-Bold"/>
                <a:cs typeface="Agrandir Grand Ultra-Bold"/>
                <a:sym typeface="Agrandir Grand Ultra-Bold"/>
              </a:rPr>
              <a:t>´¿Qué es?</a:t>
            </a:r>
            <a:endParaRPr lang="es-MX" sz="4672" b="1" spc="397" noProof="0" dirty="0">
              <a:latin typeface="Agrandir Grand Ultra-Bold"/>
              <a:ea typeface="Agrandir Grand Ultra-Bold"/>
              <a:cs typeface="Agrandir Grand Ultra-Bold"/>
              <a:sym typeface="Agrandir Grand Ultra-Bold"/>
            </a:endParaRPr>
          </a:p>
        </p:txBody>
      </p:sp>
      <p:sp>
        <p:nvSpPr>
          <p:cNvPr id="3" name="TextBox 3"/>
          <p:cNvSpPr txBox="1"/>
          <p:nvPr/>
        </p:nvSpPr>
        <p:spPr>
          <a:xfrm>
            <a:off x="609600" y="4763613"/>
            <a:ext cx="10156658" cy="3351687"/>
          </a:xfrm>
          <a:prstGeom prst="rect">
            <a:avLst/>
          </a:prstGeom>
        </p:spPr>
        <p:txBody>
          <a:bodyPr wrap="square" lIns="0" tIns="0" rIns="0" bIns="0" rtlCol="0" anchor="t">
            <a:spAutoFit/>
          </a:bodyPr>
          <a:lstStyle/>
          <a:p>
            <a:pPr lvl="0" algn="l">
              <a:lnSpc>
                <a:spcPct val="150000"/>
              </a:lnSpc>
              <a:spcBef>
                <a:spcPct val="0"/>
              </a:spcBef>
            </a:pPr>
            <a:r>
              <a:rPr lang="es-MX" sz="2800" spc="30" noProof="0" dirty="0">
                <a:solidFill>
                  <a:srgbClr val="5683FF"/>
                </a:solidFill>
                <a:latin typeface="TT Commons Pro Expanded"/>
                <a:ea typeface="TT Commons Pro Expanded"/>
                <a:cs typeface="TT Commons Pro Expanded"/>
                <a:sym typeface="TT Commons Pro Expanded"/>
              </a:rPr>
              <a:t>Cálculo de valores para:</a:t>
            </a:r>
          </a:p>
          <a:p>
            <a:pPr marL="342900" lvl="0" indent="-342900" algn="l">
              <a:lnSpc>
                <a:spcPct val="150000"/>
              </a:lnSpc>
              <a:spcBef>
                <a:spcPct val="0"/>
              </a:spcBef>
              <a:buFont typeface="Arial" panose="020B0604020202020204" pitchFamily="34" charset="0"/>
              <a:buChar char="•"/>
            </a:pPr>
            <a:r>
              <a:rPr lang="es-MX" sz="2400" spc="30" noProof="0" dirty="0">
                <a:solidFill>
                  <a:srgbClr val="5683FF"/>
                </a:solidFill>
                <a:latin typeface="TT Commons Pro Expanded"/>
                <a:ea typeface="TT Commons Pro Expanded"/>
                <a:cs typeface="TT Commons Pro Expanded"/>
                <a:sym typeface="TT Commons Pro Expanded"/>
              </a:rPr>
              <a:t>Resistencias: colores – valores, valores – colores</a:t>
            </a:r>
          </a:p>
          <a:p>
            <a:pPr marL="342900" lvl="0" indent="-342900" algn="l">
              <a:lnSpc>
                <a:spcPct val="150000"/>
              </a:lnSpc>
              <a:spcBef>
                <a:spcPct val="0"/>
              </a:spcBef>
              <a:buFont typeface="Arial" panose="020B0604020202020204" pitchFamily="34" charset="0"/>
              <a:buChar char="•"/>
            </a:pPr>
            <a:r>
              <a:rPr lang="es-MX" sz="2400" spc="30" dirty="0">
                <a:solidFill>
                  <a:srgbClr val="5683FF"/>
                </a:solidFill>
                <a:latin typeface="TT Commons Pro Expanded"/>
                <a:ea typeface="TT Commons Pro Expanded"/>
                <a:cs typeface="TT Commons Pro Expanded"/>
                <a:sym typeface="TT Commons Pro Expanded"/>
              </a:rPr>
              <a:t>Filtros pasivos: pasa-bajas y pasa-altas</a:t>
            </a:r>
          </a:p>
          <a:p>
            <a:pPr marL="342900" lvl="0" indent="-342900" algn="l">
              <a:lnSpc>
                <a:spcPct val="150000"/>
              </a:lnSpc>
              <a:spcBef>
                <a:spcPct val="0"/>
              </a:spcBef>
              <a:buFont typeface="Arial" panose="020B0604020202020204" pitchFamily="34" charset="0"/>
              <a:buChar char="•"/>
            </a:pPr>
            <a:r>
              <a:rPr lang="es-MX" sz="2400" spc="30" noProof="0" dirty="0">
                <a:solidFill>
                  <a:srgbClr val="5683FF"/>
                </a:solidFill>
                <a:latin typeface="TT Commons Pro Expanded"/>
                <a:ea typeface="TT Commons Pro Expanded"/>
                <a:cs typeface="TT Commons Pro Expanded"/>
                <a:sym typeface="TT Commons Pro Expanded"/>
              </a:rPr>
              <a:t>Filtros activos: </a:t>
            </a:r>
            <a:r>
              <a:rPr lang="es-MX" sz="2400" spc="30" dirty="0">
                <a:solidFill>
                  <a:srgbClr val="5683FF"/>
                </a:solidFill>
                <a:latin typeface="TT Commons Pro Expanded"/>
                <a:ea typeface="TT Commons Pro Expanded"/>
                <a:cs typeface="TT Commons Pro Expanded"/>
                <a:sym typeface="TT Commons Pro Expanded"/>
              </a:rPr>
              <a:t>pasa-bajas y pasa-altas</a:t>
            </a:r>
          </a:p>
          <a:p>
            <a:pPr marL="342900" lvl="0" indent="-342900" algn="l">
              <a:lnSpc>
                <a:spcPct val="150000"/>
              </a:lnSpc>
              <a:spcBef>
                <a:spcPct val="0"/>
              </a:spcBef>
              <a:buFont typeface="Arial" panose="020B0604020202020204" pitchFamily="34" charset="0"/>
              <a:buChar char="•"/>
            </a:pPr>
            <a:r>
              <a:rPr lang="es-MX" sz="2400" spc="30" noProof="0" dirty="0">
                <a:solidFill>
                  <a:srgbClr val="5683FF"/>
                </a:solidFill>
                <a:latin typeface="TT Commons Pro Expanded"/>
                <a:ea typeface="TT Commons Pro Expanded"/>
                <a:cs typeface="TT Commons Pro Expanded"/>
                <a:sym typeface="TT Commons Pro Expanded"/>
              </a:rPr>
              <a:t>Divisores de tensión</a:t>
            </a:r>
          </a:p>
          <a:p>
            <a:pPr marL="342900" lvl="0" indent="-342900" algn="l">
              <a:lnSpc>
                <a:spcPct val="150000"/>
              </a:lnSpc>
              <a:spcBef>
                <a:spcPct val="0"/>
              </a:spcBef>
              <a:buFont typeface="Arial" panose="020B0604020202020204" pitchFamily="34" charset="0"/>
              <a:buChar char="•"/>
            </a:pPr>
            <a:r>
              <a:rPr lang="es-MX" sz="2400" spc="30" dirty="0">
                <a:solidFill>
                  <a:srgbClr val="5683FF"/>
                </a:solidFill>
                <a:latin typeface="TT Commons Pro Expanded"/>
                <a:ea typeface="TT Commons Pro Expanded"/>
                <a:cs typeface="TT Commons Pro Expanded"/>
                <a:sym typeface="TT Commons Pro Expanded"/>
              </a:rPr>
              <a:t>Amplificadores diferenciales</a:t>
            </a:r>
            <a:endParaRPr lang="es-MX" sz="2400" spc="30" noProof="0" dirty="0">
              <a:solidFill>
                <a:srgbClr val="5683FF"/>
              </a:solidFill>
              <a:latin typeface="TT Commons Pro Expanded"/>
              <a:ea typeface="TT Commons Pro Expanded"/>
              <a:cs typeface="TT Commons Pro Expanded"/>
              <a:sym typeface="TT Commons Pro Expanded"/>
            </a:endParaRPr>
          </a:p>
        </p:txBody>
      </p:sp>
      <p:sp>
        <p:nvSpPr>
          <p:cNvPr id="4" name="TextBox 4"/>
          <p:cNvSpPr txBox="1"/>
          <p:nvPr/>
        </p:nvSpPr>
        <p:spPr>
          <a:xfrm>
            <a:off x="609600" y="2705100"/>
            <a:ext cx="9623258" cy="1579920"/>
          </a:xfrm>
          <a:prstGeom prst="rect">
            <a:avLst/>
          </a:prstGeom>
        </p:spPr>
        <p:txBody>
          <a:bodyPr wrap="square" lIns="0" tIns="0" rIns="0" bIns="0" rtlCol="0" anchor="t">
            <a:spAutoFit/>
          </a:bodyPr>
          <a:lstStyle/>
          <a:p>
            <a:pPr marL="0" lvl="0" indent="0" algn="just">
              <a:lnSpc>
                <a:spcPts val="2786"/>
              </a:lnSpc>
              <a:spcBef>
                <a:spcPct val="0"/>
              </a:spcBef>
            </a:pPr>
            <a:r>
              <a:rPr lang="es-ES" sz="2422" b="1" spc="205" noProof="0" dirty="0">
                <a:solidFill>
                  <a:srgbClr val="6890FF"/>
                </a:solidFill>
                <a:latin typeface="Agrandir Grand Bold"/>
                <a:ea typeface="Agrandir Grand Bold"/>
                <a:cs typeface="Agrandir Grand Bold"/>
                <a:sym typeface="Agrandir Grand Bold"/>
              </a:rPr>
              <a:t>Es un programa que cuenta con diferentes utilidades o herramientas para el desarrollo de proyectos o prácticas afines a la electrónica.</a:t>
            </a:r>
          </a:p>
        </p:txBody>
      </p:sp>
      <p:sp>
        <p:nvSpPr>
          <p:cNvPr id="5" name="Freeform 5"/>
          <p:cNvSpPr/>
          <p:nvPr/>
        </p:nvSpPr>
        <p:spPr>
          <a:xfrm>
            <a:off x="0" y="8234589"/>
            <a:ext cx="7514412" cy="2052411"/>
          </a:xfrm>
          <a:custGeom>
            <a:avLst/>
            <a:gdLst/>
            <a:ahLst/>
            <a:cxnLst/>
            <a:rect l="l" t="t" r="r" b="b"/>
            <a:pathLst>
              <a:path w="7940195" h="7579277">
                <a:moveTo>
                  <a:pt x="0" y="0"/>
                </a:moveTo>
                <a:lnTo>
                  <a:pt x="7940195" y="0"/>
                </a:lnTo>
                <a:lnTo>
                  <a:pt x="7940195" y="7579277"/>
                </a:lnTo>
                <a:lnTo>
                  <a:pt x="0" y="7579277"/>
                </a:lnTo>
                <a:lnTo>
                  <a:pt x="0" y="0"/>
                </a:lnTo>
                <a:close/>
              </a:path>
            </a:pathLst>
          </a:custGeom>
          <a:blipFill>
            <a:blip r:embed="rId3">
              <a:extLst>
                <a:ext uri="{96DAC541-7B7A-43D3-8B79-37D633B846F1}">
                  <asvg:svgBlip xmlns:asvg="http://schemas.microsoft.com/office/drawing/2016/SVG/main" r:embed="rId4"/>
                </a:ext>
              </a:extLst>
            </a:blip>
            <a:stretch>
              <a:fillRect l="-5666" b="-269287"/>
            </a:stretch>
          </a:blipFill>
        </p:spPr>
        <p:txBody>
          <a:bodyPr/>
          <a:lstStyle/>
          <a:p>
            <a:endParaRPr lang="es-MX" noProof="0" dirty="0"/>
          </a:p>
        </p:txBody>
      </p:sp>
      <p:grpSp>
        <p:nvGrpSpPr>
          <p:cNvPr id="7" name="Grupo 6">
            <a:extLst>
              <a:ext uri="{FF2B5EF4-FFF2-40B4-BE49-F238E27FC236}">
                <a16:creationId xmlns:a16="http://schemas.microsoft.com/office/drawing/2014/main" id="{EC7E2BBB-080B-FE3C-7E5B-1C35F310B665}"/>
              </a:ext>
            </a:extLst>
          </p:cNvPr>
          <p:cNvGrpSpPr/>
          <p:nvPr/>
        </p:nvGrpSpPr>
        <p:grpSpPr>
          <a:xfrm>
            <a:off x="12717379" y="6640417"/>
            <a:ext cx="5286375" cy="2643188"/>
            <a:chOff x="11430000" y="7015251"/>
            <a:chExt cx="6882636" cy="3441318"/>
          </a:xfrm>
        </p:grpSpPr>
        <p:sp>
          <p:nvSpPr>
            <p:cNvPr id="6" name="Rectángulo 5">
              <a:extLst>
                <a:ext uri="{FF2B5EF4-FFF2-40B4-BE49-F238E27FC236}">
                  <a16:creationId xmlns:a16="http://schemas.microsoft.com/office/drawing/2014/main" id="{299FAA3B-FC4B-43BC-26E4-33E1B7517C78}"/>
                </a:ext>
              </a:extLst>
            </p:cNvPr>
            <p:cNvSpPr/>
            <p:nvPr/>
          </p:nvSpPr>
          <p:spPr>
            <a:xfrm>
              <a:off x="11430000" y="7063926"/>
              <a:ext cx="6858000" cy="317916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026" name="Picture 2" descr="Resistencia – Electrónica">
              <a:extLst>
                <a:ext uri="{FF2B5EF4-FFF2-40B4-BE49-F238E27FC236}">
                  <a16:creationId xmlns:a16="http://schemas.microsoft.com/office/drawing/2014/main" id="{1D5A7B37-2721-7F02-8F7F-C9A5F7A685B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0" y="7015251"/>
              <a:ext cx="6882636" cy="3441318"/>
            </a:xfrm>
            <a:prstGeom prst="rect">
              <a:avLst/>
            </a:prstGeom>
            <a:noFill/>
            <a:extLst>
              <a:ext uri="{909E8E84-426E-40DD-AFC4-6F175D3DCCD1}">
                <a14:hiddenFill xmlns:a14="http://schemas.microsoft.com/office/drawing/2010/main">
                  <a:solidFill>
                    <a:srgbClr val="FFFFFF"/>
                  </a:solidFill>
                </a14:hiddenFill>
              </a:ext>
            </a:extLst>
          </p:spPr>
        </p:pic>
      </p:grpSp>
      <p:pic>
        <p:nvPicPr>
          <p:cNvPr id="1044" name="Picture 20" descr="Amplificador diferencial - Wikipedia, la enciclopedia libre">
            <a:extLst>
              <a:ext uri="{FF2B5EF4-FFF2-40B4-BE49-F238E27FC236}">
                <a16:creationId xmlns:a16="http://schemas.microsoft.com/office/drawing/2014/main" id="{C018FAD7-E681-30E0-79D3-EA5EE284FB4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44600" y="310452"/>
            <a:ext cx="4067175" cy="2879012"/>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Filtros Activos Con Operacionales (ART984S)">
            <a:extLst>
              <a:ext uri="{FF2B5EF4-FFF2-40B4-BE49-F238E27FC236}">
                <a16:creationId xmlns:a16="http://schemas.microsoft.com/office/drawing/2014/main" id="{D1B7288B-69F9-AA2C-2BA8-5D29D9451D9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06375" y="3382500"/>
            <a:ext cx="5105400" cy="303480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o 13">
            <a:extLst>
              <a:ext uri="{FF2B5EF4-FFF2-40B4-BE49-F238E27FC236}">
                <a16:creationId xmlns:a16="http://schemas.microsoft.com/office/drawing/2014/main" id="{C8335D4B-9BD6-2AC6-ACA9-DA2CF539072A}"/>
              </a:ext>
            </a:extLst>
          </p:cNvPr>
          <p:cNvGrpSpPr/>
          <p:nvPr/>
        </p:nvGrpSpPr>
        <p:grpSpPr>
          <a:xfrm>
            <a:off x="9851357" y="6618134"/>
            <a:ext cx="2721643" cy="2561171"/>
            <a:chOff x="9700648" y="10866808"/>
            <a:chExt cx="2721643" cy="2561171"/>
          </a:xfrm>
        </p:grpSpPr>
        <p:sp>
          <p:nvSpPr>
            <p:cNvPr id="9" name="Rectángulo 8">
              <a:extLst>
                <a:ext uri="{FF2B5EF4-FFF2-40B4-BE49-F238E27FC236}">
                  <a16:creationId xmlns:a16="http://schemas.microsoft.com/office/drawing/2014/main" id="{B919B52D-736D-216E-748F-3C804C267801}"/>
                </a:ext>
              </a:extLst>
            </p:cNvPr>
            <p:cNvSpPr/>
            <p:nvPr/>
          </p:nvSpPr>
          <p:spPr>
            <a:xfrm>
              <a:off x="9708669" y="10866808"/>
              <a:ext cx="2713622" cy="256117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MX"/>
            </a:p>
          </p:txBody>
        </p:sp>
        <p:pic>
          <p:nvPicPr>
            <p:cNvPr id="13" name="Picture 30" descr="Calculador de divisor resistivo | Gzalo">
              <a:extLst>
                <a:ext uri="{FF2B5EF4-FFF2-40B4-BE49-F238E27FC236}">
                  <a16:creationId xmlns:a16="http://schemas.microsoft.com/office/drawing/2014/main" id="{EEBE3377-80A2-5A27-B557-28EEFCE3499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700648" y="10866808"/>
              <a:ext cx="2713622" cy="256117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8117800" y="0"/>
            <a:ext cx="5085100" cy="5143500"/>
            <a:chOff x="0" y="0"/>
            <a:chExt cx="1205357" cy="1219200"/>
          </a:xfrm>
        </p:grpSpPr>
        <p:sp>
          <p:nvSpPr>
            <p:cNvPr id="3" name="Freeform 3"/>
            <p:cNvSpPr/>
            <p:nvPr/>
          </p:nvSpPr>
          <p:spPr>
            <a:xfrm>
              <a:off x="0" y="0"/>
              <a:ext cx="1205357" cy="1219200"/>
            </a:xfrm>
            <a:custGeom>
              <a:avLst/>
              <a:gdLst/>
              <a:ahLst/>
              <a:cxnLst/>
              <a:rect l="l" t="t" r="r" b="b"/>
              <a:pathLst>
                <a:path w="1205357" h="1219200">
                  <a:moveTo>
                    <a:pt x="0" y="0"/>
                  </a:moveTo>
                  <a:lnTo>
                    <a:pt x="1205357" y="0"/>
                  </a:lnTo>
                  <a:lnTo>
                    <a:pt x="1205357" y="1219200"/>
                  </a:lnTo>
                  <a:lnTo>
                    <a:pt x="0" y="1219200"/>
                  </a:lnTo>
                  <a:close/>
                </a:path>
              </a:pathLst>
            </a:custGeom>
            <a:solidFill>
              <a:srgbClr val="10254E"/>
            </a:solidFill>
          </p:spPr>
          <p:txBody>
            <a:bodyPr/>
            <a:lstStyle/>
            <a:p>
              <a:endParaRPr lang="es-MX" noProof="0"/>
            </a:p>
          </p:txBody>
        </p:sp>
        <p:sp>
          <p:nvSpPr>
            <p:cNvPr id="4" name="TextBox 4"/>
            <p:cNvSpPr txBox="1"/>
            <p:nvPr/>
          </p:nvSpPr>
          <p:spPr>
            <a:xfrm>
              <a:off x="0" y="-38100"/>
              <a:ext cx="1205357" cy="1257300"/>
            </a:xfrm>
            <a:prstGeom prst="rect">
              <a:avLst/>
            </a:prstGeom>
          </p:spPr>
          <p:txBody>
            <a:bodyPr lIns="50800" tIns="50800" rIns="50800" bIns="50800" rtlCol="0" anchor="ctr"/>
            <a:lstStyle/>
            <a:p>
              <a:pPr algn="ctr">
                <a:lnSpc>
                  <a:spcPts val="2659"/>
                </a:lnSpc>
                <a:spcBef>
                  <a:spcPct val="0"/>
                </a:spcBef>
              </a:pPr>
              <a:endParaRPr lang="es-MX" noProof="0"/>
            </a:p>
          </p:txBody>
        </p:sp>
      </p:grpSp>
      <p:grpSp>
        <p:nvGrpSpPr>
          <p:cNvPr id="5" name="Group 5"/>
          <p:cNvGrpSpPr/>
          <p:nvPr/>
        </p:nvGrpSpPr>
        <p:grpSpPr>
          <a:xfrm>
            <a:off x="13202900" y="0"/>
            <a:ext cx="5085100" cy="5143500"/>
            <a:chOff x="0" y="0"/>
            <a:chExt cx="1205357" cy="1219200"/>
          </a:xfrm>
        </p:grpSpPr>
        <p:sp>
          <p:nvSpPr>
            <p:cNvPr id="6" name="Freeform 6"/>
            <p:cNvSpPr/>
            <p:nvPr/>
          </p:nvSpPr>
          <p:spPr>
            <a:xfrm>
              <a:off x="0" y="0"/>
              <a:ext cx="1205357" cy="1219200"/>
            </a:xfrm>
            <a:custGeom>
              <a:avLst/>
              <a:gdLst/>
              <a:ahLst/>
              <a:cxnLst/>
              <a:rect l="l" t="t" r="r" b="b"/>
              <a:pathLst>
                <a:path w="1205357" h="1219200">
                  <a:moveTo>
                    <a:pt x="0" y="0"/>
                  </a:moveTo>
                  <a:lnTo>
                    <a:pt x="1205357" y="0"/>
                  </a:lnTo>
                  <a:lnTo>
                    <a:pt x="1205357" y="1219200"/>
                  </a:lnTo>
                  <a:lnTo>
                    <a:pt x="0" y="1219200"/>
                  </a:lnTo>
                  <a:close/>
                </a:path>
              </a:pathLst>
            </a:custGeom>
            <a:solidFill>
              <a:srgbClr val="6890FF"/>
            </a:solidFill>
          </p:spPr>
          <p:txBody>
            <a:bodyPr/>
            <a:lstStyle/>
            <a:p>
              <a:endParaRPr lang="es-MX" noProof="0"/>
            </a:p>
          </p:txBody>
        </p:sp>
        <p:sp>
          <p:nvSpPr>
            <p:cNvPr id="7" name="TextBox 7"/>
            <p:cNvSpPr txBox="1"/>
            <p:nvPr/>
          </p:nvSpPr>
          <p:spPr>
            <a:xfrm>
              <a:off x="0" y="-38100"/>
              <a:ext cx="1205357" cy="1257300"/>
            </a:xfrm>
            <a:prstGeom prst="rect">
              <a:avLst/>
            </a:prstGeom>
          </p:spPr>
          <p:txBody>
            <a:bodyPr lIns="50800" tIns="50800" rIns="50800" bIns="50800" rtlCol="0" anchor="ctr"/>
            <a:lstStyle/>
            <a:p>
              <a:pPr algn="ctr">
                <a:lnSpc>
                  <a:spcPts val="2659"/>
                </a:lnSpc>
                <a:spcBef>
                  <a:spcPct val="0"/>
                </a:spcBef>
              </a:pPr>
              <a:endParaRPr lang="es-MX" noProof="0"/>
            </a:p>
          </p:txBody>
        </p:sp>
      </p:grpSp>
      <p:grpSp>
        <p:nvGrpSpPr>
          <p:cNvPr id="9" name="Group 9"/>
          <p:cNvGrpSpPr/>
          <p:nvPr/>
        </p:nvGrpSpPr>
        <p:grpSpPr>
          <a:xfrm>
            <a:off x="8117800" y="5143500"/>
            <a:ext cx="5085100" cy="5143500"/>
            <a:chOff x="0" y="0"/>
            <a:chExt cx="1205357" cy="1219200"/>
          </a:xfrm>
        </p:grpSpPr>
        <p:sp>
          <p:nvSpPr>
            <p:cNvPr id="10" name="Freeform 10"/>
            <p:cNvSpPr/>
            <p:nvPr/>
          </p:nvSpPr>
          <p:spPr>
            <a:xfrm>
              <a:off x="0" y="0"/>
              <a:ext cx="1205357" cy="1219200"/>
            </a:xfrm>
            <a:custGeom>
              <a:avLst/>
              <a:gdLst/>
              <a:ahLst/>
              <a:cxnLst/>
              <a:rect l="l" t="t" r="r" b="b"/>
              <a:pathLst>
                <a:path w="1205357" h="1219200">
                  <a:moveTo>
                    <a:pt x="0" y="0"/>
                  </a:moveTo>
                  <a:lnTo>
                    <a:pt x="1205357" y="0"/>
                  </a:lnTo>
                  <a:lnTo>
                    <a:pt x="1205357" y="1219200"/>
                  </a:lnTo>
                  <a:lnTo>
                    <a:pt x="0" y="1219200"/>
                  </a:lnTo>
                  <a:close/>
                </a:path>
              </a:pathLst>
            </a:custGeom>
            <a:solidFill>
              <a:srgbClr val="63E6F1"/>
            </a:solidFill>
          </p:spPr>
          <p:txBody>
            <a:bodyPr/>
            <a:lstStyle/>
            <a:p>
              <a:endParaRPr lang="es-MX" noProof="0"/>
            </a:p>
          </p:txBody>
        </p:sp>
        <p:sp>
          <p:nvSpPr>
            <p:cNvPr id="11" name="TextBox 11"/>
            <p:cNvSpPr txBox="1"/>
            <p:nvPr/>
          </p:nvSpPr>
          <p:spPr>
            <a:xfrm>
              <a:off x="0" y="-38100"/>
              <a:ext cx="1205357" cy="1257300"/>
            </a:xfrm>
            <a:prstGeom prst="rect">
              <a:avLst/>
            </a:prstGeom>
          </p:spPr>
          <p:txBody>
            <a:bodyPr lIns="50800" tIns="50800" rIns="50800" bIns="50800" rtlCol="0" anchor="ctr"/>
            <a:lstStyle/>
            <a:p>
              <a:pPr algn="ctr">
                <a:lnSpc>
                  <a:spcPts val="2659"/>
                </a:lnSpc>
                <a:spcBef>
                  <a:spcPct val="0"/>
                </a:spcBef>
              </a:pPr>
              <a:endParaRPr lang="es-MX" noProof="0"/>
            </a:p>
          </p:txBody>
        </p:sp>
      </p:grpSp>
      <p:grpSp>
        <p:nvGrpSpPr>
          <p:cNvPr id="12" name="Group 12"/>
          <p:cNvGrpSpPr/>
          <p:nvPr/>
        </p:nvGrpSpPr>
        <p:grpSpPr>
          <a:xfrm flipV="1">
            <a:off x="13202901" y="5097780"/>
            <a:ext cx="2923932" cy="45719"/>
            <a:chOff x="0" y="0"/>
            <a:chExt cx="1205357" cy="1219200"/>
          </a:xfrm>
        </p:grpSpPr>
        <p:sp>
          <p:nvSpPr>
            <p:cNvPr id="13" name="Freeform 13"/>
            <p:cNvSpPr/>
            <p:nvPr/>
          </p:nvSpPr>
          <p:spPr>
            <a:xfrm>
              <a:off x="0" y="0"/>
              <a:ext cx="1205357" cy="1219200"/>
            </a:xfrm>
            <a:custGeom>
              <a:avLst/>
              <a:gdLst/>
              <a:ahLst/>
              <a:cxnLst/>
              <a:rect l="l" t="t" r="r" b="b"/>
              <a:pathLst>
                <a:path w="1205357" h="1219200">
                  <a:moveTo>
                    <a:pt x="0" y="0"/>
                  </a:moveTo>
                  <a:lnTo>
                    <a:pt x="1205357" y="0"/>
                  </a:lnTo>
                  <a:lnTo>
                    <a:pt x="1205357" y="1219200"/>
                  </a:lnTo>
                  <a:lnTo>
                    <a:pt x="0" y="1219200"/>
                  </a:lnTo>
                  <a:close/>
                </a:path>
              </a:pathLst>
            </a:custGeom>
            <a:solidFill>
              <a:srgbClr val="C8B7FF"/>
            </a:solidFill>
          </p:spPr>
          <p:txBody>
            <a:bodyPr/>
            <a:lstStyle/>
            <a:p>
              <a:endParaRPr lang="es-MX" noProof="0"/>
            </a:p>
          </p:txBody>
        </p:sp>
        <p:sp>
          <p:nvSpPr>
            <p:cNvPr id="14" name="TextBox 14"/>
            <p:cNvSpPr txBox="1"/>
            <p:nvPr/>
          </p:nvSpPr>
          <p:spPr>
            <a:xfrm>
              <a:off x="0" y="-38100"/>
              <a:ext cx="1205357" cy="1257300"/>
            </a:xfrm>
            <a:prstGeom prst="rect">
              <a:avLst/>
            </a:prstGeom>
          </p:spPr>
          <p:txBody>
            <a:bodyPr lIns="50800" tIns="50800" rIns="50800" bIns="50800" rtlCol="0" anchor="ctr"/>
            <a:lstStyle/>
            <a:p>
              <a:pPr algn="ctr">
                <a:lnSpc>
                  <a:spcPts val="2659"/>
                </a:lnSpc>
                <a:spcBef>
                  <a:spcPct val="0"/>
                </a:spcBef>
              </a:pPr>
              <a:endParaRPr lang="es-MX" noProof="0"/>
            </a:p>
          </p:txBody>
        </p:sp>
      </p:grpSp>
      <p:sp>
        <p:nvSpPr>
          <p:cNvPr id="15" name="TextBox 15"/>
          <p:cNvSpPr txBox="1"/>
          <p:nvPr/>
        </p:nvSpPr>
        <p:spPr>
          <a:xfrm>
            <a:off x="685800" y="3702851"/>
            <a:ext cx="6448037" cy="1059649"/>
          </a:xfrm>
          <a:prstGeom prst="rect">
            <a:avLst/>
          </a:prstGeom>
        </p:spPr>
        <p:txBody>
          <a:bodyPr wrap="square" lIns="0" tIns="0" rIns="0" bIns="0" rtlCol="0" anchor="t">
            <a:spAutoFit/>
          </a:bodyPr>
          <a:lstStyle/>
          <a:p>
            <a:pPr algn="just">
              <a:lnSpc>
                <a:spcPts val="2101"/>
              </a:lnSpc>
            </a:pPr>
            <a:r>
              <a:rPr lang="es-MX" sz="1616" spc="30" noProof="0">
                <a:solidFill>
                  <a:srgbClr val="5683FF"/>
                </a:solidFill>
                <a:latin typeface="TT Commons Pro Expanded"/>
                <a:ea typeface="TT Commons Pro Expanded"/>
                <a:cs typeface="TT Commons Pro Expanded"/>
                <a:sym typeface="TT Commons Pro Expanded"/>
              </a:rPr>
              <a:t>Nuestros cursos y talleres permiten conocer desde niños la robótica a través de actividades lúdicas que desarrollan la imaginación, creatividad y el pensamiento lógico.</a:t>
            </a:r>
          </a:p>
          <a:p>
            <a:pPr marL="0" lvl="0" indent="0" algn="just">
              <a:lnSpc>
                <a:spcPts val="2101"/>
              </a:lnSpc>
              <a:spcBef>
                <a:spcPct val="0"/>
              </a:spcBef>
            </a:pPr>
            <a:endParaRPr lang="es-MX" sz="1616" spc="30" noProof="0">
              <a:solidFill>
                <a:srgbClr val="5683FF"/>
              </a:solidFill>
              <a:latin typeface="TT Commons Pro Expanded"/>
              <a:ea typeface="TT Commons Pro Expanded"/>
              <a:cs typeface="TT Commons Pro Expanded"/>
              <a:sym typeface="TT Commons Pro Expanded"/>
            </a:endParaRPr>
          </a:p>
        </p:txBody>
      </p:sp>
      <p:sp>
        <p:nvSpPr>
          <p:cNvPr id="16" name="TextBox 16"/>
          <p:cNvSpPr txBox="1"/>
          <p:nvPr/>
        </p:nvSpPr>
        <p:spPr>
          <a:xfrm>
            <a:off x="620098" y="1868368"/>
            <a:ext cx="7321001" cy="1148391"/>
          </a:xfrm>
          <a:prstGeom prst="rect">
            <a:avLst/>
          </a:prstGeom>
        </p:spPr>
        <p:txBody>
          <a:bodyPr wrap="square" lIns="0" tIns="0" rIns="0" bIns="0" rtlCol="0" anchor="t">
            <a:spAutoFit/>
          </a:bodyPr>
          <a:lstStyle/>
          <a:p>
            <a:pPr marL="0" lvl="0" indent="0" algn="ctr">
              <a:lnSpc>
                <a:spcPts val="4439"/>
              </a:lnSpc>
              <a:spcBef>
                <a:spcPct val="0"/>
              </a:spcBef>
            </a:pPr>
            <a:r>
              <a:rPr lang="es-MX" sz="4672" b="1" spc="397" noProof="0">
                <a:latin typeface="Agrandir Grand Ultra-Bold"/>
                <a:ea typeface="Agrandir Grand Ultra-Bold"/>
                <a:cs typeface="Agrandir Grand Ultra-Bold"/>
                <a:sym typeface="Agrandir Grand Ultra-Bold"/>
              </a:rPr>
              <a:t>Conocimientos de la materia</a:t>
            </a:r>
          </a:p>
        </p:txBody>
      </p:sp>
      <p:sp>
        <p:nvSpPr>
          <p:cNvPr id="18" name="TextBox 18"/>
          <p:cNvSpPr txBox="1"/>
          <p:nvPr/>
        </p:nvSpPr>
        <p:spPr>
          <a:xfrm>
            <a:off x="8999349" y="708694"/>
            <a:ext cx="3322002" cy="718145"/>
          </a:xfrm>
          <a:prstGeom prst="rect">
            <a:avLst/>
          </a:prstGeom>
        </p:spPr>
        <p:txBody>
          <a:bodyPr lIns="0" tIns="0" rIns="0" bIns="0" rtlCol="0" anchor="t">
            <a:spAutoFit/>
          </a:bodyPr>
          <a:lstStyle/>
          <a:p>
            <a:pPr marL="0" lvl="0" indent="0" algn="l">
              <a:lnSpc>
                <a:spcPts val="2786"/>
              </a:lnSpc>
              <a:spcBef>
                <a:spcPct val="0"/>
              </a:spcBef>
            </a:pPr>
            <a:r>
              <a:rPr lang="es-MX" sz="2422" b="1" spc="205" noProof="0">
                <a:solidFill>
                  <a:srgbClr val="FFFFFF"/>
                </a:solidFill>
                <a:latin typeface="Agrandir Grand Bold"/>
                <a:ea typeface="Agrandir Grand Bold"/>
                <a:cs typeface="Agrandir Grand Bold"/>
                <a:sym typeface="Agrandir Grand Bold"/>
              </a:rPr>
              <a:t>Manejo de excepciones</a:t>
            </a:r>
          </a:p>
        </p:txBody>
      </p:sp>
      <p:sp>
        <p:nvSpPr>
          <p:cNvPr id="20" name="TextBox 20"/>
          <p:cNvSpPr txBox="1"/>
          <p:nvPr/>
        </p:nvSpPr>
        <p:spPr>
          <a:xfrm>
            <a:off x="14025057" y="888229"/>
            <a:ext cx="4203551" cy="359073"/>
          </a:xfrm>
          <a:prstGeom prst="rect">
            <a:avLst/>
          </a:prstGeom>
        </p:spPr>
        <p:txBody>
          <a:bodyPr wrap="square" lIns="0" tIns="0" rIns="0" bIns="0" rtlCol="0" anchor="t">
            <a:spAutoFit/>
          </a:bodyPr>
          <a:lstStyle/>
          <a:p>
            <a:pPr marL="0" lvl="0" indent="0" algn="l">
              <a:lnSpc>
                <a:spcPts val="2786"/>
              </a:lnSpc>
              <a:spcBef>
                <a:spcPct val="0"/>
              </a:spcBef>
            </a:pPr>
            <a:r>
              <a:rPr lang="es-MX" sz="2422" b="1" spc="205" noProof="0">
                <a:solidFill>
                  <a:srgbClr val="FFFFFF"/>
                </a:solidFill>
                <a:latin typeface="Agrandir Grand Bold"/>
                <a:ea typeface="Agrandir Grand Bold"/>
                <a:cs typeface="Agrandir Grand Bold"/>
                <a:sym typeface="Agrandir Grand Bold"/>
              </a:rPr>
              <a:t>Encapsulamiento</a:t>
            </a:r>
          </a:p>
        </p:txBody>
      </p:sp>
      <p:sp>
        <p:nvSpPr>
          <p:cNvPr id="22" name="TextBox 22"/>
          <p:cNvSpPr txBox="1"/>
          <p:nvPr/>
        </p:nvSpPr>
        <p:spPr>
          <a:xfrm>
            <a:off x="9535975" y="5693005"/>
            <a:ext cx="2248750" cy="359073"/>
          </a:xfrm>
          <a:prstGeom prst="rect">
            <a:avLst/>
          </a:prstGeom>
        </p:spPr>
        <p:txBody>
          <a:bodyPr wrap="square" lIns="0" tIns="0" rIns="0" bIns="0" rtlCol="0" anchor="t">
            <a:spAutoFit/>
          </a:bodyPr>
          <a:lstStyle/>
          <a:p>
            <a:pPr marL="0" lvl="0" indent="0" algn="l">
              <a:lnSpc>
                <a:spcPts val="2786"/>
              </a:lnSpc>
              <a:spcBef>
                <a:spcPct val="0"/>
              </a:spcBef>
            </a:pPr>
            <a:r>
              <a:rPr lang="es-MX" sz="2422" b="1" spc="205" noProof="0">
                <a:solidFill>
                  <a:srgbClr val="FFFFFF"/>
                </a:solidFill>
                <a:latin typeface="Agrandir Grand Bold"/>
                <a:ea typeface="Agrandir Grand Bold"/>
                <a:cs typeface="Agrandir Grand Bold"/>
                <a:sym typeface="Agrandir Grand Bold"/>
              </a:rPr>
              <a:t>Herencia</a:t>
            </a:r>
          </a:p>
        </p:txBody>
      </p:sp>
      <p:sp>
        <p:nvSpPr>
          <p:cNvPr id="24" name="TextBox 24"/>
          <p:cNvSpPr txBox="1"/>
          <p:nvPr/>
        </p:nvSpPr>
        <p:spPr>
          <a:xfrm>
            <a:off x="14084449" y="5693005"/>
            <a:ext cx="3322002" cy="359073"/>
          </a:xfrm>
          <a:prstGeom prst="rect">
            <a:avLst/>
          </a:prstGeom>
        </p:spPr>
        <p:txBody>
          <a:bodyPr lIns="0" tIns="0" rIns="0" bIns="0" rtlCol="0" anchor="t">
            <a:spAutoFit/>
          </a:bodyPr>
          <a:lstStyle/>
          <a:p>
            <a:pPr marL="0" lvl="0" indent="0" algn="l">
              <a:lnSpc>
                <a:spcPts val="2786"/>
              </a:lnSpc>
              <a:spcBef>
                <a:spcPct val="0"/>
              </a:spcBef>
            </a:pPr>
            <a:r>
              <a:rPr lang="es-MX" sz="2422" b="1" spc="205" noProof="0">
                <a:solidFill>
                  <a:srgbClr val="FFFFFF"/>
                </a:solidFill>
                <a:latin typeface="Agrandir Grand Bold"/>
                <a:ea typeface="Agrandir Grand Bold"/>
                <a:cs typeface="Agrandir Grand Bold"/>
                <a:sym typeface="Agrandir Grand Bold"/>
              </a:rPr>
              <a:t>Polimorfismo</a:t>
            </a:r>
          </a:p>
        </p:txBody>
      </p:sp>
      <p:sp>
        <p:nvSpPr>
          <p:cNvPr id="26" name="Freeform 5">
            <a:extLst>
              <a:ext uri="{FF2B5EF4-FFF2-40B4-BE49-F238E27FC236}">
                <a16:creationId xmlns:a16="http://schemas.microsoft.com/office/drawing/2014/main" id="{AF1C80DF-5B1D-C2E6-790F-720773B43234}"/>
              </a:ext>
            </a:extLst>
          </p:cNvPr>
          <p:cNvSpPr/>
          <p:nvPr/>
        </p:nvSpPr>
        <p:spPr>
          <a:xfrm>
            <a:off x="0" y="8234589"/>
            <a:ext cx="7514412" cy="2052411"/>
          </a:xfrm>
          <a:custGeom>
            <a:avLst/>
            <a:gdLst/>
            <a:ahLst/>
            <a:cxnLst/>
            <a:rect l="l" t="t" r="r" b="b"/>
            <a:pathLst>
              <a:path w="7940195" h="7579277">
                <a:moveTo>
                  <a:pt x="0" y="0"/>
                </a:moveTo>
                <a:lnTo>
                  <a:pt x="7940195" y="0"/>
                </a:lnTo>
                <a:lnTo>
                  <a:pt x="7940195" y="7579277"/>
                </a:lnTo>
                <a:lnTo>
                  <a:pt x="0" y="7579277"/>
                </a:lnTo>
                <a:lnTo>
                  <a:pt x="0" y="0"/>
                </a:lnTo>
                <a:close/>
              </a:path>
            </a:pathLst>
          </a:custGeom>
          <a:blipFill>
            <a:blip r:embed="rId2">
              <a:extLst>
                <a:ext uri="{96DAC541-7B7A-43D3-8B79-37D633B846F1}">
                  <asvg:svgBlip xmlns:asvg="http://schemas.microsoft.com/office/drawing/2016/SVG/main" r:embed="rId3"/>
                </a:ext>
              </a:extLst>
            </a:blip>
            <a:stretch>
              <a:fillRect l="-5666" b="-269287"/>
            </a:stretch>
          </a:blipFill>
        </p:spPr>
        <p:txBody>
          <a:bodyPr/>
          <a:lstStyle/>
          <a:p>
            <a:endParaRPr lang="es-MX" noProof="0"/>
          </a:p>
        </p:txBody>
      </p:sp>
      <p:sp>
        <p:nvSpPr>
          <p:cNvPr id="31" name="CuadroTexto 30">
            <a:extLst>
              <a:ext uri="{FF2B5EF4-FFF2-40B4-BE49-F238E27FC236}">
                <a16:creationId xmlns:a16="http://schemas.microsoft.com/office/drawing/2014/main" id="{834A0601-49F6-D68A-D59F-ED7941CCCD1D}"/>
              </a:ext>
            </a:extLst>
          </p:cNvPr>
          <p:cNvSpPr txBox="1"/>
          <p:nvPr/>
        </p:nvSpPr>
        <p:spPr>
          <a:xfrm>
            <a:off x="8803594" y="1805453"/>
            <a:ext cx="4018300" cy="3139321"/>
          </a:xfrm>
          <a:prstGeom prst="rect">
            <a:avLst/>
          </a:prstGeom>
          <a:noFill/>
        </p:spPr>
        <p:txBody>
          <a:bodyPr wrap="square">
            <a:spAutoFit/>
          </a:bodyPr>
          <a:lstStyle/>
          <a:p>
            <a:pPr algn="just"/>
            <a:r>
              <a:rPr lang="es-ES"/>
              <a:t>Se define una excepción personalizada llamada </a:t>
            </a:r>
            <a:r>
              <a:rPr lang="es-ES" err="1"/>
              <a:t>ExcepcionCalculo</a:t>
            </a:r>
            <a:r>
              <a:rPr lang="es-ES"/>
              <a:t>, que extiende la clase </a:t>
            </a:r>
            <a:r>
              <a:rPr lang="es-ES" err="1"/>
              <a:t>Exception</a:t>
            </a:r>
            <a:r>
              <a:rPr lang="es-ES"/>
              <a:t>. Esta se lanza si los valores calculados son inválidos (como resistencia o capacitancia negativas). Además, se manejan otras excepciones como </a:t>
            </a:r>
            <a:r>
              <a:rPr lang="es-ES" err="1"/>
              <a:t>IllegalArgumentException</a:t>
            </a:r>
            <a:r>
              <a:rPr lang="es-ES"/>
              <a:t> para validar entradas desde el constructor, lo cual evita que el sistema procese configuraciones físicas imposibles.</a:t>
            </a:r>
            <a:endParaRPr lang="es-MX"/>
          </a:p>
        </p:txBody>
      </p:sp>
      <p:sp>
        <p:nvSpPr>
          <p:cNvPr id="43" name="Rectangle 16">
            <a:extLst>
              <a:ext uri="{FF2B5EF4-FFF2-40B4-BE49-F238E27FC236}">
                <a16:creationId xmlns:a16="http://schemas.microsoft.com/office/drawing/2014/main" id="{26D11E86-4A20-B61C-77B6-A3F1CAD4A154}"/>
              </a:ext>
            </a:extLst>
          </p:cNvPr>
          <p:cNvSpPr>
            <a:spLocks noChangeArrowheads="1"/>
          </p:cNvSpPr>
          <p:nvPr/>
        </p:nvSpPr>
        <p:spPr bwMode="auto">
          <a:xfrm>
            <a:off x="13507688" y="1855412"/>
            <a:ext cx="452739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b="0" i="0" strike="noStrike" cap="none" normalizeH="0" baseline="0">
                <a:ln>
                  <a:noFill/>
                </a:ln>
                <a:solidFill>
                  <a:schemeClr val="tx1"/>
                </a:solidFill>
                <a:effectLst/>
                <a:latin typeface="Arial" panose="020B0604020202020204" pitchFamily="34" charset="0"/>
              </a:rPr>
              <a:t>Se utilizó para proteger los atributos internos de cada clase (</a:t>
            </a:r>
            <a:r>
              <a:rPr kumimoji="0" lang="es-MX" altLang="es-MX" b="0" i="0" strike="noStrike" cap="none" normalizeH="0" baseline="0" err="1">
                <a:ln>
                  <a:noFill/>
                </a:ln>
                <a:solidFill>
                  <a:schemeClr val="tx1"/>
                </a:solidFill>
                <a:effectLst/>
                <a:latin typeface="Arial Unicode MS"/>
              </a:rPr>
              <a:t>FiltroPasivo</a:t>
            </a:r>
            <a:r>
              <a:rPr kumimoji="0" lang="es-MX" altLang="es-MX" b="0" i="0" strike="noStrike" cap="none" normalizeH="0" baseline="0">
                <a:ln>
                  <a:noFill/>
                </a:ln>
                <a:solidFill>
                  <a:schemeClr val="tx1"/>
                </a:solidFill>
                <a:effectLst/>
              </a:rPr>
              <a:t>, </a:t>
            </a:r>
            <a:r>
              <a:rPr kumimoji="0" lang="es-MX" altLang="es-MX" b="0" i="0" strike="noStrike" cap="none" normalizeH="0" baseline="0">
                <a:ln>
                  <a:noFill/>
                </a:ln>
                <a:solidFill>
                  <a:schemeClr val="tx1"/>
                </a:solidFill>
                <a:effectLst/>
                <a:latin typeface="Arial Unicode MS"/>
              </a:rPr>
              <a:t>FiltroActivo1erOrd</a:t>
            </a:r>
            <a:r>
              <a:rPr kumimoji="0" lang="es-MX" altLang="es-MX" b="0" i="0" strike="noStrike" cap="none" normalizeH="0" baseline="0">
                <a:ln>
                  <a:noFill/>
                </a:ln>
                <a:solidFill>
                  <a:schemeClr val="tx1"/>
                </a:solidFill>
                <a:effectLst/>
              </a:rPr>
              <a:t>, etc.). Las variables como </a:t>
            </a:r>
            <a:r>
              <a:rPr kumimoji="0" lang="es-MX" altLang="es-MX" b="0" i="0" strike="noStrike" cap="none" normalizeH="0" baseline="0">
                <a:ln>
                  <a:noFill/>
                </a:ln>
                <a:solidFill>
                  <a:schemeClr val="tx1"/>
                </a:solidFill>
                <a:effectLst/>
                <a:latin typeface="Arial Unicode MS"/>
              </a:rPr>
              <a:t>R</a:t>
            </a:r>
            <a:r>
              <a:rPr kumimoji="0" lang="es-MX" altLang="es-MX" b="0" i="0" strike="noStrike" cap="none" normalizeH="0" baseline="0">
                <a:ln>
                  <a:noFill/>
                </a:ln>
                <a:solidFill>
                  <a:schemeClr val="tx1"/>
                </a:solidFill>
                <a:effectLst/>
              </a:rPr>
              <a:t>, </a:t>
            </a:r>
            <a:r>
              <a:rPr kumimoji="0" lang="es-MX" altLang="es-MX" b="0" i="0" strike="noStrike" cap="none" normalizeH="0" baseline="0">
                <a:ln>
                  <a:noFill/>
                </a:ln>
                <a:solidFill>
                  <a:schemeClr val="tx1"/>
                </a:solidFill>
                <a:effectLst/>
                <a:latin typeface="Arial Unicode MS"/>
              </a:rPr>
              <a:t>C</a:t>
            </a:r>
            <a:r>
              <a:rPr kumimoji="0" lang="es-MX" altLang="es-MX" b="0" i="0" strike="noStrike" cap="none" normalizeH="0" baseline="0">
                <a:ln>
                  <a:noFill/>
                </a:ln>
                <a:solidFill>
                  <a:schemeClr val="tx1"/>
                </a:solidFill>
                <a:effectLst/>
              </a:rPr>
              <a:t>, </a:t>
            </a:r>
            <a:r>
              <a:rPr kumimoji="0" lang="es-MX" altLang="es-MX" b="0" i="0" strike="noStrike" cap="none" normalizeH="0" baseline="0" err="1">
                <a:ln>
                  <a:noFill/>
                </a:ln>
                <a:solidFill>
                  <a:schemeClr val="tx1"/>
                </a:solidFill>
                <a:effectLst/>
                <a:latin typeface="Arial Unicode MS"/>
              </a:rPr>
              <a:t>frecCort</a:t>
            </a:r>
            <a:r>
              <a:rPr kumimoji="0" lang="es-MX" altLang="es-MX" b="0" i="0" strike="noStrike" cap="none" normalizeH="0" baseline="0">
                <a:ln>
                  <a:noFill/>
                </a:ln>
                <a:solidFill>
                  <a:schemeClr val="tx1"/>
                </a:solidFill>
                <a:effectLst/>
              </a:rPr>
              <a:t> son </a:t>
            </a:r>
            <a:r>
              <a:rPr kumimoji="0" lang="es-MX" altLang="es-MX" b="0" i="0" strike="noStrike" cap="none" normalizeH="0" baseline="0" err="1">
                <a:ln>
                  <a:noFill/>
                </a:ln>
                <a:solidFill>
                  <a:schemeClr val="tx1"/>
                </a:solidFill>
                <a:effectLst/>
                <a:latin typeface="Arial Unicode MS"/>
              </a:rPr>
              <a:t>private</a:t>
            </a:r>
            <a:r>
              <a:rPr kumimoji="0" lang="es-MX" altLang="es-MX" b="0" i="0" strike="noStrike" cap="none" normalizeH="0" baseline="0">
                <a:ln>
                  <a:noFill/>
                </a:ln>
                <a:solidFill>
                  <a:schemeClr val="tx1"/>
                </a:solidFill>
                <a:effectLst/>
              </a:rPr>
              <a:t> y sólo se accede a ellas mediante métodos </a:t>
            </a:r>
            <a:r>
              <a:rPr kumimoji="0" lang="es-MX" altLang="es-MX" b="0" i="0" strike="noStrike" cap="none" normalizeH="0" baseline="0" err="1">
                <a:ln>
                  <a:noFill/>
                </a:ln>
                <a:solidFill>
                  <a:schemeClr val="tx1"/>
                </a:solidFill>
                <a:effectLst/>
                <a:latin typeface="Arial Unicode MS"/>
              </a:rPr>
              <a:t>get</a:t>
            </a:r>
            <a:r>
              <a:rPr kumimoji="0" lang="es-MX" altLang="es-MX" b="0" i="0" strike="noStrike" cap="none" normalizeH="0" baseline="0">
                <a:ln>
                  <a:noFill/>
                </a:ln>
                <a:solidFill>
                  <a:schemeClr val="tx1"/>
                </a:solidFill>
                <a:effectLst/>
              </a:rPr>
              <a:t>, lo cual evita modificaciones externas no deseadas y mantiene la integridad de los datos. </a:t>
            </a:r>
            <a:endParaRPr kumimoji="0" lang="es-MX" altLang="es-MX" b="0" i="0" strike="noStrike" cap="none" normalizeH="0" baseline="0">
              <a:ln>
                <a:noFill/>
              </a:ln>
              <a:solidFill>
                <a:schemeClr val="tx1"/>
              </a:solidFill>
              <a:effectLst/>
              <a:latin typeface="Arial" panose="020B0604020202020204" pitchFamily="34" charset="0"/>
            </a:endParaRPr>
          </a:p>
        </p:txBody>
      </p:sp>
      <p:sp>
        <p:nvSpPr>
          <p:cNvPr id="44" name="Rectangle 17">
            <a:extLst>
              <a:ext uri="{FF2B5EF4-FFF2-40B4-BE49-F238E27FC236}">
                <a16:creationId xmlns:a16="http://schemas.microsoft.com/office/drawing/2014/main" id="{E5353918-FC5C-6EC4-AFB9-18EB52A29AD0}"/>
              </a:ext>
            </a:extLst>
          </p:cNvPr>
          <p:cNvSpPr>
            <a:spLocks noChangeArrowheads="1"/>
          </p:cNvSpPr>
          <p:nvPr/>
        </p:nvSpPr>
        <p:spPr bwMode="auto">
          <a:xfrm>
            <a:off x="8341325" y="6601583"/>
            <a:ext cx="463805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i="0" u="none" strike="noStrike" cap="none" normalizeH="0" baseline="0">
                <a:ln>
                  <a:noFill/>
                </a:ln>
                <a:solidFill>
                  <a:schemeClr val="tx1"/>
                </a:solidFill>
                <a:effectLst/>
                <a:latin typeface="Arial" panose="020B0604020202020204" pitchFamily="34" charset="0"/>
              </a:rPr>
              <a:t>Aunque no hay herencia directa entre clases concretas, sí se emplea herencia a través de interfaces. Todas las clases que representan componentes electrónicos (</a:t>
            </a:r>
            <a:r>
              <a:rPr kumimoji="0" lang="es-MX" altLang="es-MX" i="0" u="none" strike="noStrike" cap="none" normalizeH="0" baseline="0" err="1">
                <a:ln>
                  <a:noFill/>
                </a:ln>
                <a:solidFill>
                  <a:schemeClr val="tx1"/>
                </a:solidFill>
                <a:effectLst/>
                <a:latin typeface="Arial Unicode MS"/>
              </a:rPr>
              <a:t>FiltroPasivo</a:t>
            </a:r>
            <a:r>
              <a:rPr kumimoji="0" lang="es-MX" altLang="es-MX" i="0" u="none" strike="noStrike" cap="none" normalizeH="0" baseline="0">
                <a:ln>
                  <a:noFill/>
                </a:ln>
                <a:solidFill>
                  <a:schemeClr val="tx1"/>
                </a:solidFill>
                <a:effectLst/>
              </a:rPr>
              <a:t>, </a:t>
            </a:r>
            <a:r>
              <a:rPr kumimoji="0" lang="es-MX" altLang="es-MX" i="0" u="none" strike="noStrike" cap="none" normalizeH="0" baseline="0">
                <a:ln>
                  <a:noFill/>
                </a:ln>
                <a:solidFill>
                  <a:schemeClr val="tx1"/>
                </a:solidFill>
                <a:effectLst/>
                <a:latin typeface="Arial Unicode MS"/>
              </a:rPr>
              <a:t>FiltroActivo1erOrd</a:t>
            </a:r>
            <a:r>
              <a:rPr kumimoji="0" lang="es-MX" altLang="es-MX" i="0" u="none" strike="noStrike" cap="none" normalizeH="0" baseline="0">
                <a:ln>
                  <a:noFill/>
                </a:ln>
                <a:solidFill>
                  <a:schemeClr val="tx1"/>
                </a:solidFill>
                <a:effectLst/>
              </a:rPr>
              <a:t>, </a:t>
            </a:r>
            <a:r>
              <a:rPr kumimoji="0" lang="es-MX" altLang="es-MX" i="0" u="none" strike="noStrike" cap="none" normalizeH="0" baseline="0" err="1">
                <a:ln>
                  <a:noFill/>
                </a:ln>
                <a:solidFill>
                  <a:schemeClr val="tx1"/>
                </a:solidFill>
                <a:effectLst/>
                <a:latin typeface="Arial Unicode MS"/>
              </a:rPr>
              <a:t>AmpDif</a:t>
            </a:r>
            <a:r>
              <a:rPr kumimoji="0" lang="es-MX" altLang="es-MX" i="0" u="none" strike="noStrike" cap="none" normalizeH="0" baseline="0">
                <a:ln>
                  <a:noFill/>
                </a:ln>
                <a:solidFill>
                  <a:schemeClr val="tx1"/>
                </a:solidFill>
                <a:effectLst/>
              </a:rPr>
              <a:t>) implementan la </a:t>
            </a:r>
            <a:r>
              <a:rPr kumimoji="0" lang="es-MX" altLang="es-MX" i="0" u="none" strike="noStrike" cap="none" normalizeH="0" baseline="0">
                <a:ln>
                  <a:noFill/>
                </a:ln>
                <a:solidFill>
                  <a:schemeClr val="tx1"/>
                </a:solidFill>
                <a:effectLst/>
                <a:latin typeface="Arial" panose="020B0604020202020204" pitchFamily="34" charset="0"/>
              </a:rPr>
              <a:t>interfaz </a:t>
            </a:r>
            <a:r>
              <a:rPr kumimoji="0" lang="es-MX" altLang="es-MX" i="0" u="none" strike="noStrike" cap="none" normalizeH="0" baseline="0">
                <a:ln>
                  <a:noFill/>
                </a:ln>
                <a:solidFill>
                  <a:schemeClr val="tx1"/>
                </a:solidFill>
                <a:effectLst/>
                <a:latin typeface="Arial Unicode MS"/>
              </a:rPr>
              <a:t>Calculador</a:t>
            </a:r>
            <a:r>
              <a:rPr kumimoji="0" lang="es-MX" altLang="es-MX" i="0" u="none" strike="noStrike" cap="none" normalizeH="0" baseline="0">
                <a:ln>
                  <a:noFill/>
                </a:ln>
                <a:solidFill>
                  <a:schemeClr val="tx1"/>
                </a:solidFill>
                <a:effectLst/>
              </a:rPr>
              <a:t>, que define el método </a:t>
            </a:r>
            <a:r>
              <a:rPr kumimoji="0" lang="es-MX" altLang="es-MX" i="0" u="none" strike="noStrike" cap="none" normalizeH="0" baseline="0">
                <a:ln>
                  <a:noFill/>
                </a:ln>
                <a:solidFill>
                  <a:schemeClr val="tx1"/>
                </a:solidFill>
                <a:effectLst/>
                <a:latin typeface="Arial Unicode MS"/>
              </a:rPr>
              <a:t>calcular()</a:t>
            </a:r>
            <a:r>
              <a:rPr kumimoji="0" lang="es-MX" altLang="es-MX" i="0" u="none" strike="noStrike" cap="none" normalizeH="0" baseline="0">
                <a:ln>
                  <a:noFill/>
                </a:ln>
                <a:solidFill>
                  <a:schemeClr val="tx1"/>
                </a:solidFill>
                <a:effectLst/>
              </a:rPr>
              <a:t>. Esto permite tratar a todos los objetos de forma uniforme, aunque internamente hagan cálculos distintos. </a:t>
            </a:r>
            <a:endParaRPr kumimoji="0" lang="es-MX" altLang="es-MX" i="0" u="none" strike="noStrike" cap="none" normalizeH="0" baseline="0">
              <a:ln>
                <a:noFill/>
              </a:ln>
              <a:solidFill>
                <a:schemeClr val="tx1"/>
              </a:solidFill>
              <a:effectLst/>
              <a:latin typeface="Arial" panose="020B0604020202020204" pitchFamily="34" charset="0"/>
            </a:endParaRPr>
          </a:p>
        </p:txBody>
      </p:sp>
      <p:sp>
        <p:nvSpPr>
          <p:cNvPr id="45" name="Rectangle 18">
            <a:extLst>
              <a:ext uri="{FF2B5EF4-FFF2-40B4-BE49-F238E27FC236}">
                <a16:creationId xmlns:a16="http://schemas.microsoft.com/office/drawing/2014/main" id="{A8CF837B-2625-85D2-D087-342B00DD6497}"/>
              </a:ext>
            </a:extLst>
          </p:cNvPr>
          <p:cNvSpPr>
            <a:spLocks noChangeArrowheads="1"/>
          </p:cNvSpPr>
          <p:nvPr/>
        </p:nvSpPr>
        <p:spPr bwMode="auto">
          <a:xfrm>
            <a:off x="13643674" y="6600155"/>
            <a:ext cx="420355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i="0" u="none" strike="noStrike" cap="none" normalizeH="0" baseline="0">
                <a:ln>
                  <a:noFill/>
                </a:ln>
                <a:solidFill>
                  <a:schemeClr val="tx1"/>
                </a:solidFill>
                <a:effectLst/>
                <a:latin typeface="Arial" panose="020B0604020202020204" pitchFamily="34" charset="0"/>
              </a:rPr>
              <a:t>Gracias a que las clases implementan la misma interfaz (</a:t>
            </a:r>
            <a:r>
              <a:rPr kumimoji="0" lang="es-MX" altLang="es-MX" i="0" u="none" strike="noStrike" cap="none" normalizeH="0" baseline="0">
                <a:ln>
                  <a:noFill/>
                </a:ln>
                <a:solidFill>
                  <a:schemeClr val="tx1"/>
                </a:solidFill>
                <a:effectLst/>
                <a:latin typeface="Arial Unicode MS"/>
              </a:rPr>
              <a:t>Calculador</a:t>
            </a:r>
            <a:r>
              <a:rPr kumimoji="0" lang="es-MX" altLang="es-MX" i="0" u="none" strike="noStrike" cap="none" normalizeH="0" baseline="0">
                <a:ln>
                  <a:noFill/>
                </a:ln>
                <a:solidFill>
                  <a:schemeClr val="tx1"/>
                </a:solidFill>
                <a:effectLst/>
              </a:rPr>
              <a:t>), el método </a:t>
            </a:r>
            <a:r>
              <a:rPr kumimoji="0" lang="es-MX" altLang="es-MX" i="0" u="none" strike="noStrike" cap="none" normalizeH="0" baseline="0">
                <a:ln>
                  <a:noFill/>
                </a:ln>
                <a:solidFill>
                  <a:schemeClr val="tx1"/>
                </a:solidFill>
                <a:effectLst/>
                <a:latin typeface="Arial Unicode MS"/>
              </a:rPr>
              <a:t>calcular()</a:t>
            </a:r>
            <a:r>
              <a:rPr kumimoji="0" lang="es-MX" altLang="es-MX" i="0" u="none" strike="noStrike" cap="none" normalizeH="0" baseline="0">
                <a:ln>
                  <a:noFill/>
                </a:ln>
                <a:solidFill>
                  <a:schemeClr val="tx1"/>
                </a:solidFill>
                <a:effectLst/>
              </a:rPr>
              <a:t> se puede invocar de forma </a:t>
            </a:r>
            <a:r>
              <a:rPr kumimoji="0" lang="es-MX" altLang="es-MX" i="0" u="none" strike="noStrike" cap="none" normalizeH="0" baseline="0">
                <a:ln>
                  <a:noFill/>
                </a:ln>
                <a:solidFill>
                  <a:schemeClr val="tx1"/>
                </a:solidFill>
                <a:effectLst/>
                <a:latin typeface="Arial" panose="020B0604020202020204" pitchFamily="34" charset="0"/>
              </a:rPr>
              <a:t>polimórfica, es decir, el mismo llamado se comporta diferente dependiendo del tipo de objeto (pasivo, activo o amplificador). Por ejemplo, en el </a:t>
            </a:r>
            <a:r>
              <a:rPr kumimoji="0" lang="es-MX" altLang="es-MX" i="0" u="none" strike="noStrike" cap="none" normalizeH="0" baseline="0" err="1">
                <a:ln>
                  <a:noFill/>
                </a:ln>
                <a:solidFill>
                  <a:schemeClr val="tx1"/>
                </a:solidFill>
                <a:effectLst/>
                <a:latin typeface="Arial Unicode MS"/>
              </a:rPr>
              <a:t>main</a:t>
            </a:r>
            <a:r>
              <a:rPr kumimoji="0" lang="es-MX" altLang="es-MX" i="0" u="none" strike="noStrike" cap="none" normalizeH="0" baseline="0">
                <a:ln>
                  <a:noFill/>
                </a:ln>
                <a:solidFill>
                  <a:schemeClr val="tx1"/>
                </a:solidFill>
                <a:effectLst/>
              </a:rPr>
              <a:t>, podrías tener una lista de </a:t>
            </a:r>
            <a:r>
              <a:rPr kumimoji="0" lang="es-MX" altLang="es-MX" i="0" u="none" strike="noStrike" cap="none" normalizeH="0" baseline="0">
                <a:ln>
                  <a:noFill/>
                </a:ln>
                <a:solidFill>
                  <a:schemeClr val="tx1"/>
                </a:solidFill>
                <a:effectLst/>
                <a:latin typeface="Arial Unicode MS"/>
              </a:rPr>
              <a:t>Calculador</a:t>
            </a:r>
            <a:r>
              <a:rPr kumimoji="0" lang="es-MX" altLang="es-MX" i="0" u="none" strike="noStrike" cap="none" normalizeH="0" baseline="0">
                <a:ln>
                  <a:noFill/>
                </a:ln>
                <a:solidFill>
                  <a:schemeClr val="tx1"/>
                </a:solidFill>
                <a:effectLst/>
              </a:rPr>
              <a:t> y llamar </a:t>
            </a:r>
            <a:r>
              <a:rPr kumimoji="0" lang="es-MX" altLang="es-MX" i="0" u="none" strike="noStrike" cap="none" normalizeH="0" baseline="0">
                <a:ln>
                  <a:noFill/>
                </a:ln>
                <a:solidFill>
                  <a:schemeClr val="tx1"/>
                </a:solidFill>
                <a:effectLst/>
                <a:latin typeface="Arial Unicode MS"/>
              </a:rPr>
              <a:t>calcular()</a:t>
            </a:r>
            <a:r>
              <a:rPr kumimoji="0" lang="es-MX" altLang="es-MX" i="0" u="none" strike="noStrike" cap="none" normalizeH="0" baseline="0">
                <a:ln>
                  <a:noFill/>
                </a:ln>
                <a:solidFill>
                  <a:schemeClr val="tx1"/>
                </a:solidFill>
                <a:effectLst/>
              </a:rPr>
              <a:t> sin preocuparte por el tipo exacto del componente. </a:t>
            </a:r>
            <a:endParaRPr kumimoji="0" lang="es-MX" altLang="es-MX" i="0" u="none" strike="noStrike" cap="none" normalizeH="0" baseline="0">
              <a:ln>
                <a:noFill/>
              </a:ln>
              <a:solidFill>
                <a:schemeClr val="tx1"/>
              </a:solidFill>
              <a:effectLst/>
              <a:latin typeface="Arial" panose="020B0604020202020204" pitchFamily="34" charset="0"/>
            </a:endParaRPr>
          </a:p>
        </p:txBody>
      </p:sp>
      <p:pic>
        <p:nvPicPr>
          <p:cNvPr id="1053" name="Picture 29" descr="Diseño PNG Y SVG De Icono Del Lenguaje De Programación Java Para Camisetas">
            <a:extLst>
              <a:ext uri="{FF2B5EF4-FFF2-40B4-BE49-F238E27FC236}">
                <a16:creationId xmlns:a16="http://schemas.microsoft.com/office/drawing/2014/main" id="{45B46EE1-84F7-437A-1052-7D5AC17C79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5958" y="4762500"/>
            <a:ext cx="3483226" cy="348322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12C23-BD34-17BF-25F9-DDE44AF0081A}"/>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87DE562C-1C0F-4C31-C075-5DE30AA252C0}"/>
              </a:ext>
            </a:extLst>
          </p:cNvPr>
          <p:cNvGrpSpPr/>
          <p:nvPr/>
        </p:nvGrpSpPr>
        <p:grpSpPr>
          <a:xfrm>
            <a:off x="8117800" y="0"/>
            <a:ext cx="5085100" cy="5143500"/>
            <a:chOff x="0" y="0"/>
            <a:chExt cx="1205357" cy="1219200"/>
          </a:xfrm>
        </p:grpSpPr>
        <p:sp>
          <p:nvSpPr>
            <p:cNvPr id="3" name="Freeform 3">
              <a:extLst>
                <a:ext uri="{FF2B5EF4-FFF2-40B4-BE49-F238E27FC236}">
                  <a16:creationId xmlns:a16="http://schemas.microsoft.com/office/drawing/2014/main" id="{98B5BF94-56A0-89AE-BE76-FA6F04FB50D9}"/>
                </a:ext>
              </a:extLst>
            </p:cNvPr>
            <p:cNvSpPr/>
            <p:nvPr/>
          </p:nvSpPr>
          <p:spPr>
            <a:xfrm>
              <a:off x="0" y="0"/>
              <a:ext cx="1205357" cy="1219200"/>
            </a:xfrm>
            <a:custGeom>
              <a:avLst/>
              <a:gdLst/>
              <a:ahLst/>
              <a:cxnLst/>
              <a:rect l="l" t="t" r="r" b="b"/>
              <a:pathLst>
                <a:path w="1205357" h="1219200">
                  <a:moveTo>
                    <a:pt x="0" y="0"/>
                  </a:moveTo>
                  <a:lnTo>
                    <a:pt x="1205357" y="0"/>
                  </a:lnTo>
                  <a:lnTo>
                    <a:pt x="1205357" y="1219200"/>
                  </a:lnTo>
                  <a:lnTo>
                    <a:pt x="0" y="1219200"/>
                  </a:lnTo>
                  <a:close/>
                </a:path>
              </a:pathLst>
            </a:custGeom>
            <a:solidFill>
              <a:srgbClr val="10254E"/>
            </a:solidFill>
          </p:spPr>
          <p:txBody>
            <a:bodyPr/>
            <a:lstStyle/>
            <a:p>
              <a:endParaRPr lang="es-MX" noProof="0"/>
            </a:p>
          </p:txBody>
        </p:sp>
        <p:sp>
          <p:nvSpPr>
            <p:cNvPr id="4" name="TextBox 4">
              <a:extLst>
                <a:ext uri="{FF2B5EF4-FFF2-40B4-BE49-F238E27FC236}">
                  <a16:creationId xmlns:a16="http://schemas.microsoft.com/office/drawing/2014/main" id="{BBB8201F-D478-F421-59E1-1B28488B9110}"/>
                </a:ext>
              </a:extLst>
            </p:cNvPr>
            <p:cNvSpPr txBox="1"/>
            <p:nvPr/>
          </p:nvSpPr>
          <p:spPr>
            <a:xfrm>
              <a:off x="0" y="-38100"/>
              <a:ext cx="1205357" cy="1257300"/>
            </a:xfrm>
            <a:prstGeom prst="rect">
              <a:avLst/>
            </a:prstGeom>
          </p:spPr>
          <p:txBody>
            <a:bodyPr lIns="50800" tIns="50800" rIns="50800" bIns="50800" rtlCol="0" anchor="ctr"/>
            <a:lstStyle/>
            <a:p>
              <a:pPr algn="ctr">
                <a:lnSpc>
                  <a:spcPts val="2659"/>
                </a:lnSpc>
                <a:spcBef>
                  <a:spcPct val="0"/>
                </a:spcBef>
              </a:pPr>
              <a:endParaRPr lang="es-MX" noProof="0"/>
            </a:p>
          </p:txBody>
        </p:sp>
      </p:grpSp>
      <p:grpSp>
        <p:nvGrpSpPr>
          <p:cNvPr id="5" name="Group 5">
            <a:extLst>
              <a:ext uri="{FF2B5EF4-FFF2-40B4-BE49-F238E27FC236}">
                <a16:creationId xmlns:a16="http://schemas.microsoft.com/office/drawing/2014/main" id="{703DCD42-626B-235D-1565-B0E4B483FBEA}"/>
              </a:ext>
            </a:extLst>
          </p:cNvPr>
          <p:cNvGrpSpPr/>
          <p:nvPr/>
        </p:nvGrpSpPr>
        <p:grpSpPr>
          <a:xfrm>
            <a:off x="13202900" y="0"/>
            <a:ext cx="5085100" cy="5143500"/>
            <a:chOff x="0" y="0"/>
            <a:chExt cx="1205357" cy="1219200"/>
          </a:xfrm>
        </p:grpSpPr>
        <p:sp>
          <p:nvSpPr>
            <p:cNvPr id="6" name="Freeform 6">
              <a:extLst>
                <a:ext uri="{FF2B5EF4-FFF2-40B4-BE49-F238E27FC236}">
                  <a16:creationId xmlns:a16="http://schemas.microsoft.com/office/drawing/2014/main" id="{E611A61E-7E6F-7CB8-A0C1-E7DCA33F3605}"/>
                </a:ext>
              </a:extLst>
            </p:cNvPr>
            <p:cNvSpPr/>
            <p:nvPr/>
          </p:nvSpPr>
          <p:spPr>
            <a:xfrm>
              <a:off x="0" y="0"/>
              <a:ext cx="1205357" cy="1219200"/>
            </a:xfrm>
            <a:custGeom>
              <a:avLst/>
              <a:gdLst/>
              <a:ahLst/>
              <a:cxnLst/>
              <a:rect l="l" t="t" r="r" b="b"/>
              <a:pathLst>
                <a:path w="1205357" h="1219200">
                  <a:moveTo>
                    <a:pt x="0" y="0"/>
                  </a:moveTo>
                  <a:lnTo>
                    <a:pt x="1205357" y="0"/>
                  </a:lnTo>
                  <a:lnTo>
                    <a:pt x="1205357" y="1219200"/>
                  </a:lnTo>
                  <a:lnTo>
                    <a:pt x="0" y="1219200"/>
                  </a:lnTo>
                  <a:close/>
                </a:path>
              </a:pathLst>
            </a:custGeom>
            <a:solidFill>
              <a:srgbClr val="6890FF"/>
            </a:solidFill>
          </p:spPr>
          <p:txBody>
            <a:bodyPr/>
            <a:lstStyle/>
            <a:p>
              <a:endParaRPr lang="es-MX" noProof="0"/>
            </a:p>
          </p:txBody>
        </p:sp>
        <p:sp>
          <p:nvSpPr>
            <p:cNvPr id="7" name="TextBox 7">
              <a:extLst>
                <a:ext uri="{FF2B5EF4-FFF2-40B4-BE49-F238E27FC236}">
                  <a16:creationId xmlns:a16="http://schemas.microsoft.com/office/drawing/2014/main" id="{6C9D3BC1-8928-AF45-9EAC-241A0487B6D7}"/>
                </a:ext>
              </a:extLst>
            </p:cNvPr>
            <p:cNvSpPr txBox="1"/>
            <p:nvPr/>
          </p:nvSpPr>
          <p:spPr>
            <a:xfrm>
              <a:off x="0" y="-38100"/>
              <a:ext cx="1205357" cy="1257300"/>
            </a:xfrm>
            <a:prstGeom prst="rect">
              <a:avLst/>
            </a:prstGeom>
          </p:spPr>
          <p:txBody>
            <a:bodyPr lIns="50800" tIns="50800" rIns="50800" bIns="50800" rtlCol="0" anchor="ctr"/>
            <a:lstStyle/>
            <a:p>
              <a:pPr algn="ctr">
                <a:lnSpc>
                  <a:spcPts val="2659"/>
                </a:lnSpc>
                <a:spcBef>
                  <a:spcPct val="0"/>
                </a:spcBef>
              </a:pPr>
              <a:endParaRPr lang="es-MX" noProof="0"/>
            </a:p>
          </p:txBody>
        </p:sp>
      </p:grpSp>
      <p:grpSp>
        <p:nvGrpSpPr>
          <p:cNvPr id="9" name="Group 9">
            <a:extLst>
              <a:ext uri="{FF2B5EF4-FFF2-40B4-BE49-F238E27FC236}">
                <a16:creationId xmlns:a16="http://schemas.microsoft.com/office/drawing/2014/main" id="{A66CA6C1-C643-F583-8566-03D92CCA998D}"/>
              </a:ext>
            </a:extLst>
          </p:cNvPr>
          <p:cNvGrpSpPr/>
          <p:nvPr/>
        </p:nvGrpSpPr>
        <p:grpSpPr>
          <a:xfrm>
            <a:off x="8117800" y="5143500"/>
            <a:ext cx="5085100" cy="5143500"/>
            <a:chOff x="0" y="0"/>
            <a:chExt cx="1205357" cy="1219200"/>
          </a:xfrm>
        </p:grpSpPr>
        <p:sp>
          <p:nvSpPr>
            <p:cNvPr id="10" name="Freeform 10">
              <a:extLst>
                <a:ext uri="{FF2B5EF4-FFF2-40B4-BE49-F238E27FC236}">
                  <a16:creationId xmlns:a16="http://schemas.microsoft.com/office/drawing/2014/main" id="{40FD318D-D3E5-5606-4893-1B484B57ADAE}"/>
                </a:ext>
              </a:extLst>
            </p:cNvPr>
            <p:cNvSpPr/>
            <p:nvPr/>
          </p:nvSpPr>
          <p:spPr>
            <a:xfrm>
              <a:off x="0" y="0"/>
              <a:ext cx="1205357" cy="1219200"/>
            </a:xfrm>
            <a:custGeom>
              <a:avLst/>
              <a:gdLst/>
              <a:ahLst/>
              <a:cxnLst/>
              <a:rect l="l" t="t" r="r" b="b"/>
              <a:pathLst>
                <a:path w="1205357" h="1219200">
                  <a:moveTo>
                    <a:pt x="0" y="0"/>
                  </a:moveTo>
                  <a:lnTo>
                    <a:pt x="1205357" y="0"/>
                  </a:lnTo>
                  <a:lnTo>
                    <a:pt x="1205357" y="1219200"/>
                  </a:lnTo>
                  <a:lnTo>
                    <a:pt x="0" y="1219200"/>
                  </a:lnTo>
                  <a:close/>
                </a:path>
              </a:pathLst>
            </a:custGeom>
            <a:solidFill>
              <a:srgbClr val="63E6F1"/>
            </a:solidFill>
          </p:spPr>
          <p:txBody>
            <a:bodyPr/>
            <a:lstStyle/>
            <a:p>
              <a:endParaRPr lang="es-MX" noProof="0"/>
            </a:p>
          </p:txBody>
        </p:sp>
        <p:sp>
          <p:nvSpPr>
            <p:cNvPr id="11" name="TextBox 11">
              <a:extLst>
                <a:ext uri="{FF2B5EF4-FFF2-40B4-BE49-F238E27FC236}">
                  <a16:creationId xmlns:a16="http://schemas.microsoft.com/office/drawing/2014/main" id="{B5796130-E25F-9DA5-E592-DA1C5F9AA50D}"/>
                </a:ext>
              </a:extLst>
            </p:cNvPr>
            <p:cNvSpPr txBox="1"/>
            <p:nvPr/>
          </p:nvSpPr>
          <p:spPr>
            <a:xfrm>
              <a:off x="0" y="-38100"/>
              <a:ext cx="1205357" cy="1257300"/>
            </a:xfrm>
            <a:prstGeom prst="rect">
              <a:avLst/>
            </a:prstGeom>
          </p:spPr>
          <p:txBody>
            <a:bodyPr lIns="50800" tIns="50800" rIns="50800" bIns="50800" rtlCol="0" anchor="ctr"/>
            <a:lstStyle/>
            <a:p>
              <a:pPr algn="ctr">
                <a:lnSpc>
                  <a:spcPts val="2659"/>
                </a:lnSpc>
                <a:spcBef>
                  <a:spcPct val="0"/>
                </a:spcBef>
              </a:pPr>
              <a:endParaRPr lang="es-MX" noProof="0"/>
            </a:p>
          </p:txBody>
        </p:sp>
      </p:grpSp>
      <p:grpSp>
        <p:nvGrpSpPr>
          <p:cNvPr id="12" name="Group 12">
            <a:extLst>
              <a:ext uri="{FF2B5EF4-FFF2-40B4-BE49-F238E27FC236}">
                <a16:creationId xmlns:a16="http://schemas.microsoft.com/office/drawing/2014/main" id="{58DEB608-F487-617A-F322-F808178A4D46}"/>
              </a:ext>
            </a:extLst>
          </p:cNvPr>
          <p:cNvGrpSpPr/>
          <p:nvPr/>
        </p:nvGrpSpPr>
        <p:grpSpPr>
          <a:xfrm flipV="1">
            <a:off x="13202901" y="5097780"/>
            <a:ext cx="2923932" cy="45719"/>
            <a:chOff x="0" y="0"/>
            <a:chExt cx="1205357" cy="1219200"/>
          </a:xfrm>
        </p:grpSpPr>
        <p:sp>
          <p:nvSpPr>
            <p:cNvPr id="13" name="Freeform 13">
              <a:extLst>
                <a:ext uri="{FF2B5EF4-FFF2-40B4-BE49-F238E27FC236}">
                  <a16:creationId xmlns:a16="http://schemas.microsoft.com/office/drawing/2014/main" id="{FF75477D-1577-56C9-9FDB-09DBC2369DCC}"/>
                </a:ext>
              </a:extLst>
            </p:cNvPr>
            <p:cNvSpPr/>
            <p:nvPr/>
          </p:nvSpPr>
          <p:spPr>
            <a:xfrm>
              <a:off x="0" y="0"/>
              <a:ext cx="1205357" cy="1219200"/>
            </a:xfrm>
            <a:custGeom>
              <a:avLst/>
              <a:gdLst/>
              <a:ahLst/>
              <a:cxnLst/>
              <a:rect l="l" t="t" r="r" b="b"/>
              <a:pathLst>
                <a:path w="1205357" h="1219200">
                  <a:moveTo>
                    <a:pt x="0" y="0"/>
                  </a:moveTo>
                  <a:lnTo>
                    <a:pt x="1205357" y="0"/>
                  </a:lnTo>
                  <a:lnTo>
                    <a:pt x="1205357" y="1219200"/>
                  </a:lnTo>
                  <a:lnTo>
                    <a:pt x="0" y="1219200"/>
                  </a:lnTo>
                  <a:close/>
                </a:path>
              </a:pathLst>
            </a:custGeom>
            <a:solidFill>
              <a:srgbClr val="C8B7FF"/>
            </a:solidFill>
          </p:spPr>
          <p:txBody>
            <a:bodyPr/>
            <a:lstStyle/>
            <a:p>
              <a:endParaRPr lang="es-MX" noProof="0"/>
            </a:p>
          </p:txBody>
        </p:sp>
        <p:sp>
          <p:nvSpPr>
            <p:cNvPr id="14" name="TextBox 14">
              <a:extLst>
                <a:ext uri="{FF2B5EF4-FFF2-40B4-BE49-F238E27FC236}">
                  <a16:creationId xmlns:a16="http://schemas.microsoft.com/office/drawing/2014/main" id="{7252A83A-905B-BFFA-579F-94F7F00404D2}"/>
                </a:ext>
              </a:extLst>
            </p:cNvPr>
            <p:cNvSpPr txBox="1"/>
            <p:nvPr/>
          </p:nvSpPr>
          <p:spPr>
            <a:xfrm>
              <a:off x="0" y="-38100"/>
              <a:ext cx="1205357" cy="1257300"/>
            </a:xfrm>
            <a:prstGeom prst="rect">
              <a:avLst/>
            </a:prstGeom>
          </p:spPr>
          <p:txBody>
            <a:bodyPr lIns="50800" tIns="50800" rIns="50800" bIns="50800" rtlCol="0" anchor="ctr"/>
            <a:lstStyle/>
            <a:p>
              <a:pPr algn="ctr">
                <a:lnSpc>
                  <a:spcPts val="2659"/>
                </a:lnSpc>
                <a:spcBef>
                  <a:spcPct val="0"/>
                </a:spcBef>
              </a:pPr>
              <a:endParaRPr lang="es-MX" noProof="0"/>
            </a:p>
          </p:txBody>
        </p:sp>
      </p:grpSp>
      <p:sp>
        <p:nvSpPr>
          <p:cNvPr id="15" name="TextBox 15">
            <a:extLst>
              <a:ext uri="{FF2B5EF4-FFF2-40B4-BE49-F238E27FC236}">
                <a16:creationId xmlns:a16="http://schemas.microsoft.com/office/drawing/2014/main" id="{4A2CEBD6-E351-6947-FBE2-9FBABBC2A752}"/>
              </a:ext>
            </a:extLst>
          </p:cNvPr>
          <p:cNvSpPr txBox="1"/>
          <p:nvPr/>
        </p:nvSpPr>
        <p:spPr>
          <a:xfrm>
            <a:off x="605465" y="3262990"/>
            <a:ext cx="7131329" cy="1328954"/>
          </a:xfrm>
          <a:prstGeom prst="rect">
            <a:avLst/>
          </a:prstGeom>
        </p:spPr>
        <p:txBody>
          <a:bodyPr wrap="square" lIns="0" tIns="0" rIns="0" bIns="0" rtlCol="0" anchor="t">
            <a:spAutoFit/>
          </a:bodyPr>
          <a:lstStyle/>
          <a:p>
            <a:pPr algn="just">
              <a:lnSpc>
                <a:spcPts val="2101"/>
              </a:lnSpc>
            </a:pPr>
            <a:r>
              <a:rPr lang="es-ES" sz="1616" spc="30" noProof="0">
                <a:solidFill>
                  <a:srgbClr val="5683FF"/>
                </a:solidFill>
                <a:latin typeface="TT Commons Pro Expanded"/>
                <a:ea typeface="TT Commons Pro Expanded"/>
                <a:cs typeface="TT Commons Pro Expanded"/>
                <a:sym typeface="TT Commons Pro Expanded"/>
              </a:rPr>
              <a:t>Se desarrolló una interfaz gráfica interactiva utilizando Java Swing y AWT, con imágenes representativas de los circuitos electrónicos. Cada herramienta visual (filtro pasivo, filtro activo y amplificador diferencial) permite ingresar parámetros, realizar cálculos y visualizar los resultados directamente sobre la imagen del circuito.</a:t>
            </a:r>
            <a:endParaRPr lang="es-MX" sz="1616" spc="30" noProof="0">
              <a:solidFill>
                <a:srgbClr val="5683FF"/>
              </a:solidFill>
              <a:latin typeface="TT Commons Pro Expanded"/>
              <a:ea typeface="TT Commons Pro Expanded"/>
              <a:cs typeface="TT Commons Pro Expanded"/>
              <a:sym typeface="TT Commons Pro Expanded"/>
            </a:endParaRPr>
          </a:p>
        </p:txBody>
      </p:sp>
      <p:sp>
        <p:nvSpPr>
          <p:cNvPr id="16" name="TextBox 16">
            <a:extLst>
              <a:ext uri="{FF2B5EF4-FFF2-40B4-BE49-F238E27FC236}">
                <a16:creationId xmlns:a16="http://schemas.microsoft.com/office/drawing/2014/main" id="{CFAD274B-3CC3-3719-FCBD-D62B74F91244}"/>
              </a:ext>
            </a:extLst>
          </p:cNvPr>
          <p:cNvSpPr txBox="1"/>
          <p:nvPr/>
        </p:nvSpPr>
        <p:spPr>
          <a:xfrm>
            <a:off x="277226" y="1379787"/>
            <a:ext cx="7688180" cy="1712648"/>
          </a:xfrm>
          <a:prstGeom prst="rect">
            <a:avLst/>
          </a:prstGeom>
        </p:spPr>
        <p:txBody>
          <a:bodyPr wrap="square" lIns="0" tIns="0" rIns="0" bIns="0" rtlCol="0" anchor="t">
            <a:spAutoFit/>
          </a:bodyPr>
          <a:lstStyle/>
          <a:p>
            <a:pPr marL="0" lvl="0" indent="0" algn="ctr">
              <a:lnSpc>
                <a:spcPts val="4439"/>
              </a:lnSpc>
              <a:spcBef>
                <a:spcPct val="0"/>
              </a:spcBef>
            </a:pPr>
            <a:r>
              <a:rPr lang="es-MX" sz="4672" b="1" spc="397" noProof="0">
                <a:latin typeface="Agrandir Grand Ultra-Bold"/>
                <a:ea typeface="Agrandir Grand Ultra-Bold"/>
                <a:cs typeface="Agrandir Grand Ultra-Bold"/>
                <a:sym typeface="Agrandir Grand Ultra-Bold"/>
              </a:rPr>
              <a:t>Implementación Gráfica y Funcional</a:t>
            </a:r>
          </a:p>
        </p:txBody>
      </p:sp>
      <p:sp>
        <p:nvSpPr>
          <p:cNvPr id="18" name="TextBox 18">
            <a:extLst>
              <a:ext uri="{FF2B5EF4-FFF2-40B4-BE49-F238E27FC236}">
                <a16:creationId xmlns:a16="http://schemas.microsoft.com/office/drawing/2014/main" id="{942DD817-4C63-5D26-8C3E-57375E465637}"/>
              </a:ext>
            </a:extLst>
          </p:cNvPr>
          <p:cNvSpPr txBox="1"/>
          <p:nvPr/>
        </p:nvSpPr>
        <p:spPr>
          <a:xfrm>
            <a:off x="8999349" y="708694"/>
            <a:ext cx="3322002" cy="359073"/>
          </a:xfrm>
          <a:prstGeom prst="rect">
            <a:avLst/>
          </a:prstGeom>
        </p:spPr>
        <p:txBody>
          <a:bodyPr lIns="0" tIns="0" rIns="0" bIns="0" rtlCol="0" anchor="t">
            <a:spAutoFit/>
          </a:bodyPr>
          <a:lstStyle/>
          <a:p>
            <a:pPr marL="0" lvl="0" indent="0" algn="l">
              <a:lnSpc>
                <a:spcPts val="2786"/>
              </a:lnSpc>
              <a:spcBef>
                <a:spcPct val="0"/>
              </a:spcBef>
            </a:pPr>
            <a:r>
              <a:rPr lang="es-MX" sz="2422" b="1" spc="205" noProof="0">
                <a:solidFill>
                  <a:srgbClr val="FFFFFF"/>
                </a:solidFill>
                <a:latin typeface="Agrandir Grand Bold"/>
                <a:ea typeface="Agrandir Grand Bold"/>
                <a:cs typeface="Agrandir Grand Bold"/>
                <a:sym typeface="Agrandir Grand Bold"/>
              </a:rPr>
              <a:t>Java Swing</a:t>
            </a:r>
          </a:p>
        </p:txBody>
      </p:sp>
      <p:sp>
        <p:nvSpPr>
          <p:cNvPr id="20" name="TextBox 20">
            <a:extLst>
              <a:ext uri="{FF2B5EF4-FFF2-40B4-BE49-F238E27FC236}">
                <a16:creationId xmlns:a16="http://schemas.microsoft.com/office/drawing/2014/main" id="{768EB0B1-4FA4-7FF9-0EE5-3E81A2681853}"/>
              </a:ext>
            </a:extLst>
          </p:cNvPr>
          <p:cNvSpPr txBox="1"/>
          <p:nvPr/>
        </p:nvSpPr>
        <p:spPr>
          <a:xfrm>
            <a:off x="14025057" y="888229"/>
            <a:ext cx="4203551" cy="359073"/>
          </a:xfrm>
          <a:prstGeom prst="rect">
            <a:avLst/>
          </a:prstGeom>
        </p:spPr>
        <p:txBody>
          <a:bodyPr wrap="square" lIns="0" tIns="0" rIns="0" bIns="0" rtlCol="0" anchor="t">
            <a:spAutoFit/>
          </a:bodyPr>
          <a:lstStyle/>
          <a:p>
            <a:pPr marL="0" lvl="0" indent="0" algn="l">
              <a:lnSpc>
                <a:spcPts val="2786"/>
              </a:lnSpc>
              <a:spcBef>
                <a:spcPct val="0"/>
              </a:spcBef>
            </a:pPr>
            <a:r>
              <a:rPr lang="es-MX" sz="2422" b="1" spc="205" noProof="0">
                <a:solidFill>
                  <a:srgbClr val="FFFFFF"/>
                </a:solidFill>
                <a:latin typeface="Agrandir Grand Bold"/>
                <a:ea typeface="Agrandir Grand Bold"/>
                <a:cs typeface="Agrandir Grand Bold"/>
                <a:sym typeface="Agrandir Grand Bold"/>
              </a:rPr>
              <a:t>Java AWT</a:t>
            </a:r>
          </a:p>
        </p:txBody>
      </p:sp>
      <p:sp>
        <p:nvSpPr>
          <p:cNvPr id="22" name="TextBox 22">
            <a:extLst>
              <a:ext uri="{FF2B5EF4-FFF2-40B4-BE49-F238E27FC236}">
                <a16:creationId xmlns:a16="http://schemas.microsoft.com/office/drawing/2014/main" id="{2792DA96-F843-62AD-8399-CCD20BFAB693}"/>
              </a:ext>
            </a:extLst>
          </p:cNvPr>
          <p:cNvSpPr txBox="1"/>
          <p:nvPr/>
        </p:nvSpPr>
        <p:spPr>
          <a:xfrm>
            <a:off x="8507344" y="5693005"/>
            <a:ext cx="4638050" cy="359073"/>
          </a:xfrm>
          <a:prstGeom prst="rect">
            <a:avLst/>
          </a:prstGeom>
        </p:spPr>
        <p:txBody>
          <a:bodyPr wrap="square" lIns="0" tIns="0" rIns="0" bIns="0" rtlCol="0" anchor="t">
            <a:spAutoFit/>
          </a:bodyPr>
          <a:lstStyle/>
          <a:p>
            <a:pPr marL="0" lvl="0" indent="0" algn="l">
              <a:lnSpc>
                <a:spcPts val="2786"/>
              </a:lnSpc>
              <a:spcBef>
                <a:spcPct val="0"/>
              </a:spcBef>
            </a:pPr>
            <a:r>
              <a:rPr lang="es-MX" sz="2422" b="1" spc="205" noProof="0">
                <a:solidFill>
                  <a:srgbClr val="FFFFFF"/>
                </a:solidFill>
                <a:latin typeface="Agrandir Grand Bold"/>
                <a:ea typeface="Agrandir Grand Bold"/>
                <a:cs typeface="Agrandir Grand Bold"/>
                <a:sym typeface="Agrandir Grand Bold"/>
              </a:rPr>
              <a:t>Java IO + </a:t>
            </a:r>
            <a:r>
              <a:rPr lang="es-MX" sz="2422" b="1" spc="205" noProof="0" err="1">
                <a:solidFill>
                  <a:srgbClr val="FFFFFF"/>
                </a:solidFill>
                <a:latin typeface="Agrandir Grand Bold"/>
                <a:ea typeface="Agrandir Grand Bold"/>
                <a:cs typeface="Agrandir Grand Bold"/>
                <a:sym typeface="Agrandir Grand Bold"/>
              </a:rPr>
              <a:t>ImageIO</a:t>
            </a:r>
            <a:endParaRPr lang="es-MX" sz="2422" b="1" spc="205" noProof="0">
              <a:solidFill>
                <a:srgbClr val="FFFFFF"/>
              </a:solidFill>
              <a:latin typeface="Agrandir Grand Bold"/>
              <a:ea typeface="Agrandir Grand Bold"/>
              <a:cs typeface="Agrandir Grand Bold"/>
              <a:sym typeface="Agrandir Grand Bold"/>
            </a:endParaRPr>
          </a:p>
        </p:txBody>
      </p:sp>
      <p:sp>
        <p:nvSpPr>
          <p:cNvPr id="24" name="TextBox 24">
            <a:extLst>
              <a:ext uri="{FF2B5EF4-FFF2-40B4-BE49-F238E27FC236}">
                <a16:creationId xmlns:a16="http://schemas.microsoft.com/office/drawing/2014/main" id="{C8B0EB2C-05C2-4F12-DFED-164B27F90393}"/>
              </a:ext>
            </a:extLst>
          </p:cNvPr>
          <p:cNvSpPr txBox="1"/>
          <p:nvPr/>
        </p:nvSpPr>
        <p:spPr>
          <a:xfrm>
            <a:off x="13386992" y="5693005"/>
            <a:ext cx="5747851" cy="359073"/>
          </a:xfrm>
          <a:prstGeom prst="rect">
            <a:avLst/>
          </a:prstGeom>
        </p:spPr>
        <p:txBody>
          <a:bodyPr wrap="square" lIns="0" tIns="0" rIns="0" bIns="0" rtlCol="0" anchor="t">
            <a:spAutoFit/>
          </a:bodyPr>
          <a:lstStyle/>
          <a:p>
            <a:pPr marL="0" lvl="0" indent="0" algn="l">
              <a:lnSpc>
                <a:spcPts val="2786"/>
              </a:lnSpc>
              <a:spcBef>
                <a:spcPct val="0"/>
              </a:spcBef>
            </a:pPr>
            <a:r>
              <a:rPr lang="es-MX" sz="2422" b="1" spc="205" noProof="0" err="1">
                <a:solidFill>
                  <a:srgbClr val="FFFFFF"/>
                </a:solidFill>
                <a:latin typeface="Agrandir Grand Bold"/>
                <a:ea typeface="Agrandir Grand Bold"/>
                <a:cs typeface="Agrandir Grand Bold"/>
                <a:sym typeface="Agrandir Grand Bold"/>
              </a:rPr>
              <a:t>JComboBox</a:t>
            </a:r>
            <a:r>
              <a:rPr lang="es-MX" sz="2422" b="1" spc="205" noProof="0">
                <a:solidFill>
                  <a:srgbClr val="FFFFFF"/>
                </a:solidFill>
                <a:latin typeface="Agrandir Grand Bold"/>
                <a:ea typeface="Agrandir Grand Bold"/>
                <a:cs typeface="Agrandir Grand Bold"/>
                <a:sym typeface="Agrandir Grand Bold"/>
              </a:rPr>
              <a:t> y </a:t>
            </a:r>
            <a:r>
              <a:rPr lang="es-MX" sz="2422" b="1" spc="205" noProof="0" err="1">
                <a:solidFill>
                  <a:srgbClr val="FFFFFF"/>
                </a:solidFill>
                <a:latin typeface="Agrandir Grand Bold"/>
                <a:ea typeface="Agrandir Grand Bold"/>
                <a:cs typeface="Agrandir Grand Bold"/>
                <a:sym typeface="Agrandir Grand Bold"/>
              </a:rPr>
              <a:t>JPanel</a:t>
            </a:r>
            <a:endParaRPr lang="es-MX" sz="2422" b="1" spc="205" noProof="0">
              <a:solidFill>
                <a:srgbClr val="FFFFFF"/>
              </a:solidFill>
              <a:latin typeface="Agrandir Grand Bold"/>
              <a:ea typeface="Agrandir Grand Bold"/>
              <a:cs typeface="Agrandir Grand Bold"/>
              <a:sym typeface="Agrandir Grand Bold"/>
            </a:endParaRPr>
          </a:p>
        </p:txBody>
      </p:sp>
      <p:sp>
        <p:nvSpPr>
          <p:cNvPr id="26" name="Freeform 5">
            <a:extLst>
              <a:ext uri="{FF2B5EF4-FFF2-40B4-BE49-F238E27FC236}">
                <a16:creationId xmlns:a16="http://schemas.microsoft.com/office/drawing/2014/main" id="{C041EFDD-C381-1EA2-E89D-5C43404727D7}"/>
              </a:ext>
            </a:extLst>
          </p:cNvPr>
          <p:cNvSpPr/>
          <p:nvPr/>
        </p:nvSpPr>
        <p:spPr>
          <a:xfrm>
            <a:off x="0" y="8234589"/>
            <a:ext cx="7514412" cy="2052411"/>
          </a:xfrm>
          <a:custGeom>
            <a:avLst/>
            <a:gdLst/>
            <a:ahLst/>
            <a:cxnLst/>
            <a:rect l="l" t="t" r="r" b="b"/>
            <a:pathLst>
              <a:path w="7940195" h="7579277">
                <a:moveTo>
                  <a:pt x="0" y="0"/>
                </a:moveTo>
                <a:lnTo>
                  <a:pt x="7940195" y="0"/>
                </a:lnTo>
                <a:lnTo>
                  <a:pt x="7940195" y="7579277"/>
                </a:lnTo>
                <a:lnTo>
                  <a:pt x="0" y="7579277"/>
                </a:lnTo>
                <a:lnTo>
                  <a:pt x="0" y="0"/>
                </a:lnTo>
                <a:close/>
              </a:path>
            </a:pathLst>
          </a:custGeom>
          <a:blipFill>
            <a:blip r:embed="rId2">
              <a:extLst>
                <a:ext uri="{96DAC541-7B7A-43D3-8B79-37D633B846F1}">
                  <asvg:svgBlip xmlns:asvg="http://schemas.microsoft.com/office/drawing/2016/SVG/main" r:embed="rId3"/>
                </a:ext>
              </a:extLst>
            </a:blip>
            <a:stretch>
              <a:fillRect l="-5666" b="-269287"/>
            </a:stretch>
          </a:blipFill>
        </p:spPr>
        <p:txBody>
          <a:bodyPr/>
          <a:lstStyle/>
          <a:p>
            <a:endParaRPr lang="es-MX" noProof="0"/>
          </a:p>
        </p:txBody>
      </p:sp>
      <p:sp>
        <p:nvSpPr>
          <p:cNvPr id="31" name="CuadroTexto 30">
            <a:extLst>
              <a:ext uri="{FF2B5EF4-FFF2-40B4-BE49-F238E27FC236}">
                <a16:creationId xmlns:a16="http://schemas.microsoft.com/office/drawing/2014/main" id="{F59A6A07-C28D-F066-EB0E-FC93F4CFA9AF}"/>
              </a:ext>
            </a:extLst>
          </p:cNvPr>
          <p:cNvSpPr txBox="1"/>
          <p:nvPr/>
        </p:nvSpPr>
        <p:spPr>
          <a:xfrm>
            <a:off x="8659221" y="2446104"/>
            <a:ext cx="4018300" cy="646331"/>
          </a:xfrm>
          <a:prstGeom prst="rect">
            <a:avLst/>
          </a:prstGeom>
          <a:noFill/>
        </p:spPr>
        <p:txBody>
          <a:bodyPr wrap="square">
            <a:spAutoFit/>
          </a:bodyPr>
          <a:lstStyle/>
          <a:p>
            <a:pPr algn="just"/>
            <a:r>
              <a:rPr lang="es-ES"/>
              <a:t>Creación de ventanas, botones, menús y campos de texto</a:t>
            </a:r>
            <a:endParaRPr lang="es-MX"/>
          </a:p>
        </p:txBody>
      </p:sp>
      <p:sp>
        <p:nvSpPr>
          <p:cNvPr id="43" name="Rectangle 16">
            <a:extLst>
              <a:ext uri="{FF2B5EF4-FFF2-40B4-BE49-F238E27FC236}">
                <a16:creationId xmlns:a16="http://schemas.microsoft.com/office/drawing/2014/main" id="{A406B494-328F-FDC7-3C44-56704EBC63C9}"/>
              </a:ext>
            </a:extLst>
          </p:cNvPr>
          <p:cNvSpPr>
            <a:spLocks noChangeArrowheads="1"/>
          </p:cNvSpPr>
          <p:nvPr/>
        </p:nvSpPr>
        <p:spPr bwMode="auto">
          <a:xfrm>
            <a:off x="13483381" y="2446103"/>
            <a:ext cx="452739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b="0" i="0" strike="noStrike" cap="none" normalizeH="0" baseline="0">
                <a:ln>
                  <a:noFill/>
                </a:ln>
                <a:solidFill>
                  <a:schemeClr val="tx1"/>
                </a:solidFill>
                <a:effectLst/>
                <a:latin typeface="Arial" panose="020B0604020202020204" pitchFamily="34" charset="0"/>
              </a:rPr>
              <a:t>Dibujo de resistencias y capacitancias calculadas sobre imágenes</a:t>
            </a:r>
          </a:p>
        </p:txBody>
      </p:sp>
      <p:sp>
        <p:nvSpPr>
          <p:cNvPr id="44" name="Rectangle 17">
            <a:extLst>
              <a:ext uri="{FF2B5EF4-FFF2-40B4-BE49-F238E27FC236}">
                <a16:creationId xmlns:a16="http://schemas.microsoft.com/office/drawing/2014/main" id="{8AD93046-CCB0-E9D1-828B-FDE7DE28091D}"/>
              </a:ext>
            </a:extLst>
          </p:cNvPr>
          <p:cNvSpPr>
            <a:spLocks noChangeArrowheads="1"/>
          </p:cNvSpPr>
          <p:nvPr/>
        </p:nvSpPr>
        <p:spPr bwMode="auto">
          <a:xfrm>
            <a:off x="8341325" y="7709579"/>
            <a:ext cx="463805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s-MX" altLang="es-MX" i="0" u="none" strike="noStrike" cap="none" normalizeH="0" baseline="0">
                <a:ln>
                  <a:noFill/>
                </a:ln>
                <a:solidFill>
                  <a:schemeClr val="tx1"/>
                </a:solidFill>
                <a:effectLst/>
                <a:latin typeface="Arial" panose="020B0604020202020204" pitchFamily="34" charset="0"/>
              </a:rPr>
              <a:t>Carga de imágenes desde archivos y recursos</a:t>
            </a:r>
          </a:p>
        </p:txBody>
      </p:sp>
      <p:sp>
        <p:nvSpPr>
          <p:cNvPr id="45" name="Rectangle 18">
            <a:extLst>
              <a:ext uri="{FF2B5EF4-FFF2-40B4-BE49-F238E27FC236}">
                <a16:creationId xmlns:a16="http://schemas.microsoft.com/office/drawing/2014/main" id="{EE718F89-D733-C768-71C7-DBBECDA160E1}"/>
              </a:ext>
            </a:extLst>
          </p:cNvPr>
          <p:cNvSpPr>
            <a:spLocks noChangeArrowheads="1"/>
          </p:cNvSpPr>
          <p:nvPr/>
        </p:nvSpPr>
        <p:spPr bwMode="auto">
          <a:xfrm>
            <a:off x="13643674" y="7619321"/>
            <a:ext cx="42035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s-MX" altLang="es-MX">
                <a:latin typeface="Arial" panose="020B0604020202020204" pitchFamily="34" charset="0"/>
              </a:rPr>
              <a:t>Para selección dinámica del tipo de filtro y actualización visual del circuito</a:t>
            </a:r>
            <a:endParaRPr kumimoji="0" lang="es-MX" altLang="es-MX" i="0" u="none" strike="noStrike" cap="none" normalizeH="0" baseline="0">
              <a:ln>
                <a:noFill/>
              </a:ln>
              <a:solidFill>
                <a:schemeClr val="tx1"/>
              </a:solidFill>
              <a:effectLst/>
              <a:latin typeface="Arial" panose="020B0604020202020204" pitchFamily="34" charset="0"/>
            </a:endParaRPr>
          </a:p>
        </p:txBody>
      </p:sp>
      <p:pic>
        <p:nvPicPr>
          <p:cNvPr id="17" name="Imagen 16" descr="Interfaz de usuario gráfica, Aplicación&#10;&#10;El contenido generado por IA puede ser incorrecto.">
            <a:extLst>
              <a:ext uri="{FF2B5EF4-FFF2-40B4-BE49-F238E27FC236}">
                <a16:creationId xmlns:a16="http://schemas.microsoft.com/office/drawing/2014/main" id="{9E52FE53-825A-CE62-501A-7D95EF3E0A8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1549" y="5332222"/>
            <a:ext cx="6760288" cy="2805715"/>
          </a:xfrm>
          <a:prstGeom prst="rect">
            <a:avLst/>
          </a:prstGeom>
        </p:spPr>
      </p:pic>
    </p:spTree>
    <p:extLst>
      <p:ext uri="{BB962C8B-B14F-4D97-AF65-F5344CB8AC3E}">
        <p14:creationId xmlns:p14="http://schemas.microsoft.com/office/powerpoint/2010/main" val="31806283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C3598-E20F-34D6-D521-74359EE989E6}"/>
            </a:ext>
          </a:extLst>
        </p:cNvPr>
        <p:cNvGrpSpPr/>
        <p:nvPr/>
      </p:nvGrpSpPr>
      <p:grpSpPr>
        <a:xfrm>
          <a:off x="0" y="0"/>
          <a:ext cx="0" cy="0"/>
          <a:chOff x="0" y="0"/>
          <a:chExt cx="0" cy="0"/>
        </a:xfrm>
      </p:grpSpPr>
      <p:sp>
        <p:nvSpPr>
          <p:cNvPr id="4" name="Freeform 3">
            <a:extLst>
              <a:ext uri="{FF2B5EF4-FFF2-40B4-BE49-F238E27FC236}">
                <a16:creationId xmlns:a16="http://schemas.microsoft.com/office/drawing/2014/main" id="{A93DCDAE-E633-D963-865D-E8D65CFD3E8C}"/>
              </a:ext>
            </a:extLst>
          </p:cNvPr>
          <p:cNvSpPr/>
          <p:nvPr/>
        </p:nvSpPr>
        <p:spPr>
          <a:xfrm rot="10800000">
            <a:off x="5367441" y="0"/>
            <a:ext cx="4474434" cy="7579277"/>
          </a:xfrm>
          <a:custGeom>
            <a:avLst/>
            <a:gdLst/>
            <a:ahLst/>
            <a:cxnLst/>
            <a:rect l="l" t="t" r="r" b="b"/>
            <a:pathLst>
              <a:path w="7940195" h="7579277">
                <a:moveTo>
                  <a:pt x="0" y="0"/>
                </a:moveTo>
                <a:lnTo>
                  <a:pt x="7940195" y="0"/>
                </a:lnTo>
                <a:lnTo>
                  <a:pt x="7940195" y="7579277"/>
                </a:lnTo>
                <a:lnTo>
                  <a:pt x="0" y="7579277"/>
                </a:lnTo>
                <a:lnTo>
                  <a:pt x="0" y="0"/>
                </a:lnTo>
                <a:close/>
              </a:path>
            </a:pathLst>
          </a:custGeom>
          <a:blipFill>
            <a:blip r:embed="rId3">
              <a:extLst>
                <a:ext uri="{96DAC541-7B7A-43D3-8B79-37D633B846F1}">
                  <asvg:svgBlip xmlns:asvg="http://schemas.microsoft.com/office/drawing/2016/SVG/main" r:embed="rId4"/>
                </a:ext>
              </a:extLst>
            </a:blip>
            <a:stretch>
              <a:fillRect l="-77457"/>
            </a:stretch>
          </a:blipFill>
        </p:spPr>
        <p:txBody>
          <a:bodyPr/>
          <a:lstStyle/>
          <a:p>
            <a:endParaRPr lang="es-MX" noProof="0"/>
          </a:p>
        </p:txBody>
      </p:sp>
      <p:sp>
        <p:nvSpPr>
          <p:cNvPr id="30" name="Freeform 3">
            <a:extLst>
              <a:ext uri="{FF2B5EF4-FFF2-40B4-BE49-F238E27FC236}">
                <a16:creationId xmlns:a16="http://schemas.microsoft.com/office/drawing/2014/main" id="{6B741200-2FCA-5D97-8197-FE156DB798F9}"/>
              </a:ext>
            </a:extLst>
          </p:cNvPr>
          <p:cNvSpPr/>
          <p:nvPr/>
        </p:nvSpPr>
        <p:spPr>
          <a:xfrm rot="16200000">
            <a:off x="12705910" y="4260144"/>
            <a:ext cx="4474434" cy="7579277"/>
          </a:xfrm>
          <a:custGeom>
            <a:avLst/>
            <a:gdLst/>
            <a:ahLst/>
            <a:cxnLst/>
            <a:rect l="l" t="t" r="r" b="b"/>
            <a:pathLst>
              <a:path w="7940195" h="7579277">
                <a:moveTo>
                  <a:pt x="0" y="0"/>
                </a:moveTo>
                <a:lnTo>
                  <a:pt x="7940195" y="0"/>
                </a:lnTo>
                <a:lnTo>
                  <a:pt x="7940195" y="7579277"/>
                </a:lnTo>
                <a:lnTo>
                  <a:pt x="0" y="7579277"/>
                </a:lnTo>
                <a:lnTo>
                  <a:pt x="0" y="0"/>
                </a:lnTo>
                <a:close/>
              </a:path>
            </a:pathLst>
          </a:custGeom>
          <a:blipFill>
            <a:blip r:embed="rId3">
              <a:extLst>
                <a:ext uri="{96DAC541-7B7A-43D3-8B79-37D633B846F1}">
                  <asvg:svgBlip xmlns:asvg="http://schemas.microsoft.com/office/drawing/2016/SVG/main" r:embed="rId4"/>
                </a:ext>
              </a:extLst>
            </a:blip>
            <a:stretch>
              <a:fillRect l="-77457"/>
            </a:stretch>
          </a:blipFill>
        </p:spPr>
        <p:txBody>
          <a:bodyPr/>
          <a:lstStyle/>
          <a:p>
            <a:endParaRPr lang="es-MX" noProof="0"/>
          </a:p>
        </p:txBody>
      </p:sp>
      <p:sp>
        <p:nvSpPr>
          <p:cNvPr id="2" name="Freeform 2">
            <a:extLst>
              <a:ext uri="{FF2B5EF4-FFF2-40B4-BE49-F238E27FC236}">
                <a16:creationId xmlns:a16="http://schemas.microsoft.com/office/drawing/2014/main" id="{3707E208-FB91-056B-6DD7-C9DF013C292B}"/>
              </a:ext>
            </a:extLst>
          </p:cNvPr>
          <p:cNvSpPr/>
          <p:nvPr/>
        </p:nvSpPr>
        <p:spPr>
          <a:xfrm flipH="1" flipV="1">
            <a:off x="1462853" y="-799585"/>
            <a:ext cx="17498344" cy="2952846"/>
          </a:xfrm>
          <a:custGeom>
            <a:avLst/>
            <a:gdLst/>
            <a:ahLst/>
            <a:cxnLst/>
            <a:rect l="l" t="t" r="r" b="b"/>
            <a:pathLst>
              <a:path w="17498344" h="2952846">
                <a:moveTo>
                  <a:pt x="17498344" y="2952845"/>
                </a:moveTo>
                <a:lnTo>
                  <a:pt x="0" y="2952845"/>
                </a:lnTo>
                <a:lnTo>
                  <a:pt x="0" y="0"/>
                </a:lnTo>
                <a:lnTo>
                  <a:pt x="17498344" y="0"/>
                </a:lnTo>
                <a:lnTo>
                  <a:pt x="17498344" y="2952845"/>
                </a:lnTo>
                <a:close/>
              </a:path>
            </a:pathLst>
          </a:custGeom>
          <a:blipFill>
            <a:blip r:embed="rId5"/>
            <a:stretch>
              <a:fillRect/>
            </a:stretch>
          </a:blipFill>
        </p:spPr>
        <p:txBody>
          <a:bodyPr/>
          <a:lstStyle/>
          <a:p>
            <a:endParaRPr lang="es-MX" noProof="0"/>
          </a:p>
        </p:txBody>
      </p:sp>
      <p:sp>
        <p:nvSpPr>
          <p:cNvPr id="3" name="Freeform 3">
            <a:extLst>
              <a:ext uri="{FF2B5EF4-FFF2-40B4-BE49-F238E27FC236}">
                <a16:creationId xmlns:a16="http://schemas.microsoft.com/office/drawing/2014/main" id="{778B25B0-2151-E772-1854-B70DC1C81BB5}"/>
              </a:ext>
            </a:extLst>
          </p:cNvPr>
          <p:cNvSpPr/>
          <p:nvPr/>
        </p:nvSpPr>
        <p:spPr>
          <a:xfrm>
            <a:off x="0" y="3066861"/>
            <a:ext cx="4474434" cy="7579277"/>
          </a:xfrm>
          <a:custGeom>
            <a:avLst/>
            <a:gdLst/>
            <a:ahLst/>
            <a:cxnLst/>
            <a:rect l="l" t="t" r="r" b="b"/>
            <a:pathLst>
              <a:path w="7940195" h="7579277">
                <a:moveTo>
                  <a:pt x="0" y="0"/>
                </a:moveTo>
                <a:lnTo>
                  <a:pt x="7940195" y="0"/>
                </a:lnTo>
                <a:lnTo>
                  <a:pt x="7940195" y="7579277"/>
                </a:lnTo>
                <a:lnTo>
                  <a:pt x="0" y="7579277"/>
                </a:lnTo>
                <a:lnTo>
                  <a:pt x="0" y="0"/>
                </a:lnTo>
                <a:close/>
              </a:path>
            </a:pathLst>
          </a:custGeom>
          <a:blipFill>
            <a:blip r:embed="rId3">
              <a:extLst>
                <a:ext uri="{96DAC541-7B7A-43D3-8B79-37D633B846F1}">
                  <asvg:svgBlip xmlns:asvg="http://schemas.microsoft.com/office/drawing/2016/SVG/main" r:embed="rId4"/>
                </a:ext>
              </a:extLst>
            </a:blip>
            <a:stretch>
              <a:fillRect l="-77457"/>
            </a:stretch>
          </a:blipFill>
        </p:spPr>
        <p:txBody>
          <a:bodyPr/>
          <a:lstStyle/>
          <a:p>
            <a:endParaRPr lang="es-MX" noProof="0"/>
          </a:p>
        </p:txBody>
      </p:sp>
      <p:sp>
        <p:nvSpPr>
          <p:cNvPr id="8" name="TextBox 8">
            <a:extLst>
              <a:ext uri="{FF2B5EF4-FFF2-40B4-BE49-F238E27FC236}">
                <a16:creationId xmlns:a16="http://schemas.microsoft.com/office/drawing/2014/main" id="{58AD5BA7-9774-C12A-0CF5-46F42DECE3DB}"/>
              </a:ext>
            </a:extLst>
          </p:cNvPr>
          <p:cNvSpPr txBox="1"/>
          <p:nvPr/>
        </p:nvSpPr>
        <p:spPr>
          <a:xfrm>
            <a:off x="479560" y="433368"/>
            <a:ext cx="6825701" cy="584134"/>
          </a:xfrm>
          <a:prstGeom prst="rect">
            <a:avLst/>
          </a:prstGeom>
        </p:spPr>
        <p:txBody>
          <a:bodyPr lIns="0" tIns="0" rIns="0" bIns="0" rtlCol="0" anchor="t">
            <a:spAutoFit/>
          </a:bodyPr>
          <a:lstStyle/>
          <a:p>
            <a:pPr marL="0" lvl="0" indent="0" algn="l">
              <a:lnSpc>
                <a:spcPts val="4439"/>
              </a:lnSpc>
              <a:spcBef>
                <a:spcPct val="0"/>
              </a:spcBef>
            </a:pPr>
            <a:r>
              <a:rPr lang="es-MX" sz="4672" b="1" spc="397" noProof="0">
                <a:solidFill>
                  <a:srgbClr val="FFFFFF"/>
                </a:solidFill>
                <a:latin typeface="Agrandir Grand Ultra-Bold"/>
                <a:ea typeface="Agrandir Grand Ultra-Bold"/>
                <a:cs typeface="Agrandir Grand Ultra-Bold"/>
                <a:sym typeface="Agrandir Grand Ultra-Bold"/>
              </a:rPr>
              <a:t>Código fuente</a:t>
            </a:r>
          </a:p>
        </p:txBody>
      </p:sp>
      <p:pic>
        <p:nvPicPr>
          <p:cNvPr id="27" name="Imagen 26">
            <a:extLst>
              <a:ext uri="{FF2B5EF4-FFF2-40B4-BE49-F238E27FC236}">
                <a16:creationId xmlns:a16="http://schemas.microsoft.com/office/drawing/2014/main" id="{DEF8100B-5D93-CAEA-C7FF-49CB03CD58FD}"/>
              </a:ext>
            </a:extLst>
          </p:cNvPr>
          <p:cNvPicPr>
            <a:picLocks noChangeAspect="1"/>
          </p:cNvPicPr>
          <p:nvPr/>
        </p:nvPicPr>
        <p:blipFill>
          <a:blip r:embed="rId6"/>
          <a:stretch>
            <a:fillRect/>
          </a:stretch>
        </p:blipFill>
        <p:spPr>
          <a:xfrm>
            <a:off x="5722325" y="2207279"/>
            <a:ext cx="5910632" cy="5520234"/>
          </a:xfrm>
          <a:prstGeom prst="rect">
            <a:avLst/>
          </a:prstGeom>
        </p:spPr>
      </p:pic>
      <p:pic>
        <p:nvPicPr>
          <p:cNvPr id="29" name="Imagen 28">
            <a:extLst>
              <a:ext uri="{FF2B5EF4-FFF2-40B4-BE49-F238E27FC236}">
                <a16:creationId xmlns:a16="http://schemas.microsoft.com/office/drawing/2014/main" id="{69D4EFDB-F728-97EC-C15D-1D0E0B460A29}"/>
              </a:ext>
            </a:extLst>
          </p:cNvPr>
          <p:cNvPicPr>
            <a:picLocks noChangeAspect="1"/>
          </p:cNvPicPr>
          <p:nvPr/>
        </p:nvPicPr>
        <p:blipFill>
          <a:blip r:embed="rId7"/>
          <a:stretch>
            <a:fillRect/>
          </a:stretch>
        </p:blipFill>
        <p:spPr>
          <a:xfrm>
            <a:off x="11830144" y="1321902"/>
            <a:ext cx="4942445" cy="4778478"/>
          </a:xfrm>
          <a:prstGeom prst="rect">
            <a:avLst/>
          </a:prstGeom>
        </p:spPr>
      </p:pic>
      <p:pic>
        <p:nvPicPr>
          <p:cNvPr id="10" name="Imagen 9">
            <a:extLst>
              <a:ext uri="{FF2B5EF4-FFF2-40B4-BE49-F238E27FC236}">
                <a16:creationId xmlns:a16="http://schemas.microsoft.com/office/drawing/2014/main" id="{09762467-2047-E244-AD2D-D9EF0C4E0405}"/>
              </a:ext>
            </a:extLst>
          </p:cNvPr>
          <p:cNvPicPr>
            <a:picLocks noChangeAspect="1"/>
          </p:cNvPicPr>
          <p:nvPr/>
        </p:nvPicPr>
        <p:blipFill>
          <a:blip r:embed="rId8"/>
          <a:srcRect r="11878"/>
          <a:stretch/>
        </p:blipFill>
        <p:spPr>
          <a:xfrm>
            <a:off x="5718576" y="1325516"/>
            <a:ext cx="2409304" cy="695422"/>
          </a:xfrm>
          <a:prstGeom prst="rect">
            <a:avLst/>
          </a:prstGeom>
        </p:spPr>
      </p:pic>
      <p:pic>
        <p:nvPicPr>
          <p:cNvPr id="11" name="Imagen 10">
            <a:extLst>
              <a:ext uri="{FF2B5EF4-FFF2-40B4-BE49-F238E27FC236}">
                <a16:creationId xmlns:a16="http://schemas.microsoft.com/office/drawing/2014/main" id="{30987306-E585-292B-BC45-521542E08669}"/>
              </a:ext>
            </a:extLst>
          </p:cNvPr>
          <p:cNvPicPr>
            <a:picLocks noChangeAspect="1"/>
          </p:cNvPicPr>
          <p:nvPr/>
        </p:nvPicPr>
        <p:blipFill>
          <a:blip r:embed="rId9"/>
          <a:stretch>
            <a:fillRect/>
          </a:stretch>
        </p:blipFill>
        <p:spPr>
          <a:xfrm>
            <a:off x="8409459" y="1325516"/>
            <a:ext cx="2305372" cy="733527"/>
          </a:xfrm>
          <a:prstGeom prst="rect">
            <a:avLst/>
          </a:prstGeom>
        </p:spPr>
      </p:pic>
      <p:pic>
        <p:nvPicPr>
          <p:cNvPr id="19" name="Imagen 18">
            <a:extLst>
              <a:ext uri="{FF2B5EF4-FFF2-40B4-BE49-F238E27FC236}">
                <a16:creationId xmlns:a16="http://schemas.microsoft.com/office/drawing/2014/main" id="{8F5D3480-213A-BFDD-A81C-5BB590DFCEBE}"/>
              </a:ext>
            </a:extLst>
          </p:cNvPr>
          <p:cNvPicPr>
            <a:picLocks noChangeAspect="1"/>
          </p:cNvPicPr>
          <p:nvPr/>
        </p:nvPicPr>
        <p:blipFill>
          <a:blip r:embed="rId10"/>
          <a:stretch>
            <a:fillRect/>
          </a:stretch>
        </p:blipFill>
        <p:spPr>
          <a:xfrm>
            <a:off x="508026" y="1321902"/>
            <a:ext cx="5013363" cy="5758592"/>
          </a:xfrm>
          <a:prstGeom prst="rect">
            <a:avLst/>
          </a:prstGeom>
        </p:spPr>
      </p:pic>
      <p:pic>
        <p:nvPicPr>
          <p:cNvPr id="21" name="Imagen 20">
            <a:extLst>
              <a:ext uri="{FF2B5EF4-FFF2-40B4-BE49-F238E27FC236}">
                <a16:creationId xmlns:a16="http://schemas.microsoft.com/office/drawing/2014/main" id="{B103074C-3880-3E93-9C6F-91216E147BFC}"/>
              </a:ext>
            </a:extLst>
          </p:cNvPr>
          <p:cNvPicPr>
            <a:picLocks noChangeAspect="1"/>
          </p:cNvPicPr>
          <p:nvPr/>
        </p:nvPicPr>
        <p:blipFill>
          <a:blip r:embed="rId11"/>
          <a:stretch>
            <a:fillRect/>
          </a:stretch>
        </p:blipFill>
        <p:spPr>
          <a:xfrm>
            <a:off x="511776" y="7080494"/>
            <a:ext cx="5013362" cy="2378713"/>
          </a:xfrm>
          <a:prstGeom prst="rect">
            <a:avLst/>
          </a:prstGeom>
        </p:spPr>
      </p:pic>
    </p:spTree>
    <p:extLst>
      <p:ext uri="{BB962C8B-B14F-4D97-AF65-F5344CB8AC3E}">
        <p14:creationId xmlns:p14="http://schemas.microsoft.com/office/powerpoint/2010/main" val="295252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6156253" y="1963995"/>
            <a:ext cx="13159257" cy="2220625"/>
          </a:xfrm>
          <a:custGeom>
            <a:avLst/>
            <a:gdLst/>
            <a:ahLst/>
            <a:cxnLst/>
            <a:rect l="l" t="t" r="r" b="b"/>
            <a:pathLst>
              <a:path w="13159257" h="2220625">
                <a:moveTo>
                  <a:pt x="13159257" y="2220625"/>
                </a:moveTo>
                <a:lnTo>
                  <a:pt x="0" y="2220625"/>
                </a:lnTo>
                <a:lnTo>
                  <a:pt x="0" y="0"/>
                </a:lnTo>
                <a:lnTo>
                  <a:pt x="13159257" y="0"/>
                </a:lnTo>
                <a:lnTo>
                  <a:pt x="13159257" y="2220625"/>
                </a:lnTo>
                <a:close/>
              </a:path>
            </a:pathLst>
          </a:custGeom>
          <a:blipFill>
            <a:blip r:embed="rId2"/>
            <a:stretch>
              <a:fillRect/>
            </a:stretch>
          </a:blipFill>
        </p:spPr>
        <p:txBody>
          <a:bodyPr/>
          <a:lstStyle/>
          <a:p>
            <a:endParaRPr lang="es-MX" noProof="0" dirty="0"/>
          </a:p>
        </p:txBody>
      </p:sp>
      <p:grpSp>
        <p:nvGrpSpPr>
          <p:cNvPr id="3" name="Group 3"/>
          <p:cNvGrpSpPr/>
          <p:nvPr/>
        </p:nvGrpSpPr>
        <p:grpSpPr>
          <a:xfrm>
            <a:off x="0" y="0"/>
            <a:ext cx="18288000" cy="2603426"/>
            <a:chOff x="0" y="0"/>
            <a:chExt cx="4816593" cy="685676"/>
          </a:xfrm>
        </p:grpSpPr>
        <p:sp>
          <p:nvSpPr>
            <p:cNvPr id="4" name="Freeform 4"/>
            <p:cNvSpPr/>
            <p:nvPr/>
          </p:nvSpPr>
          <p:spPr>
            <a:xfrm>
              <a:off x="0" y="0"/>
              <a:ext cx="4816592" cy="685676"/>
            </a:xfrm>
            <a:custGeom>
              <a:avLst/>
              <a:gdLst/>
              <a:ahLst/>
              <a:cxnLst/>
              <a:rect l="l" t="t" r="r" b="b"/>
              <a:pathLst>
                <a:path w="4816592" h="685676">
                  <a:moveTo>
                    <a:pt x="0" y="0"/>
                  </a:moveTo>
                  <a:lnTo>
                    <a:pt x="4816592" y="0"/>
                  </a:lnTo>
                  <a:lnTo>
                    <a:pt x="4816592" y="685676"/>
                  </a:lnTo>
                  <a:lnTo>
                    <a:pt x="0" y="685676"/>
                  </a:lnTo>
                  <a:close/>
                </a:path>
              </a:pathLst>
            </a:custGeom>
            <a:solidFill>
              <a:srgbClr val="10254E"/>
            </a:solidFill>
          </p:spPr>
          <p:txBody>
            <a:bodyPr/>
            <a:lstStyle/>
            <a:p>
              <a:endParaRPr lang="es-MX" noProof="0" dirty="0"/>
            </a:p>
          </p:txBody>
        </p:sp>
        <p:sp>
          <p:nvSpPr>
            <p:cNvPr id="5" name="TextBox 5"/>
            <p:cNvSpPr txBox="1"/>
            <p:nvPr/>
          </p:nvSpPr>
          <p:spPr>
            <a:xfrm>
              <a:off x="0" y="-38100"/>
              <a:ext cx="4816593" cy="723776"/>
            </a:xfrm>
            <a:prstGeom prst="rect">
              <a:avLst/>
            </a:prstGeom>
          </p:spPr>
          <p:txBody>
            <a:bodyPr lIns="50800" tIns="50800" rIns="50800" bIns="50800" rtlCol="0" anchor="ctr"/>
            <a:lstStyle/>
            <a:p>
              <a:pPr algn="ctr">
                <a:lnSpc>
                  <a:spcPts val="2659"/>
                </a:lnSpc>
                <a:spcBef>
                  <a:spcPct val="0"/>
                </a:spcBef>
              </a:pPr>
              <a:endParaRPr lang="es-MX" noProof="0" dirty="0"/>
            </a:p>
          </p:txBody>
        </p:sp>
      </p:grpSp>
      <p:sp>
        <p:nvSpPr>
          <p:cNvPr id="6" name="TextBox 6"/>
          <p:cNvSpPr txBox="1"/>
          <p:nvPr/>
        </p:nvSpPr>
        <p:spPr>
          <a:xfrm>
            <a:off x="1591341" y="1078068"/>
            <a:ext cx="7940195" cy="726674"/>
          </a:xfrm>
          <a:prstGeom prst="rect">
            <a:avLst/>
          </a:prstGeom>
        </p:spPr>
        <p:txBody>
          <a:bodyPr wrap="square" lIns="0" tIns="0" rIns="0" bIns="0" rtlCol="0" anchor="t">
            <a:spAutoFit/>
          </a:bodyPr>
          <a:lstStyle/>
          <a:p>
            <a:pPr marL="0" lvl="0" indent="0" algn="l">
              <a:lnSpc>
                <a:spcPts val="5452"/>
              </a:lnSpc>
              <a:spcBef>
                <a:spcPct val="0"/>
              </a:spcBef>
            </a:pPr>
            <a:r>
              <a:rPr lang="es-MX" sz="5739" b="1" spc="487" noProof="0" dirty="0">
                <a:solidFill>
                  <a:srgbClr val="FFFFFF"/>
                </a:solidFill>
                <a:latin typeface="Agrandir Grand Ultra-Bold"/>
                <a:ea typeface="Agrandir Grand Ultra-Bold"/>
                <a:cs typeface="Agrandir Grand Ultra-Bold"/>
                <a:sym typeface="Agrandir Grand Ultra-Bold"/>
              </a:rPr>
              <a:t>Aprendizajes</a:t>
            </a:r>
          </a:p>
        </p:txBody>
      </p:sp>
      <p:sp>
        <p:nvSpPr>
          <p:cNvPr id="15" name="TextBox 15"/>
          <p:cNvSpPr txBox="1"/>
          <p:nvPr/>
        </p:nvSpPr>
        <p:spPr>
          <a:xfrm>
            <a:off x="1572483" y="3245803"/>
            <a:ext cx="14810517" cy="5454891"/>
          </a:xfrm>
          <a:prstGeom prst="rect">
            <a:avLst/>
          </a:prstGeom>
        </p:spPr>
        <p:txBody>
          <a:bodyPr wrap="square" lIns="0" tIns="0" rIns="0" bIns="0" rtlCol="0" anchor="t">
            <a:spAutoFit/>
          </a:bodyPr>
          <a:lstStyle/>
          <a:p>
            <a:pPr algn="just">
              <a:lnSpc>
                <a:spcPct val="150000"/>
              </a:lnSpc>
            </a:pPr>
            <a:r>
              <a:rPr lang="es-MX" sz="1698" spc="237" noProof="0" dirty="0">
                <a:solidFill>
                  <a:schemeClr val="tx1">
                    <a:lumMod val="95000"/>
                  </a:schemeClr>
                </a:solidFill>
                <a:latin typeface="TT Lakes Neue Expanded"/>
                <a:ea typeface="TT Lakes Neue Expanded"/>
                <a:cs typeface="TT Lakes Neue Expanded"/>
                <a:sym typeface="TT Lakes Neue Expanded"/>
              </a:rPr>
              <a:t>Aplicamos varias de las competencias vistas a lo largo del curso para la creación de este proyecto, especialmente se utilizaron las técnicas de manejo de clases como herencia, polimorfismo, enumeraciones, además de que se implementaron métodos especiales para el manejo de la interfaz de usuario de nuestra aplicación, como por ejemplo, </a:t>
            </a:r>
            <a:r>
              <a:rPr lang="es-MX" sz="1698" spc="237" noProof="0" dirty="0" err="1">
                <a:solidFill>
                  <a:schemeClr val="tx1">
                    <a:lumMod val="95000"/>
                  </a:schemeClr>
                </a:solidFill>
                <a:latin typeface="TT Lakes Neue Expanded"/>
                <a:ea typeface="TT Lakes Neue Expanded"/>
                <a:cs typeface="TT Lakes Neue Expanded"/>
                <a:sym typeface="TT Lakes Neue Expanded"/>
              </a:rPr>
              <a:t>Jpanel</a:t>
            </a:r>
            <a:r>
              <a:rPr lang="es-MX" sz="1698" spc="237" noProof="0" dirty="0">
                <a:solidFill>
                  <a:schemeClr val="tx1">
                    <a:lumMod val="95000"/>
                  </a:schemeClr>
                </a:solidFill>
                <a:latin typeface="TT Lakes Neue Expanded"/>
                <a:ea typeface="TT Lakes Neue Expanded"/>
                <a:cs typeface="TT Lakes Neue Expanded"/>
                <a:sym typeface="TT Lakes Neue Expanded"/>
              </a:rPr>
              <a:t>, </a:t>
            </a:r>
            <a:r>
              <a:rPr lang="es-MX" sz="1698" spc="237" noProof="0" dirty="0" err="1">
                <a:solidFill>
                  <a:schemeClr val="tx1">
                    <a:lumMod val="95000"/>
                  </a:schemeClr>
                </a:solidFill>
                <a:latin typeface="TT Lakes Neue Expanded"/>
                <a:ea typeface="TT Lakes Neue Expanded"/>
                <a:cs typeface="TT Lakes Neue Expanded"/>
                <a:sym typeface="TT Lakes Neue Expanded"/>
              </a:rPr>
              <a:t>ActionListener</a:t>
            </a:r>
            <a:r>
              <a:rPr lang="es-MX" sz="1698" spc="237" noProof="0" dirty="0">
                <a:solidFill>
                  <a:schemeClr val="tx1">
                    <a:lumMod val="95000"/>
                  </a:schemeClr>
                </a:solidFill>
                <a:latin typeface="TT Lakes Neue Expanded"/>
                <a:ea typeface="TT Lakes Neue Expanded"/>
                <a:cs typeface="TT Lakes Neue Expanded"/>
                <a:sym typeface="TT Lakes Neue Expanded"/>
              </a:rPr>
              <a:t>, </a:t>
            </a:r>
            <a:r>
              <a:rPr lang="es-MX" sz="1698" spc="237" noProof="0" dirty="0" err="1">
                <a:solidFill>
                  <a:schemeClr val="tx1">
                    <a:lumMod val="95000"/>
                  </a:schemeClr>
                </a:solidFill>
                <a:latin typeface="TT Lakes Neue Expanded"/>
                <a:ea typeface="TT Lakes Neue Expanded"/>
                <a:cs typeface="TT Lakes Neue Expanded"/>
                <a:sym typeface="TT Lakes Neue Expanded"/>
              </a:rPr>
              <a:t>Graphics</a:t>
            </a:r>
            <a:r>
              <a:rPr lang="es-MX" sz="1698" spc="237" noProof="0" dirty="0">
                <a:solidFill>
                  <a:schemeClr val="tx1">
                    <a:lumMod val="95000"/>
                  </a:schemeClr>
                </a:solidFill>
                <a:latin typeface="TT Lakes Neue Expanded"/>
                <a:ea typeface="TT Lakes Neue Expanded"/>
                <a:cs typeface="TT Lakes Neue Expanded"/>
                <a:sym typeface="TT Lakes Neue Expanded"/>
              </a:rPr>
              <a:t>, las cuales se investigaron para su implementación.</a:t>
            </a:r>
          </a:p>
          <a:p>
            <a:pPr algn="just">
              <a:lnSpc>
                <a:spcPct val="150000"/>
              </a:lnSpc>
            </a:pPr>
            <a:r>
              <a:rPr lang="es-MX" sz="1698" spc="237" dirty="0">
                <a:solidFill>
                  <a:schemeClr val="tx1">
                    <a:lumMod val="95000"/>
                  </a:schemeClr>
                </a:solidFill>
                <a:latin typeface="TT Lakes Neue Expanded"/>
                <a:ea typeface="TT Lakes Neue Expanded"/>
                <a:cs typeface="TT Lakes Neue Expanded"/>
                <a:sym typeface="TT Lakes Neue Expanded"/>
              </a:rPr>
              <a:t>Se buscó también mantener las buenas prácticas de programación de Java vistas durante el curso como una correcta </a:t>
            </a:r>
            <a:r>
              <a:rPr lang="es-MX" sz="1698" spc="237" dirty="0" err="1">
                <a:solidFill>
                  <a:schemeClr val="tx1">
                    <a:lumMod val="95000"/>
                  </a:schemeClr>
                </a:solidFill>
                <a:latin typeface="TT Lakes Neue Expanded"/>
                <a:ea typeface="TT Lakes Neue Expanded"/>
                <a:cs typeface="TT Lakes Neue Expanded"/>
                <a:sym typeface="TT Lakes Neue Expanded"/>
              </a:rPr>
              <a:t>indentación</a:t>
            </a:r>
            <a:r>
              <a:rPr lang="es-MX" sz="1698" spc="237" dirty="0">
                <a:solidFill>
                  <a:schemeClr val="tx1">
                    <a:lumMod val="95000"/>
                  </a:schemeClr>
                </a:solidFill>
                <a:latin typeface="TT Lakes Neue Expanded"/>
                <a:ea typeface="TT Lakes Neue Expanded"/>
                <a:cs typeface="TT Lakes Neue Expanded"/>
                <a:sym typeface="TT Lakes Neue Expanded"/>
              </a:rPr>
              <a:t> de los códigos, formato adecuado de variables y métodos, así como la separación de códigos en diferentes paquetes según su funcionalidad.</a:t>
            </a:r>
          </a:p>
          <a:p>
            <a:pPr algn="just">
              <a:lnSpc>
                <a:spcPct val="150000"/>
              </a:lnSpc>
            </a:pPr>
            <a:r>
              <a:rPr lang="es-MX" sz="1698" spc="237" noProof="0" dirty="0">
                <a:solidFill>
                  <a:schemeClr val="tx1">
                    <a:lumMod val="95000"/>
                  </a:schemeClr>
                </a:solidFill>
                <a:latin typeface="TT Lakes Neue Expanded"/>
                <a:ea typeface="TT Lakes Neue Expanded"/>
                <a:cs typeface="TT Lakes Neue Expanded"/>
                <a:sym typeface="TT Lakes Neue Expanded"/>
              </a:rPr>
              <a:t>Por último, también se trabajó la parte de compatibilidad y portabilidad del proyecto ya que este se exportó como un archivo JAR ejecutable por la JVM, por lo que se tuvieron que tener</a:t>
            </a:r>
            <a:r>
              <a:rPr lang="es-MX" sz="1698" spc="237" dirty="0">
                <a:solidFill>
                  <a:schemeClr val="tx1">
                    <a:lumMod val="95000"/>
                  </a:schemeClr>
                </a:solidFill>
                <a:latin typeface="TT Lakes Neue Expanded"/>
                <a:ea typeface="TT Lakes Neue Expanded"/>
                <a:cs typeface="TT Lakes Neue Expanded"/>
                <a:sym typeface="TT Lakes Neue Expanded"/>
              </a:rPr>
              <a:t> algunas consideraciones para el manejo de imágenes y librerías, así como una versión adecuada de JRE para el proyecto.</a:t>
            </a:r>
            <a:endParaRPr lang="es-MX" sz="1698" spc="237" noProof="0" dirty="0">
              <a:solidFill>
                <a:schemeClr val="tx1">
                  <a:lumMod val="95000"/>
                </a:schemeClr>
              </a:solidFill>
              <a:latin typeface="TT Lakes Neue Expanded"/>
              <a:ea typeface="TT Lakes Neue Expanded"/>
              <a:cs typeface="TT Lakes Neue Expanded"/>
              <a:sym typeface="TT Lakes Neue Expanded"/>
            </a:endParaRPr>
          </a:p>
        </p:txBody>
      </p:sp>
      <p:sp>
        <p:nvSpPr>
          <p:cNvPr id="19" name="Freeform 19"/>
          <p:cNvSpPr/>
          <p:nvPr/>
        </p:nvSpPr>
        <p:spPr>
          <a:xfrm>
            <a:off x="9939668" y="12684"/>
            <a:ext cx="7940195" cy="1849695"/>
          </a:xfrm>
          <a:custGeom>
            <a:avLst/>
            <a:gdLst/>
            <a:ahLst/>
            <a:cxnLst/>
            <a:rect l="l" t="t" r="r" b="b"/>
            <a:pathLst>
              <a:path w="7940195" h="7579277">
                <a:moveTo>
                  <a:pt x="0" y="0"/>
                </a:moveTo>
                <a:lnTo>
                  <a:pt x="7940195" y="0"/>
                </a:lnTo>
                <a:lnTo>
                  <a:pt x="7940195" y="7579277"/>
                </a:lnTo>
                <a:lnTo>
                  <a:pt x="0" y="7579277"/>
                </a:lnTo>
                <a:lnTo>
                  <a:pt x="0" y="0"/>
                </a:lnTo>
                <a:close/>
              </a:path>
            </a:pathLst>
          </a:custGeom>
          <a:blipFill>
            <a:blip r:embed="rId3">
              <a:extLst>
                <a:ext uri="{96DAC541-7B7A-43D3-8B79-37D633B846F1}">
                  <asvg:svgBlip xmlns:asvg="http://schemas.microsoft.com/office/drawing/2016/SVG/main" r:embed="rId4"/>
                </a:ext>
              </a:extLst>
            </a:blip>
            <a:stretch>
              <a:fillRect t="-309758"/>
            </a:stretch>
          </a:blipFill>
        </p:spPr>
        <p:txBody>
          <a:bodyPr/>
          <a:lstStyle/>
          <a:p>
            <a:endParaRPr lang="es-MX" noProof="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2237C-87CE-F68B-2F1B-D6403DD3B3E7}"/>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EAACC92B-5BF4-3FB3-6523-5CC948C94A36}"/>
              </a:ext>
            </a:extLst>
          </p:cNvPr>
          <p:cNvSpPr txBox="1"/>
          <p:nvPr/>
        </p:nvSpPr>
        <p:spPr>
          <a:xfrm>
            <a:off x="6248400" y="696039"/>
            <a:ext cx="5791200" cy="584134"/>
          </a:xfrm>
          <a:prstGeom prst="rect">
            <a:avLst/>
          </a:prstGeom>
        </p:spPr>
        <p:txBody>
          <a:bodyPr wrap="square" lIns="0" tIns="0" rIns="0" bIns="0" rtlCol="0" anchor="t">
            <a:spAutoFit/>
          </a:bodyPr>
          <a:lstStyle/>
          <a:p>
            <a:pPr marL="0" lvl="0" indent="0" algn="l">
              <a:lnSpc>
                <a:spcPts val="4439"/>
              </a:lnSpc>
              <a:spcBef>
                <a:spcPct val="0"/>
              </a:spcBef>
            </a:pPr>
            <a:r>
              <a:rPr lang="es-MX" sz="4672" b="1" spc="397" dirty="0">
                <a:latin typeface="Agrandir Grand Ultra-Bold"/>
                <a:ea typeface="Agrandir Grand Ultra-Bold"/>
                <a:cs typeface="Agrandir Grand Ultra-Bold"/>
                <a:sym typeface="Agrandir Grand Ultra-Bold"/>
              </a:rPr>
              <a:t>Referencias</a:t>
            </a:r>
            <a:endParaRPr lang="es-MX" sz="4672" b="1" spc="397" noProof="0" dirty="0">
              <a:latin typeface="Agrandir Grand Ultra-Bold"/>
              <a:ea typeface="Agrandir Grand Ultra-Bold"/>
              <a:cs typeface="Agrandir Grand Ultra-Bold"/>
              <a:sym typeface="Agrandir Grand Ultra-Bold"/>
            </a:endParaRPr>
          </a:p>
        </p:txBody>
      </p:sp>
      <p:sp>
        <p:nvSpPr>
          <p:cNvPr id="3" name="TextBox 3">
            <a:extLst>
              <a:ext uri="{FF2B5EF4-FFF2-40B4-BE49-F238E27FC236}">
                <a16:creationId xmlns:a16="http://schemas.microsoft.com/office/drawing/2014/main" id="{12F41855-C7D8-F358-8675-C84807F90E10}"/>
              </a:ext>
            </a:extLst>
          </p:cNvPr>
          <p:cNvSpPr txBox="1"/>
          <p:nvPr/>
        </p:nvSpPr>
        <p:spPr>
          <a:xfrm>
            <a:off x="733425" y="1714500"/>
            <a:ext cx="16821150" cy="7778283"/>
          </a:xfrm>
          <a:prstGeom prst="rect">
            <a:avLst/>
          </a:prstGeom>
        </p:spPr>
        <p:txBody>
          <a:bodyPr wrap="square" lIns="0" tIns="0" rIns="0" bIns="0" rtlCol="0" anchor="t">
            <a:spAutoFit/>
          </a:bodyPr>
          <a:lstStyle/>
          <a:p>
            <a:pPr lvl="0" algn="l">
              <a:lnSpc>
                <a:spcPct val="150000"/>
              </a:lnSpc>
              <a:spcBef>
                <a:spcPct val="0"/>
              </a:spcBef>
            </a:pPr>
            <a:r>
              <a:rPr lang="en-GB" sz="2800" spc="30" dirty="0">
                <a:solidFill>
                  <a:srgbClr val="5683FF"/>
                </a:solidFill>
                <a:latin typeface="TT Commons Pro Expanded"/>
                <a:ea typeface="TT Commons Pro Expanded"/>
                <a:cs typeface="TT Commons Pro Expanded"/>
                <a:sym typeface="TT Commons Pro Expanded"/>
              </a:rPr>
              <a:t>	</a:t>
            </a:r>
            <a:r>
              <a:rPr lang="en-GB" sz="2600" spc="30" dirty="0">
                <a:solidFill>
                  <a:srgbClr val="5683FF"/>
                </a:solidFill>
                <a:latin typeface="TT Commons Pro Expanded"/>
                <a:ea typeface="TT Commons Pro Expanded"/>
                <a:cs typeface="TT Commons Pro Expanded"/>
                <a:sym typeface="TT Commons Pro Expanded"/>
              </a:rPr>
              <a:t>Trail: Creating a GUI with Swing (The </a:t>
            </a:r>
            <a:r>
              <a:rPr lang="en-GB" sz="2600" spc="30" dirty="0" err="1">
                <a:solidFill>
                  <a:srgbClr val="5683FF"/>
                </a:solidFill>
                <a:latin typeface="TT Commons Pro Expanded"/>
                <a:ea typeface="TT Commons Pro Expanded"/>
                <a:cs typeface="TT Commons Pro Expanded"/>
                <a:sym typeface="TT Commons Pro Expanded"/>
              </a:rPr>
              <a:t>JavaTM</a:t>
            </a:r>
            <a:r>
              <a:rPr lang="en-GB" sz="2600" spc="30" dirty="0">
                <a:solidFill>
                  <a:srgbClr val="5683FF"/>
                </a:solidFill>
                <a:latin typeface="TT Commons Pro Expanded"/>
                <a:ea typeface="TT Commons Pro Expanded"/>
                <a:cs typeface="TT Commons Pro Expanded"/>
                <a:sym typeface="TT Commons Pro Expanded"/>
              </a:rPr>
              <a:t> Tutorials). (n.d.). </a:t>
            </a:r>
            <a:r>
              <a:rPr lang="en-GB" sz="2600" spc="30" dirty="0">
                <a:solidFill>
                  <a:srgbClr val="5683FF"/>
                </a:solidFill>
                <a:latin typeface="TT Commons Pro Expanded"/>
                <a:ea typeface="TT Commons Pro Expanded"/>
                <a:cs typeface="TT Commons Pro Expanded"/>
                <a:sym typeface="TT Commons Pro Expanded"/>
                <a:hlinkClick r:id="rId3"/>
              </a:rPr>
              <a:t>https://docs.oracle.com/javase/tutorial/uiswing/</a:t>
            </a:r>
            <a:endParaRPr lang="en-GB" sz="2600" spc="30" dirty="0">
              <a:solidFill>
                <a:srgbClr val="5683FF"/>
              </a:solidFill>
              <a:latin typeface="TT Commons Pro Expanded"/>
              <a:ea typeface="TT Commons Pro Expanded"/>
              <a:cs typeface="TT Commons Pro Expanded"/>
              <a:sym typeface="TT Commons Pro Expanded"/>
            </a:endParaRPr>
          </a:p>
          <a:p>
            <a:pPr lvl="0" algn="l">
              <a:lnSpc>
                <a:spcPct val="150000"/>
              </a:lnSpc>
              <a:spcBef>
                <a:spcPct val="0"/>
              </a:spcBef>
            </a:pPr>
            <a:r>
              <a:rPr lang="en-GB" sz="2600" spc="30" dirty="0">
                <a:solidFill>
                  <a:srgbClr val="5683FF"/>
                </a:solidFill>
                <a:latin typeface="TT Commons Pro Expanded"/>
                <a:ea typeface="TT Commons Pro Expanded"/>
                <a:cs typeface="TT Commons Pro Expanded"/>
                <a:sym typeface="TT Commons Pro Expanded"/>
              </a:rPr>
              <a:t>	Trail: 2D Graphics (The </a:t>
            </a:r>
            <a:r>
              <a:rPr lang="en-GB" sz="2600" spc="30" dirty="0" err="1">
                <a:solidFill>
                  <a:srgbClr val="5683FF"/>
                </a:solidFill>
                <a:latin typeface="TT Commons Pro Expanded"/>
                <a:ea typeface="TT Commons Pro Expanded"/>
                <a:cs typeface="TT Commons Pro Expanded"/>
                <a:sym typeface="TT Commons Pro Expanded"/>
              </a:rPr>
              <a:t>JavaTM</a:t>
            </a:r>
            <a:r>
              <a:rPr lang="en-GB" sz="2600" spc="30" dirty="0">
                <a:solidFill>
                  <a:srgbClr val="5683FF"/>
                </a:solidFill>
                <a:latin typeface="TT Commons Pro Expanded"/>
                <a:ea typeface="TT Commons Pro Expanded"/>
                <a:cs typeface="TT Commons Pro Expanded"/>
                <a:sym typeface="TT Commons Pro Expanded"/>
              </a:rPr>
              <a:t> Tutorials). (n.d.). </a:t>
            </a:r>
            <a:r>
              <a:rPr lang="en-GB" sz="2600" spc="30" dirty="0">
                <a:solidFill>
                  <a:srgbClr val="5683FF"/>
                </a:solidFill>
                <a:latin typeface="TT Commons Pro Expanded"/>
                <a:ea typeface="TT Commons Pro Expanded"/>
                <a:cs typeface="TT Commons Pro Expanded"/>
                <a:sym typeface="TT Commons Pro Expanded"/>
                <a:hlinkClick r:id="rId4"/>
              </a:rPr>
              <a:t>https://docs.oracle.com/javase/tutorial/2d/</a:t>
            </a:r>
            <a:endParaRPr lang="en-GB" sz="2600" spc="30" dirty="0">
              <a:solidFill>
                <a:srgbClr val="5683FF"/>
              </a:solidFill>
              <a:latin typeface="TT Commons Pro Expanded"/>
              <a:ea typeface="TT Commons Pro Expanded"/>
              <a:cs typeface="TT Commons Pro Expanded"/>
              <a:sym typeface="TT Commons Pro Expanded"/>
            </a:endParaRPr>
          </a:p>
          <a:p>
            <a:pPr lvl="0" algn="l">
              <a:lnSpc>
                <a:spcPct val="150000"/>
              </a:lnSpc>
              <a:spcBef>
                <a:spcPct val="0"/>
              </a:spcBef>
            </a:pPr>
            <a:r>
              <a:rPr lang="en-GB" sz="2600" spc="30" dirty="0">
                <a:solidFill>
                  <a:srgbClr val="5683FF"/>
                </a:solidFill>
                <a:latin typeface="TT Commons Pro Expanded"/>
                <a:ea typeface="TT Commons Pro Expanded"/>
                <a:cs typeface="TT Commons Pro Expanded"/>
                <a:sym typeface="TT Commons Pro Expanded"/>
              </a:rPr>
              <a:t>	Lesson: Writing event listeners (The </a:t>
            </a:r>
            <a:r>
              <a:rPr lang="en-GB" sz="2600" spc="30" dirty="0" err="1">
                <a:solidFill>
                  <a:srgbClr val="5683FF"/>
                </a:solidFill>
                <a:latin typeface="TT Commons Pro Expanded"/>
                <a:ea typeface="TT Commons Pro Expanded"/>
                <a:cs typeface="TT Commons Pro Expanded"/>
                <a:sym typeface="TT Commons Pro Expanded"/>
              </a:rPr>
              <a:t>JavaTM</a:t>
            </a:r>
            <a:r>
              <a:rPr lang="en-GB" sz="2600" spc="30" dirty="0">
                <a:solidFill>
                  <a:srgbClr val="5683FF"/>
                </a:solidFill>
                <a:latin typeface="TT Commons Pro Expanded"/>
                <a:ea typeface="TT Commons Pro Expanded"/>
                <a:cs typeface="TT Commons Pro Expanded"/>
                <a:sym typeface="TT Commons Pro Expanded"/>
              </a:rPr>
              <a:t> Tutorials &gt; Creating a GUI with Swing). (n.d.). </a:t>
            </a:r>
            <a:r>
              <a:rPr lang="en-GB" sz="2600" spc="30" dirty="0">
                <a:solidFill>
                  <a:srgbClr val="5683FF"/>
                </a:solidFill>
                <a:latin typeface="TT Commons Pro Expanded"/>
                <a:ea typeface="TT Commons Pro Expanded"/>
                <a:cs typeface="TT Commons Pro Expanded"/>
                <a:sym typeface="TT Commons Pro Expanded"/>
                <a:hlinkClick r:id="rId5"/>
              </a:rPr>
              <a:t>https://docs.oracle.com/javase/tutorial/uiswing/events/</a:t>
            </a:r>
            <a:endParaRPr lang="en-GB" sz="2600" spc="30" dirty="0">
              <a:solidFill>
                <a:srgbClr val="5683FF"/>
              </a:solidFill>
              <a:latin typeface="TT Commons Pro Expanded"/>
              <a:ea typeface="TT Commons Pro Expanded"/>
              <a:cs typeface="TT Commons Pro Expanded"/>
              <a:sym typeface="TT Commons Pro Expanded"/>
            </a:endParaRPr>
          </a:p>
          <a:p>
            <a:pPr lvl="0" algn="l">
              <a:lnSpc>
                <a:spcPct val="150000"/>
              </a:lnSpc>
              <a:spcBef>
                <a:spcPct val="0"/>
              </a:spcBef>
            </a:pPr>
            <a:r>
              <a:rPr lang="en-GB" sz="2600" spc="30" dirty="0">
                <a:solidFill>
                  <a:srgbClr val="5683FF"/>
                </a:solidFill>
                <a:latin typeface="TT Commons Pro Expanded"/>
                <a:ea typeface="TT Commons Pro Expanded"/>
                <a:cs typeface="TT Commons Pro Expanded"/>
                <a:sym typeface="TT Commons Pro Expanded"/>
              </a:rPr>
              <a:t>	Lesson: Working with Images (The </a:t>
            </a:r>
            <a:r>
              <a:rPr lang="en-GB" sz="2600" spc="30" dirty="0" err="1">
                <a:solidFill>
                  <a:srgbClr val="5683FF"/>
                </a:solidFill>
                <a:latin typeface="TT Commons Pro Expanded"/>
                <a:ea typeface="TT Commons Pro Expanded"/>
                <a:cs typeface="TT Commons Pro Expanded"/>
                <a:sym typeface="TT Commons Pro Expanded"/>
              </a:rPr>
              <a:t>JavaTM</a:t>
            </a:r>
            <a:r>
              <a:rPr lang="en-GB" sz="2600" spc="30" dirty="0">
                <a:solidFill>
                  <a:srgbClr val="5683FF"/>
                </a:solidFill>
                <a:latin typeface="TT Commons Pro Expanded"/>
                <a:ea typeface="TT Commons Pro Expanded"/>
                <a:cs typeface="TT Commons Pro Expanded"/>
                <a:sym typeface="TT Commons Pro Expanded"/>
              </a:rPr>
              <a:t> Tutorials &gt; 2D Graphics). (n.d.). </a:t>
            </a:r>
            <a:r>
              <a:rPr lang="en-GB" sz="2600" spc="30" dirty="0">
                <a:solidFill>
                  <a:srgbClr val="5683FF"/>
                </a:solidFill>
                <a:latin typeface="TT Commons Pro Expanded"/>
                <a:ea typeface="TT Commons Pro Expanded"/>
                <a:cs typeface="TT Commons Pro Expanded"/>
                <a:sym typeface="TT Commons Pro Expanded"/>
                <a:hlinkClick r:id="rId6"/>
              </a:rPr>
              <a:t>https://docs.oracle.com/javase/tutorial/2d/images/</a:t>
            </a:r>
            <a:endParaRPr lang="en-GB" sz="2600" spc="30" dirty="0">
              <a:solidFill>
                <a:srgbClr val="5683FF"/>
              </a:solidFill>
              <a:latin typeface="TT Commons Pro Expanded"/>
              <a:ea typeface="TT Commons Pro Expanded"/>
              <a:cs typeface="TT Commons Pro Expanded"/>
              <a:sym typeface="TT Commons Pro Expanded"/>
            </a:endParaRPr>
          </a:p>
          <a:p>
            <a:pPr lvl="0" algn="l">
              <a:lnSpc>
                <a:spcPct val="150000"/>
              </a:lnSpc>
              <a:spcBef>
                <a:spcPct val="0"/>
              </a:spcBef>
            </a:pPr>
            <a:r>
              <a:rPr lang="en-GB" sz="2600" spc="30" dirty="0">
                <a:solidFill>
                  <a:srgbClr val="5683FF"/>
                </a:solidFill>
                <a:latin typeface="TT Commons Pro Expanded"/>
                <a:ea typeface="TT Commons Pro Expanded"/>
                <a:cs typeface="TT Commons Pro Expanded"/>
                <a:sym typeface="TT Commons Pro Expanded"/>
              </a:rPr>
              <a:t>	Reading/Loading an Image (The </a:t>
            </a:r>
            <a:r>
              <a:rPr lang="en-GB" sz="2600" spc="30" dirty="0" err="1">
                <a:solidFill>
                  <a:srgbClr val="5683FF"/>
                </a:solidFill>
                <a:latin typeface="TT Commons Pro Expanded"/>
                <a:ea typeface="TT Commons Pro Expanded"/>
                <a:cs typeface="TT Commons Pro Expanded"/>
                <a:sym typeface="TT Commons Pro Expanded"/>
              </a:rPr>
              <a:t>JavaTM</a:t>
            </a:r>
            <a:r>
              <a:rPr lang="en-GB" sz="2600" spc="30" dirty="0">
                <a:solidFill>
                  <a:srgbClr val="5683FF"/>
                </a:solidFill>
                <a:latin typeface="TT Commons Pro Expanded"/>
                <a:ea typeface="TT Commons Pro Expanded"/>
                <a:cs typeface="TT Commons Pro Expanded"/>
                <a:sym typeface="TT Commons Pro Expanded"/>
              </a:rPr>
              <a:t> Tutorials &gt;  2D Graphics &gt; Working with Images). (n.d.). </a:t>
            </a:r>
            <a:r>
              <a:rPr lang="en-GB" sz="2600" spc="30" dirty="0">
                <a:solidFill>
                  <a:srgbClr val="5683FF"/>
                </a:solidFill>
                <a:latin typeface="TT Commons Pro Expanded"/>
                <a:ea typeface="TT Commons Pro Expanded"/>
                <a:cs typeface="TT Commons Pro Expanded"/>
                <a:sym typeface="TT Commons Pro Expanded"/>
                <a:hlinkClick r:id="rId7"/>
              </a:rPr>
              <a:t>https://docs.oracle.com/javase/tutorial/2d/images/loadimage.html</a:t>
            </a:r>
            <a:endParaRPr lang="en-GB" sz="2600" spc="30" dirty="0">
              <a:solidFill>
                <a:srgbClr val="5683FF"/>
              </a:solidFill>
              <a:latin typeface="TT Commons Pro Expanded"/>
              <a:ea typeface="TT Commons Pro Expanded"/>
              <a:cs typeface="TT Commons Pro Expanded"/>
              <a:sym typeface="TT Commons Pro Expanded"/>
            </a:endParaRPr>
          </a:p>
          <a:p>
            <a:pPr lvl="0" algn="l">
              <a:lnSpc>
                <a:spcPct val="150000"/>
              </a:lnSpc>
              <a:spcBef>
                <a:spcPct val="0"/>
              </a:spcBef>
            </a:pPr>
            <a:r>
              <a:rPr lang="en-GB" sz="2600" spc="30" dirty="0">
                <a:solidFill>
                  <a:srgbClr val="5683FF"/>
                </a:solidFill>
                <a:latin typeface="TT Commons Pro Expanded"/>
                <a:ea typeface="TT Commons Pro Expanded"/>
                <a:cs typeface="TT Commons Pro Expanded"/>
                <a:sym typeface="TT Commons Pro Expanded"/>
              </a:rPr>
              <a:t>	how to package images into a Runnable JAR. (n.d.). Stack Overflow. </a:t>
            </a:r>
            <a:r>
              <a:rPr lang="en-GB" sz="2600" spc="30" dirty="0">
                <a:solidFill>
                  <a:srgbClr val="5683FF"/>
                </a:solidFill>
                <a:latin typeface="TT Commons Pro Expanded"/>
                <a:ea typeface="TT Commons Pro Expanded"/>
                <a:cs typeface="TT Commons Pro Expanded"/>
                <a:sym typeface="TT Commons Pro Expanded"/>
                <a:hlinkClick r:id="rId8"/>
              </a:rPr>
              <a:t>https://stackoverflow.com/questions/8532114/how-to-package-images-into-a-runnable-jar</a:t>
            </a:r>
            <a:endParaRPr lang="en-GB" sz="2600" spc="30" dirty="0">
              <a:solidFill>
                <a:srgbClr val="5683FF"/>
              </a:solidFill>
              <a:latin typeface="TT Commons Pro Expanded"/>
              <a:ea typeface="TT Commons Pro Expanded"/>
              <a:cs typeface="TT Commons Pro Expanded"/>
              <a:sym typeface="TT Commons Pro Expanded"/>
            </a:endParaRPr>
          </a:p>
          <a:p>
            <a:pPr lvl="0" algn="l">
              <a:lnSpc>
                <a:spcPct val="150000"/>
              </a:lnSpc>
              <a:spcBef>
                <a:spcPct val="0"/>
              </a:spcBef>
            </a:pPr>
            <a:r>
              <a:rPr lang="en-GB" sz="2600" spc="30" noProof="0" dirty="0">
                <a:solidFill>
                  <a:srgbClr val="5683FF"/>
                </a:solidFill>
                <a:latin typeface="TT Commons Pro Expanded"/>
                <a:ea typeface="TT Commons Pro Expanded"/>
                <a:cs typeface="TT Commons Pro Expanded"/>
                <a:sym typeface="TT Commons Pro Expanded"/>
              </a:rPr>
              <a:t>	Wichit Sombat. (2012, 28 </a:t>
            </a:r>
            <a:r>
              <a:rPr lang="en-GB" sz="2600" spc="30" noProof="0" dirty="0" err="1">
                <a:solidFill>
                  <a:srgbClr val="5683FF"/>
                </a:solidFill>
                <a:latin typeface="TT Commons Pro Expanded"/>
                <a:ea typeface="TT Commons Pro Expanded"/>
                <a:cs typeface="TT Commons Pro Expanded"/>
                <a:sym typeface="TT Commons Pro Expanded"/>
              </a:rPr>
              <a:t>julio</a:t>
            </a:r>
            <a:r>
              <a:rPr lang="en-GB" sz="2600" spc="30" noProof="0" dirty="0">
                <a:solidFill>
                  <a:srgbClr val="5683FF"/>
                </a:solidFill>
                <a:latin typeface="TT Commons Pro Expanded"/>
                <a:ea typeface="TT Commons Pro Expanded"/>
                <a:cs typeface="TT Commons Pro Expanded"/>
                <a:sym typeface="TT Commons Pro Expanded"/>
              </a:rPr>
              <a:t>). How add images to runnable jar using Eclipse 4.2 [</a:t>
            </a:r>
            <a:r>
              <a:rPr lang="en-GB" sz="2600" spc="30" noProof="0" dirty="0" err="1">
                <a:solidFill>
                  <a:srgbClr val="5683FF"/>
                </a:solidFill>
                <a:latin typeface="TT Commons Pro Expanded"/>
                <a:ea typeface="TT Commons Pro Expanded"/>
                <a:cs typeface="TT Commons Pro Expanded"/>
                <a:sym typeface="TT Commons Pro Expanded"/>
              </a:rPr>
              <a:t>Vídeo</a:t>
            </a:r>
            <a:r>
              <a:rPr lang="en-GB" sz="2600" spc="30" noProof="0" dirty="0">
                <a:solidFill>
                  <a:srgbClr val="5683FF"/>
                </a:solidFill>
                <a:latin typeface="TT Commons Pro Expanded"/>
                <a:ea typeface="TT Commons Pro Expanded"/>
                <a:cs typeface="TT Commons Pro Expanded"/>
                <a:sym typeface="TT Commons Pro Expanded"/>
              </a:rPr>
              <a:t>]. YouTube. </a:t>
            </a:r>
            <a:r>
              <a:rPr lang="en-GB" sz="2600" spc="30" noProof="0" dirty="0">
                <a:solidFill>
                  <a:srgbClr val="5683FF"/>
                </a:solidFill>
                <a:latin typeface="TT Commons Pro Expanded"/>
                <a:ea typeface="TT Commons Pro Expanded"/>
                <a:cs typeface="TT Commons Pro Expanded"/>
                <a:sym typeface="TT Commons Pro Expanded"/>
                <a:hlinkClick r:id="rId9"/>
              </a:rPr>
              <a:t>https://www.youtube.com/watch?v=rCoed3MKpEA</a:t>
            </a:r>
            <a:endParaRPr lang="en-GB" sz="2600" spc="30" noProof="0" dirty="0">
              <a:solidFill>
                <a:srgbClr val="5683FF"/>
              </a:solidFill>
              <a:latin typeface="TT Commons Pro Expanded"/>
              <a:ea typeface="TT Commons Pro Expanded"/>
              <a:cs typeface="TT Commons Pro Expanded"/>
              <a:sym typeface="TT Commons Pro Expanded"/>
            </a:endParaRPr>
          </a:p>
        </p:txBody>
      </p:sp>
      <p:sp>
        <p:nvSpPr>
          <p:cNvPr id="5" name="Freeform 5">
            <a:extLst>
              <a:ext uri="{FF2B5EF4-FFF2-40B4-BE49-F238E27FC236}">
                <a16:creationId xmlns:a16="http://schemas.microsoft.com/office/drawing/2014/main" id="{301D6016-DF42-8EC3-4AD4-95451307577B}"/>
              </a:ext>
            </a:extLst>
          </p:cNvPr>
          <p:cNvSpPr/>
          <p:nvPr/>
        </p:nvSpPr>
        <p:spPr>
          <a:xfrm rot="10800000">
            <a:off x="12725400" y="-38099"/>
            <a:ext cx="7514412" cy="2052411"/>
          </a:xfrm>
          <a:custGeom>
            <a:avLst/>
            <a:gdLst/>
            <a:ahLst/>
            <a:cxnLst/>
            <a:rect l="l" t="t" r="r" b="b"/>
            <a:pathLst>
              <a:path w="7940195" h="7579277">
                <a:moveTo>
                  <a:pt x="0" y="0"/>
                </a:moveTo>
                <a:lnTo>
                  <a:pt x="7940195" y="0"/>
                </a:lnTo>
                <a:lnTo>
                  <a:pt x="7940195" y="7579277"/>
                </a:lnTo>
                <a:lnTo>
                  <a:pt x="0" y="7579277"/>
                </a:lnTo>
                <a:lnTo>
                  <a:pt x="0" y="0"/>
                </a:lnTo>
                <a:close/>
              </a:path>
            </a:pathLst>
          </a:custGeom>
          <a:blipFill>
            <a:blip r:embed="rId10">
              <a:extLst>
                <a:ext uri="{96DAC541-7B7A-43D3-8B79-37D633B846F1}">
                  <asvg:svgBlip xmlns:asvg="http://schemas.microsoft.com/office/drawing/2016/SVG/main" r:embed="rId11"/>
                </a:ext>
              </a:extLst>
            </a:blip>
            <a:stretch>
              <a:fillRect l="-5666" b="-269287"/>
            </a:stretch>
          </a:blipFill>
        </p:spPr>
        <p:txBody>
          <a:bodyPr/>
          <a:lstStyle/>
          <a:p>
            <a:endParaRPr lang="es-MX" noProof="0" dirty="0"/>
          </a:p>
        </p:txBody>
      </p:sp>
    </p:spTree>
    <p:extLst>
      <p:ext uri="{BB962C8B-B14F-4D97-AF65-F5344CB8AC3E}">
        <p14:creationId xmlns:p14="http://schemas.microsoft.com/office/powerpoint/2010/main" val="34444781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izarra">
  <a:themeElements>
    <a:clrScheme name="Pizarra">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Pizarra">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izarra">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TM04033929[[fn=Pizarra]]</Template>
  <TotalTime>142</TotalTime>
  <Words>870</Words>
  <Application>Microsoft Office PowerPoint</Application>
  <PresentationFormat>Personalizado</PresentationFormat>
  <Paragraphs>49</Paragraphs>
  <Slides>7</Slides>
  <Notes>3</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7</vt:i4>
      </vt:variant>
    </vt:vector>
  </HeadingPairs>
  <TitlesOfParts>
    <vt:vector size="17" baseType="lpstr">
      <vt:lpstr>Calisto MT</vt:lpstr>
      <vt:lpstr>Aptos</vt:lpstr>
      <vt:lpstr>TT Commons Pro Expanded</vt:lpstr>
      <vt:lpstr>Agrandir Grand Bold</vt:lpstr>
      <vt:lpstr>TT Lakes Neue Expanded</vt:lpstr>
      <vt:lpstr>Agrandir Grand Ultra-Bold</vt:lpstr>
      <vt:lpstr>Wingdings 2</vt:lpstr>
      <vt:lpstr>Arial Unicode MS</vt:lpstr>
      <vt:lpstr>Arial</vt:lpstr>
      <vt:lpstr>Pizarra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Multi-herramienta para electrónica</dc:title>
  <dc:creator>Kenneth Castillo</dc:creator>
  <cp:lastModifiedBy>CASTILLO GARCIA, KENNETH EDUARDO</cp:lastModifiedBy>
  <cp:revision>2</cp:revision>
  <dcterms:created xsi:type="dcterms:W3CDTF">2006-08-16T00:00:00Z</dcterms:created>
  <dcterms:modified xsi:type="dcterms:W3CDTF">2025-05-09T05:22:04Z</dcterms:modified>
  <dc:identifier>DAGmrxWvmlA</dc:identifier>
</cp:coreProperties>
</file>