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Gill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ljUV1DYzoSrw42S1w8AY1Tlcx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illSans-bold.fntdata"/><Relationship Id="rId6" Type="http://schemas.openxmlformats.org/officeDocument/2006/relationships/slide" Target="slides/slide2.xml"/><Relationship Id="rId18" Type="http://schemas.openxmlformats.org/officeDocument/2006/relationships/font" Target="fonts/Gill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b27bac66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5b27bac66c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b27bac66c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b27bac66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b27bac66c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b27bac66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b27bac66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5b27bac66c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b27bac6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5b27bac66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b27bac66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5b27bac66c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b27bac66c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b27bac66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b27bac66c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b27bac66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7"/>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7"/>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7"/>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6"/>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7"/>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7"/>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7"/>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9"/>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9"/>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10"/>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0"/>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10"/>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1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1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11"/>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1"/>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11"/>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11"/>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11"/>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1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1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1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14"/>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4"/>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14"/>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1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14"/>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5"/>
          <p:cNvGrpSpPr/>
          <p:nvPr/>
        </p:nvGrpSpPr>
        <p:grpSpPr>
          <a:xfrm>
            <a:off x="7477387" y="482170"/>
            <a:ext cx="4074533" cy="5149101"/>
            <a:chOff x="7477387" y="482170"/>
            <a:chExt cx="4074533" cy="5149101"/>
          </a:xfrm>
        </p:grpSpPr>
        <p:sp>
          <p:nvSpPr>
            <p:cNvPr id="73" name="Google Shape;73;p15"/>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77" name="Google Shape;77;p15"/>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5"/>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5"/>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6"/>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Gill Sans"/>
              <a:buNone/>
            </a:pPr>
            <a:r>
              <a:rPr lang="en-US"/>
              <a:t>AMES HOUSING SALE PRICE PREDICTION</a:t>
            </a:r>
            <a:endParaRPr/>
          </a:p>
        </p:txBody>
      </p:sp>
      <p:sp>
        <p:nvSpPr>
          <p:cNvPr id="101" name="Google Shape;101;p1"/>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en-US"/>
              <a:t>DSI 8 PROJECT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g5b27bac66c_0_19"/>
          <p:cNvSpPr txBox="1"/>
          <p:nvPr>
            <p:ph type="title"/>
          </p:nvPr>
        </p:nvSpPr>
        <p:spPr>
          <a:xfrm>
            <a:off x="1497700" y="763073"/>
            <a:ext cx="9603300" cy="65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MODELLING - Ridge was chosen</a:t>
            </a:r>
            <a:endParaRPr/>
          </a:p>
        </p:txBody>
      </p:sp>
      <p:sp>
        <p:nvSpPr>
          <p:cNvPr id="168" name="Google Shape;168;g5b27bac66c_0_19"/>
          <p:cNvSpPr txBox="1"/>
          <p:nvPr/>
        </p:nvSpPr>
        <p:spPr>
          <a:xfrm>
            <a:off x="472089" y="3673035"/>
            <a:ext cx="1789800" cy="5991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2000"/>
              <a:buFont typeface="Arial"/>
              <a:buNone/>
            </a:pPr>
            <a:r>
              <a:rPr lang="en-US" sz="2000">
                <a:solidFill>
                  <a:schemeClr val="dk1"/>
                </a:solidFill>
                <a:latin typeface="Gill Sans"/>
                <a:ea typeface="Gill Sans"/>
                <a:cs typeface="Gill Sans"/>
                <a:sym typeface="Gill Sans"/>
              </a:rPr>
              <a:t>Kenneth Chew</a:t>
            </a:r>
            <a:endParaRPr sz="2000">
              <a:solidFill>
                <a:schemeClr val="dk1"/>
              </a:solidFill>
              <a:latin typeface="Gill Sans"/>
              <a:ea typeface="Gill Sans"/>
              <a:cs typeface="Gill Sans"/>
              <a:sym typeface="Gill Sans"/>
            </a:endParaRPr>
          </a:p>
        </p:txBody>
      </p:sp>
      <p:sp>
        <p:nvSpPr>
          <p:cNvPr id="169" name="Google Shape;169;g5b27bac66c_0_19"/>
          <p:cNvSpPr txBox="1"/>
          <p:nvPr/>
        </p:nvSpPr>
        <p:spPr>
          <a:xfrm>
            <a:off x="472089" y="2247159"/>
            <a:ext cx="1959600" cy="5991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2000"/>
              <a:buFont typeface="Arial"/>
              <a:buNone/>
            </a:pPr>
            <a:r>
              <a:rPr lang="en-US" sz="2000">
                <a:solidFill>
                  <a:schemeClr val="dk1"/>
                </a:solidFill>
                <a:latin typeface="Gill Sans"/>
                <a:ea typeface="Gill Sans"/>
                <a:cs typeface="Gill Sans"/>
                <a:sym typeface="Gill Sans"/>
              </a:rPr>
              <a:t>Kenneth Cheong</a:t>
            </a:r>
            <a:endParaRPr sz="2000">
              <a:solidFill>
                <a:schemeClr val="dk1"/>
              </a:solidFill>
              <a:latin typeface="Gill Sans"/>
              <a:ea typeface="Gill Sans"/>
              <a:cs typeface="Gill Sans"/>
              <a:sym typeface="Gill Sans"/>
            </a:endParaRPr>
          </a:p>
        </p:txBody>
      </p:sp>
      <p:sp>
        <p:nvSpPr>
          <p:cNvPr id="170" name="Google Shape;170;g5b27bac66c_0_19"/>
          <p:cNvSpPr txBox="1"/>
          <p:nvPr/>
        </p:nvSpPr>
        <p:spPr>
          <a:xfrm>
            <a:off x="472089" y="5030460"/>
            <a:ext cx="1789800" cy="5991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2000"/>
              <a:buFont typeface="Arial"/>
              <a:buNone/>
            </a:pPr>
            <a:r>
              <a:rPr lang="en-US" sz="2000">
                <a:solidFill>
                  <a:schemeClr val="dk1"/>
                </a:solidFill>
                <a:latin typeface="Gill Sans"/>
                <a:ea typeface="Gill Sans"/>
                <a:cs typeface="Gill Sans"/>
                <a:sym typeface="Gill Sans"/>
              </a:rPr>
              <a:t>Ferdi Garcia</a:t>
            </a:r>
            <a:endParaRPr sz="2000">
              <a:solidFill>
                <a:schemeClr val="dk1"/>
              </a:solidFill>
              <a:latin typeface="Gill Sans"/>
              <a:ea typeface="Gill Sans"/>
              <a:cs typeface="Gill Sans"/>
              <a:sym typeface="Gill Sans"/>
            </a:endParaRPr>
          </a:p>
        </p:txBody>
      </p:sp>
      <p:pic>
        <p:nvPicPr>
          <p:cNvPr id="171" name="Google Shape;171;g5b27bac66c_0_19"/>
          <p:cNvPicPr preferRelativeResize="0"/>
          <p:nvPr/>
        </p:nvPicPr>
        <p:blipFill rotWithShape="1">
          <a:blip r:embed="rId3">
            <a:alphaModFix/>
          </a:blip>
          <a:srcRect b="-111960" l="-114010" r="114010" t="111960"/>
          <a:stretch/>
        </p:blipFill>
        <p:spPr>
          <a:xfrm>
            <a:off x="2338250" y="4880300"/>
            <a:ext cx="5276850" cy="1085850"/>
          </a:xfrm>
          <a:prstGeom prst="rect">
            <a:avLst/>
          </a:prstGeom>
          <a:noFill/>
          <a:ln>
            <a:noFill/>
          </a:ln>
        </p:spPr>
      </p:pic>
      <p:pic>
        <p:nvPicPr>
          <p:cNvPr id="172" name="Google Shape;172;g5b27bac66c_0_19"/>
          <p:cNvPicPr preferRelativeResize="0"/>
          <p:nvPr/>
        </p:nvPicPr>
        <p:blipFill>
          <a:blip r:embed="rId4">
            <a:alphaModFix/>
          </a:blip>
          <a:stretch>
            <a:fillRect/>
          </a:stretch>
        </p:blipFill>
        <p:spPr>
          <a:xfrm>
            <a:off x="2651325" y="3480025"/>
            <a:ext cx="4597300" cy="985125"/>
          </a:xfrm>
          <a:prstGeom prst="rect">
            <a:avLst/>
          </a:prstGeom>
          <a:noFill/>
          <a:ln>
            <a:noFill/>
          </a:ln>
        </p:spPr>
      </p:pic>
      <p:pic>
        <p:nvPicPr>
          <p:cNvPr id="173" name="Google Shape;173;g5b27bac66c_0_19"/>
          <p:cNvPicPr preferRelativeResize="0"/>
          <p:nvPr/>
        </p:nvPicPr>
        <p:blipFill>
          <a:blip r:embed="rId5">
            <a:alphaModFix/>
          </a:blip>
          <a:stretch>
            <a:fillRect/>
          </a:stretch>
        </p:blipFill>
        <p:spPr>
          <a:xfrm>
            <a:off x="9206925" y="2192425"/>
            <a:ext cx="2659557" cy="1085849"/>
          </a:xfrm>
          <a:prstGeom prst="rect">
            <a:avLst/>
          </a:prstGeom>
          <a:noFill/>
          <a:ln>
            <a:noFill/>
          </a:ln>
        </p:spPr>
      </p:pic>
      <p:pic>
        <p:nvPicPr>
          <p:cNvPr id="174" name="Google Shape;174;g5b27bac66c_0_19"/>
          <p:cNvPicPr preferRelativeResize="0"/>
          <p:nvPr/>
        </p:nvPicPr>
        <p:blipFill rotWithShape="1">
          <a:blip r:embed="rId6">
            <a:alphaModFix/>
          </a:blip>
          <a:srcRect b="0" l="0" r="0" t="4789"/>
          <a:stretch/>
        </p:blipFill>
        <p:spPr>
          <a:xfrm>
            <a:off x="2651325" y="2192425"/>
            <a:ext cx="3103350" cy="1085850"/>
          </a:xfrm>
          <a:prstGeom prst="rect">
            <a:avLst/>
          </a:prstGeom>
          <a:noFill/>
          <a:ln>
            <a:noFill/>
          </a:ln>
        </p:spPr>
      </p:pic>
      <p:pic>
        <p:nvPicPr>
          <p:cNvPr id="175" name="Google Shape;175;g5b27bac66c_0_19"/>
          <p:cNvPicPr preferRelativeResize="0"/>
          <p:nvPr/>
        </p:nvPicPr>
        <p:blipFill rotWithShape="1">
          <a:blip r:embed="rId7">
            <a:alphaModFix/>
          </a:blip>
          <a:srcRect b="0" l="0" r="2752" t="0"/>
          <a:stretch/>
        </p:blipFill>
        <p:spPr>
          <a:xfrm>
            <a:off x="5758375" y="2195107"/>
            <a:ext cx="3448550" cy="1085850"/>
          </a:xfrm>
          <a:prstGeom prst="rect">
            <a:avLst/>
          </a:prstGeom>
          <a:noFill/>
          <a:ln>
            <a:noFill/>
          </a:ln>
        </p:spPr>
      </p:pic>
      <p:pic>
        <p:nvPicPr>
          <p:cNvPr id="176" name="Google Shape;176;g5b27bac66c_0_19"/>
          <p:cNvPicPr preferRelativeResize="0"/>
          <p:nvPr/>
        </p:nvPicPr>
        <p:blipFill>
          <a:blip r:embed="rId8">
            <a:alphaModFix/>
          </a:blip>
          <a:stretch>
            <a:fillRect/>
          </a:stretch>
        </p:blipFill>
        <p:spPr>
          <a:xfrm>
            <a:off x="2651325" y="4744994"/>
            <a:ext cx="3959025" cy="964018"/>
          </a:xfrm>
          <a:prstGeom prst="rect">
            <a:avLst/>
          </a:prstGeom>
          <a:noFill/>
          <a:ln>
            <a:noFill/>
          </a:ln>
        </p:spPr>
      </p:pic>
      <p:sp>
        <p:nvSpPr>
          <p:cNvPr id="177" name="Google Shape;177;g5b27bac66c_0_19"/>
          <p:cNvSpPr/>
          <p:nvPr/>
        </p:nvSpPr>
        <p:spPr>
          <a:xfrm>
            <a:off x="4001950" y="5417091"/>
            <a:ext cx="1560900" cy="1794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5b27bac66c_0_19"/>
          <p:cNvSpPr/>
          <p:nvPr/>
        </p:nvSpPr>
        <p:spPr>
          <a:xfrm>
            <a:off x="4300255" y="4116207"/>
            <a:ext cx="2202000" cy="222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5b27bac66c_0_19"/>
          <p:cNvSpPr/>
          <p:nvPr/>
        </p:nvSpPr>
        <p:spPr>
          <a:xfrm>
            <a:off x="9258725" y="3031600"/>
            <a:ext cx="1174200" cy="1794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5b27bac66c_0_19"/>
          <p:cNvSpPr txBox="1"/>
          <p:nvPr/>
        </p:nvSpPr>
        <p:spPr>
          <a:xfrm>
            <a:off x="7706250" y="3575300"/>
            <a:ext cx="2270700" cy="1304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Gill Sans"/>
                <a:ea typeface="Gill Sans"/>
                <a:cs typeface="Gill Sans"/>
                <a:sym typeface="Gill Sans"/>
              </a:rPr>
              <a:t>RMSE</a:t>
            </a:r>
            <a:endParaRPr>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4"/>
          <p:cNvPicPr preferRelativeResize="0"/>
          <p:nvPr/>
        </p:nvPicPr>
        <p:blipFill rotWithShape="1">
          <a:blip r:embed="rId3">
            <a:alphaModFix/>
          </a:blip>
          <a:srcRect b="0" l="0" r="0" t="0"/>
          <a:stretch/>
        </p:blipFill>
        <p:spPr>
          <a:xfrm>
            <a:off x="1440606" y="1798614"/>
            <a:ext cx="9628631" cy="91008"/>
          </a:xfrm>
          <a:prstGeom prst="rect">
            <a:avLst/>
          </a:prstGeom>
          <a:noFill/>
          <a:ln>
            <a:noFill/>
          </a:ln>
        </p:spPr>
      </p:pic>
      <p:pic>
        <p:nvPicPr>
          <p:cNvPr id="186" name="Google Shape;186;p4"/>
          <p:cNvPicPr preferRelativeResize="0"/>
          <p:nvPr/>
        </p:nvPicPr>
        <p:blipFill rotWithShape="1">
          <a:blip r:embed="rId4">
            <a:alphaModFix/>
          </a:blip>
          <a:srcRect b="0" l="0" r="70528" t="13962"/>
          <a:stretch/>
        </p:blipFill>
        <p:spPr>
          <a:xfrm>
            <a:off x="3042756" y="1216150"/>
            <a:ext cx="2129699" cy="4523695"/>
          </a:xfrm>
          <a:prstGeom prst="rect">
            <a:avLst/>
          </a:prstGeom>
          <a:noFill/>
          <a:ln>
            <a:noFill/>
          </a:ln>
        </p:spPr>
      </p:pic>
      <p:pic>
        <p:nvPicPr>
          <p:cNvPr id="187" name="Google Shape;187;p4"/>
          <p:cNvPicPr preferRelativeResize="0"/>
          <p:nvPr/>
        </p:nvPicPr>
        <p:blipFill rotWithShape="1">
          <a:blip r:embed="rId5">
            <a:alphaModFix/>
          </a:blip>
          <a:srcRect b="0" l="0" r="74805" t="7739"/>
          <a:stretch/>
        </p:blipFill>
        <p:spPr>
          <a:xfrm>
            <a:off x="5394450" y="1216150"/>
            <a:ext cx="2003050" cy="4523700"/>
          </a:xfrm>
          <a:prstGeom prst="rect">
            <a:avLst/>
          </a:prstGeom>
          <a:noFill/>
          <a:ln>
            <a:noFill/>
          </a:ln>
        </p:spPr>
      </p:pic>
      <p:sp>
        <p:nvSpPr>
          <p:cNvPr id="188" name="Google Shape;188;p4"/>
          <p:cNvSpPr txBox="1"/>
          <p:nvPr/>
        </p:nvSpPr>
        <p:spPr>
          <a:xfrm>
            <a:off x="5528564" y="745035"/>
            <a:ext cx="1789800" cy="599100"/>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accent1"/>
              </a:buClr>
              <a:buSzPts val="2000"/>
              <a:buFont typeface="Arial"/>
              <a:buNone/>
            </a:pPr>
            <a:r>
              <a:rPr lang="en-US" sz="2000">
                <a:solidFill>
                  <a:schemeClr val="dk1"/>
                </a:solidFill>
                <a:latin typeface="Gill Sans"/>
                <a:ea typeface="Gill Sans"/>
                <a:cs typeface="Gill Sans"/>
                <a:sym typeface="Gill Sans"/>
              </a:rPr>
              <a:t>Kenneth Chew</a:t>
            </a:r>
            <a:endParaRPr sz="2000">
              <a:solidFill>
                <a:schemeClr val="dk1"/>
              </a:solidFill>
              <a:latin typeface="Gill Sans"/>
              <a:ea typeface="Gill Sans"/>
              <a:cs typeface="Gill Sans"/>
              <a:sym typeface="Gill Sans"/>
            </a:endParaRPr>
          </a:p>
        </p:txBody>
      </p:sp>
      <p:sp>
        <p:nvSpPr>
          <p:cNvPr id="189" name="Google Shape;189;p4"/>
          <p:cNvSpPr/>
          <p:nvPr/>
        </p:nvSpPr>
        <p:spPr>
          <a:xfrm>
            <a:off x="3938450" y="1249650"/>
            <a:ext cx="1149000" cy="27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txBox="1"/>
          <p:nvPr/>
        </p:nvSpPr>
        <p:spPr>
          <a:xfrm>
            <a:off x="3127760" y="745034"/>
            <a:ext cx="1959600" cy="599100"/>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accent1"/>
              </a:buClr>
              <a:buSzPts val="2000"/>
              <a:buFont typeface="Arial"/>
              <a:buNone/>
            </a:pPr>
            <a:r>
              <a:rPr lang="en-US" sz="2000">
                <a:solidFill>
                  <a:schemeClr val="dk1"/>
                </a:solidFill>
                <a:latin typeface="Gill Sans"/>
                <a:ea typeface="Gill Sans"/>
                <a:cs typeface="Gill Sans"/>
                <a:sym typeface="Gill Sans"/>
              </a:rPr>
              <a:t>Kenneth Cheong</a:t>
            </a:r>
            <a:endParaRPr sz="2000">
              <a:solidFill>
                <a:schemeClr val="dk1"/>
              </a:solidFill>
              <a:latin typeface="Gill Sans"/>
              <a:ea typeface="Gill Sans"/>
              <a:cs typeface="Gill Sans"/>
              <a:sym typeface="Gill Sans"/>
            </a:endParaRPr>
          </a:p>
        </p:txBody>
      </p:sp>
      <p:sp>
        <p:nvSpPr>
          <p:cNvPr id="191" name="Google Shape;191;p4"/>
          <p:cNvSpPr txBox="1"/>
          <p:nvPr/>
        </p:nvSpPr>
        <p:spPr>
          <a:xfrm>
            <a:off x="7730366" y="745050"/>
            <a:ext cx="1492800" cy="4224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2000"/>
              <a:buFont typeface="Arial"/>
              <a:buNone/>
            </a:pPr>
            <a:r>
              <a:rPr lang="en-US" sz="2000">
                <a:solidFill>
                  <a:schemeClr val="dk1"/>
                </a:solidFill>
                <a:latin typeface="Gill Sans"/>
                <a:ea typeface="Gill Sans"/>
                <a:cs typeface="Gill Sans"/>
                <a:sym typeface="Gill Sans"/>
              </a:rPr>
              <a:t>Ferdi Garcia</a:t>
            </a:r>
            <a:endParaRPr sz="2000">
              <a:solidFill>
                <a:schemeClr val="dk1"/>
              </a:solidFill>
              <a:latin typeface="Gill Sans"/>
              <a:ea typeface="Gill Sans"/>
              <a:cs typeface="Gill Sans"/>
              <a:sym typeface="Gill Sans"/>
            </a:endParaRPr>
          </a:p>
        </p:txBody>
      </p:sp>
      <p:sp>
        <p:nvSpPr>
          <p:cNvPr id="192" name="Google Shape;192;p4"/>
          <p:cNvSpPr txBox="1"/>
          <p:nvPr>
            <p:ph type="title"/>
          </p:nvPr>
        </p:nvSpPr>
        <p:spPr>
          <a:xfrm>
            <a:off x="452075" y="256125"/>
            <a:ext cx="5115000" cy="489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FINAL SELECTED FEATURES</a:t>
            </a:r>
            <a:endParaRPr/>
          </a:p>
        </p:txBody>
      </p:sp>
      <p:sp>
        <p:nvSpPr>
          <p:cNvPr id="193" name="Google Shape;193;p4"/>
          <p:cNvSpPr/>
          <p:nvPr/>
        </p:nvSpPr>
        <p:spPr>
          <a:xfrm>
            <a:off x="6180884" y="1654692"/>
            <a:ext cx="1149000" cy="27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6180884" y="1297608"/>
            <a:ext cx="1149000" cy="27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3938459" y="1596524"/>
            <a:ext cx="1149000" cy="27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3947259" y="2645492"/>
            <a:ext cx="1149000" cy="27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6180884" y="5382092"/>
            <a:ext cx="1149000" cy="27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5528508" y="2788975"/>
            <a:ext cx="1789800" cy="27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3172899" y="4369000"/>
            <a:ext cx="1929600" cy="27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6104677" y="3169975"/>
            <a:ext cx="1213500" cy="27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3500849" y="4695125"/>
            <a:ext cx="1601700" cy="27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3905527" y="2982763"/>
            <a:ext cx="1213500" cy="27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6116386" y="5019070"/>
            <a:ext cx="1213500" cy="273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4"/>
          <p:cNvPicPr preferRelativeResize="0"/>
          <p:nvPr/>
        </p:nvPicPr>
        <p:blipFill>
          <a:blip r:embed="rId6">
            <a:alphaModFix/>
          </a:blip>
          <a:stretch>
            <a:fillRect/>
          </a:stretch>
        </p:blipFill>
        <p:spPr>
          <a:xfrm>
            <a:off x="7610075" y="1216150"/>
            <a:ext cx="1659660" cy="4523700"/>
          </a:xfrm>
          <a:prstGeom prst="rect">
            <a:avLst/>
          </a:prstGeom>
          <a:noFill/>
          <a:ln>
            <a:noFill/>
          </a:ln>
        </p:spPr>
      </p:pic>
      <p:sp>
        <p:nvSpPr>
          <p:cNvPr id="205" name="Google Shape;205;p4"/>
          <p:cNvSpPr/>
          <p:nvPr/>
        </p:nvSpPr>
        <p:spPr>
          <a:xfrm>
            <a:off x="8088446" y="1692400"/>
            <a:ext cx="1149000" cy="1134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7936481" y="2946296"/>
            <a:ext cx="1291800" cy="1134000"/>
          </a:xfrm>
          <a:prstGeom prst="roundRect">
            <a:avLst>
              <a:gd fmla="val 16667"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8079275" y="4615200"/>
            <a:ext cx="1149000" cy="273000"/>
          </a:xfrm>
          <a:prstGeom prst="roundRect">
            <a:avLst>
              <a:gd fmla="val 16667" name="adj"/>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8310050" y="5423100"/>
            <a:ext cx="936900" cy="273000"/>
          </a:xfrm>
          <a:prstGeom prst="roundRect">
            <a:avLst>
              <a:gd fmla="val 16667" name="adj"/>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4150450" y="3320050"/>
            <a:ext cx="936900" cy="273000"/>
          </a:xfrm>
          <a:prstGeom prst="roundRect">
            <a:avLst>
              <a:gd fmla="val 16667" name="adj"/>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3937775" y="1961830"/>
            <a:ext cx="1149000" cy="273000"/>
          </a:xfrm>
          <a:prstGeom prst="roundRect">
            <a:avLst>
              <a:gd fmla="val 16667" name="adj"/>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3947250" y="2311025"/>
            <a:ext cx="1149000" cy="273000"/>
          </a:xfrm>
          <a:prstGeom prst="roundRect">
            <a:avLst>
              <a:gd fmla="val 16667" name="adj"/>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5"/>
          <p:cNvSpPr txBox="1"/>
          <p:nvPr>
            <p:ph type="title"/>
          </p:nvPr>
        </p:nvSpPr>
        <p:spPr>
          <a:xfrm>
            <a:off x="516025" y="333672"/>
            <a:ext cx="9603300" cy="58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Neighbourhood median prices</a:t>
            </a:r>
            <a:endParaRPr/>
          </a:p>
        </p:txBody>
      </p:sp>
      <p:pic>
        <p:nvPicPr>
          <p:cNvPr id="217" name="Google Shape;217;p5"/>
          <p:cNvPicPr preferRelativeResize="0"/>
          <p:nvPr/>
        </p:nvPicPr>
        <p:blipFill>
          <a:blip r:embed="rId3">
            <a:alphaModFix/>
          </a:blip>
          <a:stretch>
            <a:fillRect/>
          </a:stretch>
        </p:blipFill>
        <p:spPr>
          <a:xfrm>
            <a:off x="36500" y="1131325"/>
            <a:ext cx="12127251" cy="498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g5b27bac66c_0_53"/>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CONCLUSION &amp; RECOMMENDATION</a:t>
            </a:r>
            <a:endParaRPr/>
          </a:p>
        </p:txBody>
      </p:sp>
      <p:sp>
        <p:nvSpPr>
          <p:cNvPr id="223" name="Google Shape;223;g5b27bac66c_0_53"/>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Northridge Heights is the highest priced area!</a:t>
            </a:r>
            <a:endParaRPr/>
          </a:p>
          <a:p>
            <a:pPr indent="-342900" lvl="0" marL="457200" rtl="0" algn="l">
              <a:spcBef>
                <a:spcPts val="0"/>
              </a:spcBef>
              <a:spcAft>
                <a:spcPts val="0"/>
              </a:spcAft>
              <a:buSzPts val="1800"/>
              <a:buChar char="•"/>
            </a:pPr>
            <a:r>
              <a:rPr lang="en-US"/>
              <a:t>High perceived quality/condition of the different aspects of the property matters</a:t>
            </a:r>
            <a:endParaRPr/>
          </a:p>
          <a:p>
            <a:pPr indent="-342900" lvl="0" marL="457200" rtl="0" algn="l">
              <a:spcBef>
                <a:spcPts val="0"/>
              </a:spcBef>
              <a:spcAft>
                <a:spcPts val="0"/>
              </a:spcAft>
              <a:buSzPts val="1800"/>
              <a:buChar char="•"/>
            </a:pPr>
            <a:r>
              <a:rPr lang="en-US"/>
              <a:t>Adding a fireplace could increase the sale price by $9,813</a:t>
            </a:r>
            <a:endParaRPr/>
          </a:p>
          <a:p>
            <a:pPr indent="-342900" lvl="0" marL="457200" rtl="0" algn="l">
              <a:spcBef>
                <a:spcPts val="0"/>
              </a:spcBef>
              <a:spcAft>
                <a:spcPts val="0"/>
              </a:spcAft>
              <a:buSzPts val="1800"/>
              <a:buChar char="•"/>
            </a:pPr>
            <a:r>
              <a:rPr lang="en-US"/>
              <a:t>Remodelling is a good way to increase sale price</a:t>
            </a:r>
            <a:endParaRPr/>
          </a:p>
          <a:p>
            <a:pPr indent="-342900" lvl="0" marL="457200" rtl="0" algn="l">
              <a:spcBef>
                <a:spcPts val="0"/>
              </a:spcBef>
              <a:spcAft>
                <a:spcPts val="0"/>
              </a:spcAft>
              <a:buSzPts val="1800"/>
              <a:buChar char="•"/>
            </a:pPr>
            <a:r>
              <a:rPr lang="en-US"/>
              <a:t>In future, we could look </a:t>
            </a:r>
            <a:r>
              <a:rPr lang="en-US"/>
              <a:t>at interaction between lot shape and neighbourhood. </a:t>
            </a:r>
            <a:endParaRPr/>
          </a:p>
          <a:p>
            <a:pPr indent="-342900" lvl="1" marL="914400" rtl="0" algn="l">
              <a:spcBef>
                <a:spcPts val="0"/>
              </a:spcBef>
              <a:spcAft>
                <a:spcPts val="0"/>
              </a:spcAft>
              <a:buSzPts val="1800"/>
              <a:buChar char="•"/>
            </a:pPr>
            <a:r>
              <a:rPr lang="en-US"/>
              <a:t>Houses build around expensive neighbourhoods can sometimes be more irregular than houses built on flat land. We see houses built on hills or ridges have to follow the slope contours to provide strong foundation for the house.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PROBLEM STATEMENT</a:t>
            </a:r>
            <a:endParaRPr/>
          </a:p>
        </p:txBody>
      </p:sp>
      <p:sp>
        <p:nvSpPr>
          <p:cNvPr id="107" name="Google Shape;107;p2"/>
          <p:cNvSpPr/>
          <p:nvPr/>
        </p:nvSpPr>
        <p:spPr>
          <a:xfrm>
            <a:off x="1451579" y="2052934"/>
            <a:ext cx="975335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Gill Sans"/>
                <a:ea typeface="Gill Sans"/>
                <a:cs typeface="Gill Sans"/>
                <a:sym typeface="Gill Sans"/>
              </a:rPr>
              <a:t>To predict the price of homes at sale for the Ames Iowa Housing dataset using data from Ames Assessor’s Office for sales from 2006 to 2010. </a:t>
            </a:r>
            <a:endParaRPr sz="2400">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3"/>
          <p:cNvSpPr txBox="1"/>
          <p:nvPr>
            <p:ph idx="1" type="body"/>
          </p:nvPr>
        </p:nvSpPr>
        <p:spPr>
          <a:xfrm>
            <a:off x="1518423" y="2036726"/>
            <a:ext cx="9794700" cy="34755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Missing values</a:t>
            </a:r>
            <a:endParaRPr/>
          </a:p>
          <a:p>
            <a:pPr indent="-228600" lvl="1" marL="685800" rtl="0" algn="l">
              <a:lnSpc>
                <a:spcPct val="120000"/>
              </a:lnSpc>
              <a:spcBef>
                <a:spcPts val="0"/>
              </a:spcBef>
              <a:spcAft>
                <a:spcPts val="0"/>
              </a:spcAft>
              <a:buSzPts val="1800"/>
              <a:buChar char="•"/>
            </a:pPr>
            <a:r>
              <a:rPr lang="en-US"/>
              <a:t>Replace with ‘None’ or 0</a:t>
            </a:r>
            <a:endParaRPr/>
          </a:p>
          <a:p>
            <a:pPr indent="-228600" lvl="1" marL="685800" rtl="0" algn="l">
              <a:lnSpc>
                <a:spcPct val="120000"/>
              </a:lnSpc>
              <a:spcBef>
                <a:spcPts val="0"/>
              </a:spcBef>
              <a:spcAft>
                <a:spcPts val="0"/>
              </a:spcAft>
              <a:buSzPts val="1800"/>
              <a:buChar char="•"/>
            </a:pPr>
            <a:r>
              <a:rPr lang="en-US"/>
              <a:t>Replace with mode or mean</a:t>
            </a:r>
            <a:endParaRPr/>
          </a:p>
          <a:p>
            <a:pPr indent="0" lvl="0" marL="685800" rtl="0" algn="l">
              <a:lnSpc>
                <a:spcPct val="120000"/>
              </a:lnSpc>
              <a:spcBef>
                <a:spcPts val="0"/>
              </a:spcBef>
              <a:spcAft>
                <a:spcPts val="0"/>
              </a:spcAft>
              <a:buNone/>
            </a:pPr>
            <a:r>
              <a:t/>
            </a:r>
            <a:endParaRPr/>
          </a:p>
          <a:p>
            <a:pPr indent="-228600" lvl="0" marL="228600" rtl="0" algn="l">
              <a:lnSpc>
                <a:spcPct val="120000"/>
              </a:lnSpc>
              <a:spcBef>
                <a:spcPts val="0"/>
              </a:spcBef>
              <a:spcAft>
                <a:spcPts val="0"/>
              </a:spcAft>
              <a:buSzPts val="1800"/>
              <a:buChar char="•"/>
            </a:pPr>
            <a:r>
              <a:rPr lang="en-US"/>
              <a:t>Features were combined if they were measuring the same aspect of the house e.g. Basement Area, Porch Area and Living Area</a:t>
            </a:r>
            <a:endParaRPr/>
          </a:p>
          <a:p>
            <a:pPr indent="-228600" lvl="0" marL="228600" rtl="0" algn="l">
              <a:lnSpc>
                <a:spcPct val="120000"/>
              </a:lnSpc>
              <a:spcBef>
                <a:spcPts val="0"/>
              </a:spcBef>
              <a:spcAft>
                <a:spcPts val="0"/>
              </a:spcAft>
              <a:buSzPts val="1800"/>
              <a:buChar char="•"/>
            </a:pPr>
            <a:r>
              <a:rPr lang="en-US"/>
              <a:t>Ordinal features measuring quality were replaced with numeric values</a:t>
            </a:r>
            <a:endParaRPr/>
          </a:p>
          <a:p>
            <a:pPr indent="-228600" lvl="0" marL="228600" rtl="0" algn="l">
              <a:lnSpc>
                <a:spcPct val="120000"/>
              </a:lnSpc>
              <a:spcBef>
                <a:spcPts val="0"/>
              </a:spcBef>
              <a:spcAft>
                <a:spcPts val="0"/>
              </a:spcAft>
              <a:buSzPts val="1800"/>
              <a:buChar char="•"/>
            </a:pPr>
            <a:r>
              <a:rPr lang="en-US"/>
              <a:t>Dummies were used for nominal discrete features</a:t>
            </a:r>
            <a:endParaRPr/>
          </a:p>
        </p:txBody>
      </p:sp>
      <p:sp>
        <p:nvSpPr>
          <p:cNvPr id="113" name="Google Shape;113;p3"/>
          <p:cNvSpPr txBox="1"/>
          <p:nvPr>
            <p:ph type="title"/>
          </p:nvPr>
        </p:nvSpPr>
        <p:spPr>
          <a:xfrm>
            <a:off x="1451575" y="804523"/>
            <a:ext cx="9603300" cy="727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DATA CLEANING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g5b27bac66c_1_32"/>
          <p:cNvPicPr preferRelativeResize="0"/>
          <p:nvPr/>
        </p:nvPicPr>
        <p:blipFill rotWithShape="1">
          <a:blip r:embed="rId3">
            <a:alphaModFix/>
          </a:blip>
          <a:srcRect b="0" l="0" r="0" t="0"/>
          <a:stretch/>
        </p:blipFill>
        <p:spPr>
          <a:xfrm>
            <a:off x="1453896" y="1780326"/>
            <a:ext cx="9628631" cy="91008"/>
          </a:xfrm>
          <a:prstGeom prst="rect">
            <a:avLst/>
          </a:prstGeom>
          <a:noFill/>
          <a:ln>
            <a:noFill/>
          </a:ln>
        </p:spPr>
      </p:pic>
      <p:sp>
        <p:nvSpPr>
          <p:cNvPr id="119" name="Google Shape;119;g5b27bac66c_1_32"/>
          <p:cNvSpPr txBox="1"/>
          <p:nvPr>
            <p:ph type="title"/>
          </p:nvPr>
        </p:nvSpPr>
        <p:spPr>
          <a:xfrm>
            <a:off x="1451579" y="3473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Outliers</a:t>
            </a:r>
            <a:endParaRPr/>
          </a:p>
        </p:txBody>
      </p:sp>
      <p:pic>
        <p:nvPicPr>
          <p:cNvPr id="120" name="Google Shape;120;g5b27bac66c_1_32"/>
          <p:cNvPicPr preferRelativeResize="0"/>
          <p:nvPr/>
        </p:nvPicPr>
        <p:blipFill>
          <a:blip r:embed="rId4">
            <a:alphaModFix/>
          </a:blip>
          <a:stretch>
            <a:fillRect/>
          </a:stretch>
        </p:blipFill>
        <p:spPr>
          <a:xfrm>
            <a:off x="520000" y="1025450"/>
            <a:ext cx="6451001" cy="4807099"/>
          </a:xfrm>
          <a:prstGeom prst="rect">
            <a:avLst/>
          </a:prstGeom>
          <a:noFill/>
          <a:ln>
            <a:noFill/>
          </a:ln>
        </p:spPr>
      </p:pic>
      <p:sp>
        <p:nvSpPr>
          <p:cNvPr id="121" name="Google Shape;121;g5b27bac66c_1_32"/>
          <p:cNvSpPr/>
          <p:nvPr/>
        </p:nvSpPr>
        <p:spPr>
          <a:xfrm>
            <a:off x="5961925" y="4011725"/>
            <a:ext cx="777000" cy="4824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5b27bac66c_1_32"/>
          <p:cNvSpPr txBox="1"/>
          <p:nvPr>
            <p:ph idx="1" type="body"/>
          </p:nvPr>
        </p:nvSpPr>
        <p:spPr>
          <a:xfrm>
            <a:off x="7386324" y="1657525"/>
            <a:ext cx="3926700" cy="38547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1800"/>
              <a:buChar char="•"/>
            </a:pPr>
            <a:r>
              <a:rPr lang="en-US"/>
              <a:t>Following the data dictionary, we also note that there are 5 outliers in the dataset where Gr Liv Area &gt; 4000. </a:t>
            </a:r>
            <a:endParaRPr/>
          </a:p>
          <a:p>
            <a:pPr indent="0" lvl="0" marL="228600" rtl="0" algn="l">
              <a:lnSpc>
                <a:spcPct val="120000"/>
              </a:lnSpc>
              <a:spcBef>
                <a:spcPts val="0"/>
              </a:spcBef>
              <a:spcAft>
                <a:spcPts val="0"/>
              </a:spcAft>
              <a:buNone/>
            </a:pPr>
            <a:r>
              <a:t/>
            </a:r>
            <a:endParaRPr/>
          </a:p>
          <a:p>
            <a:pPr indent="-228600" lvl="0" marL="228600" rtl="0" algn="l">
              <a:lnSpc>
                <a:spcPct val="120000"/>
              </a:lnSpc>
              <a:spcBef>
                <a:spcPts val="0"/>
              </a:spcBef>
              <a:spcAft>
                <a:spcPts val="0"/>
              </a:spcAft>
              <a:buSzPts val="1800"/>
              <a:buChar char="•"/>
            </a:pPr>
            <a:r>
              <a:rPr lang="en-US"/>
              <a:t>2 of them were in the train 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g5b27bac66c_1_22"/>
          <p:cNvPicPr preferRelativeResize="0"/>
          <p:nvPr/>
        </p:nvPicPr>
        <p:blipFill rotWithShape="1">
          <a:blip r:embed="rId3">
            <a:alphaModFix/>
          </a:blip>
          <a:srcRect b="0" l="0" r="0" t="0"/>
          <a:stretch/>
        </p:blipFill>
        <p:spPr>
          <a:xfrm>
            <a:off x="1453896" y="1780326"/>
            <a:ext cx="9628631" cy="91008"/>
          </a:xfrm>
          <a:prstGeom prst="rect">
            <a:avLst/>
          </a:prstGeom>
          <a:noFill/>
          <a:ln>
            <a:noFill/>
          </a:ln>
        </p:spPr>
      </p:pic>
      <p:sp>
        <p:nvSpPr>
          <p:cNvPr id="128" name="Google Shape;128;g5b27bac66c_1_22"/>
          <p:cNvSpPr txBox="1"/>
          <p:nvPr>
            <p:ph idx="1" type="body"/>
          </p:nvPr>
        </p:nvSpPr>
        <p:spPr>
          <a:xfrm>
            <a:off x="8940274" y="1579525"/>
            <a:ext cx="2372700" cy="34755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Green dot line = Median</a:t>
            </a:r>
            <a:endParaRPr/>
          </a:p>
          <a:p>
            <a:pPr indent="-215900" lvl="0" marL="228600" rtl="0" algn="l">
              <a:lnSpc>
                <a:spcPct val="120000"/>
              </a:lnSpc>
              <a:spcBef>
                <a:spcPts val="0"/>
              </a:spcBef>
              <a:spcAft>
                <a:spcPts val="0"/>
              </a:spcAft>
              <a:buSzPts val="1800"/>
              <a:buChar char="•"/>
            </a:pPr>
            <a:r>
              <a:rPr lang="en-US"/>
              <a:t>Red dot line = Mean</a:t>
            </a:r>
            <a:endParaRPr/>
          </a:p>
          <a:p>
            <a:pPr indent="-215900" lvl="0" marL="228600" rtl="0" algn="l">
              <a:lnSpc>
                <a:spcPct val="120000"/>
              </a:lnSpc>
              <a:spcBef>
                <a:spcPts val="0"/>
              </a:spcBef>
              <a:spcAft>
                <a:spcPts val="0"/>
              </a:spcAft>
              <a:buSzPts val="1800"/>
              <a:buChar char="•"/>
            </a:pPr>
            <a:r>
              <a:rPr lang="en-US"/>
              <a:t>N</a:t>
            </a:r>
            <a:r>
              <a:rPr lang="en-US"/>
              <a:t>ormally distributed, but skewed towards the left</a:t>
            </a:r>
            <a:endParaRPr/>
          </a:p>
          <a:p>
            <a:pPr indent="-215900" lvl="0" marL="228600" rtl="0" algn="l">
              <a:lnSpc>
                <a:spcPct val="120000"/>
              </a:lnSpc>
              <a:spcBef>
                <a:spcPts val="0"/>
              </a:spcBef>
              <a:spcAft>
                <a:spcPts val="0"/>
              </a:spcAft>
              <a:buSzPts val="1800"/>
              <a:buChar char="•"/>
            </a:pPr>
            <a:r>
              <a:rPr lang="en-US"/>
              <a:t>Most sale prices range between 100000 to 300000.</a:t>
            </a:r>
            <a:endParaRPr/>
          </a:p>
          <a:p>
            <a:pPr indent="0" lvl="0" marL="228600" rtl="0" algn="l">
              <a:lnSpc>
                <a:spcPct val="120000"/>
              </a:lnSpc>
              <a:spcBef>
                <a:spcPts val="0"/>
              </a:spcBef>
              <a:spcAft>
                <a:spcPts val="0"/>
              </a:spcAft>
              <a:buNone/>
            </a:pPr>
            <a:r>
              <a:t/>
            </a:r>
            <a:endParaRPr/>
          </a:p>
        </p:txBody>
      </p:sp>
      <p:sp>
        <p:nvSpPr>
          <p:cNvPr id="129" name="Google Shape;129;g5b27bac66c_1_22"/>
          <p:cNvSpPr txBox="1"/>
          <p:nvPr>
            <p:ph type="title"/>
          </p:nvPr>
        </p:nvSpPr>
        <p:spPr>
          <a:xfrm>
            <a:off x="780775" y="517422"/>
            <a:ext cx="9603300" cy="59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DATA VISUALIZATION - Target (Sale price)</a:t>
            </a:r>
            <a:endParaRPr/>
          </a:p>
        </p:txBody>
      </p:sp>
      <p:pic>
        <p:nvPicPr>
          <p:cNvPr id="130" name="Google Shape;130;g5b27bac66c_1_22"/>
          <p:cNvPicPr preferRelativeResize="0"/>
          <p:nvPr/>
        </p:nvPicPr>
        <p:blipFill>
          <a:blip r:embed="rId4">
            <a:alphaModFix/>
          </a:blip>
          <a:stretch>
            <a:fillRect/>
          </a:stretch>
        </p:blipFill>
        <p:spPr>
          <a:xfrm>
            <a:off x="162750" y="1242409"/>
            <a:ext cx="8635473" cy="46607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g5b27bac66c_0_13"/>
          <p:cNvPicPr preferRelativeResize="0"/>
          <p:nvPr/>
        </p:nvPicPr>
        <p:blipFill rotWithShape="1">
          <a:blip r:embed="rId3">
            <a:alphaModFix/>
          </a:blip>
          <a:srcRect b="0" l="0" r="0" t="0"/>
          <a:stretch/>
        </p:blipFill>
        <p:spPr>
          <a:xfrm>
            <a:off x="1453896" y="1780326"/>
            <a:ext cx="9628631" cy="91008"/>
          </a:xfrm>
          <a:prstGeom prst="rect">
            <a:avLst/>
          </a:prstGeom>
          <a:noFill/>
          <a:ln>
            <a:noFill/>
          </a:ln>
        </p:spPr>
      </p:pic>
      <p:sp>
        <p:nvSpPr>
          <p:cNvPr id="136" name="Google Shape;136;g5b27bac66c_0_13"/>
          <p:cNvSpPr txBox="1"/>
          <p:nvPr>
            <p:ph idx="1" type="body"/>
          </p:nvPr>
        </p:nvSpPr>
        <p:spPr>
          <a:xfrm>
            <a:off x="9397474" y="1808663"/>
            <a:ext cx="2372700" cy="34755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Split the visualization based on type of data</a:t>
            </a:r>
            <a:endParaRPr/>
          </a:p>
        </p:txBody>
      </p:sp>
      <p:sp>
        <p:nvSpPr>
          <p:cNvPr id="137" name="Google Shape;137;g5b27bac66c_0_13"/>
          <p:cNvSpPr txBox="1"/>
          <p:nvPr>
            <p:ph type="title"/>
          </p:nvPr>
        </p:nvSpPr>
        <p:spPr>
          <a:xfrm>
            <a:off x="1466567" y="822219"/>
            <a:ext cx="9603300" cy="10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DATA VISUALIZATION - Ordinal / Discrete</a:t>
            </a:r>
            <a:endParaRPr/>
          </a:p>
        </p:txBody>
      </p:sp>
      <p:pic>
        <p:nvPicPr>
          <p:cNvPr id="138" name="Google Shape;138;g5b27bac66c_0_13"/>
          <p:cNvPicPr preferRelativeResize="0"/>
          <p:nvPr/>
        </p:nvPicPr>
        <p:blipFill>
          <a:blip r:embed="rId4">
            <a:alphaModFix/>
          </a:blip>
          <a:stretch>
            <a:fillRect/>
          </a:stretch>
        </p:blipFill>
        <p:spPr>
          <a:xfrm>
            <a:off x="572997" y="1580063"/>
            <a:ext cx="4538552" cy="4388823"/>
          </a:xfrm>
          <a:prstGeom prst="rect">
            <a:avLst/>
          </a:prstGeom>
          <a:noFill/>
          <a:ln>
            <a:noFill/>
          </a:ln>
        </p:spPr>
      </p:pic>
      <p:pic>
        <p:nvPicPr>
          <p:cNvPr id="139" name="Google Shape;139;g5b27bac66c_0_13"/>
          <p:cNvPicPr preferRelativeResize="0"/>
          <p:nvPr/>
        </p:nvPicPr>
        <p:blipFill>
          <a:blip r:embed="rId5">
            <a:alphaModFix/>
          </a:blip>
          <a:stretch>
            <a:fillRect/>
          </a:stretch>
        </p:blipFill>
        <p:spPr>
          <a:xfrm>
            <a:off x="5194424" y="1580063"/>
            <a:ext cx="3981124" cy="3841579"/>
          </a:xfrm>
          <a:prstGeom prst="rect">
            <a:avLst/>
          </a:prstGeom>
          <a:noFill/>
          <a:ln>
            <a:noFill/>
          </a:ln>
        </p:spPr>
      </p:pic>
      <p:sp>
        <p:nvSpPr>
          <p:cNvPr id="140" name="Google Shape;140;g5b27bac66c_0_13"/>
          <p:cNvSpPr/>
          <p:nvPr/>
        </p:nvSpPr>
        <p:spPr>
          <a:xfrm>
            <a:off x="1609613" y="5003650"/>
            <a:ext cx="486900" cy="6318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5b27bac66c_0_13"/>
          <p:cNvSpPr/>
          <p:nvPr/>
        </p:nvSpPr>
        <p:spPr>
          <a:xfrm>
            <a:off x="2673638" y="5003650"/>
            <a:ext cx="486900" cy="6318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g5b27bac66c_1_45"/>
          <p:cNvPicPr preferRelativeResize="0"/>
          <p:nvPr/>
        </p:nvPicPr>
        <p:blipFill rotWithShape="1">
          <a:blip r:embed="rId3">
            <a:alphaModFix/>
          </a:blip>
          <a:srcRect b="0" l="0" r="0" t="0"/>
          <a:stretch/>
        </p:blipFill>
        <p:spPr>
          <a:xfrm>
            <a:off x="1453896" y="1780326"/>
            <a:ext cx="9628631" cy="91008"/>
          </a:xfrm>
          <a:prstGeom prst="rect">
            <a:avLst/>
          </a:prstGeom>
          <a:noFill/>
          <a:ln>
            <a:noFill/>
          </a:ln>
        </p:spPr>
      </p:pic>
      <p:sp>
        <p:nvSpPr>
          <p:cNvPr id="147" name="Google Shape;147;g5b27bac66c_1_45"/>
          <p:cNvSpPr txBox="1"/>
          <p:nvPr>
            <p:ph type="title"/>
          </p:nvPr>
        </p:nvSpPr>
        <p:spPr>
          <a:xfrm>
            <a:off x="572842" y="202094"/>
            <a:ext cx="9603300" cy="10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DATA VISUALIZATION - Continuous/Numeric variables</a:t>
            </a:r>
            <a:endParaRPr/>
          </a:p>
        </p:txBody>
      </p:sp>
      <p:pic>
        <p:nvPicPr>
          <p:cNvPr id="148" name="Google Shape;148;g5b27bac66c_1_45"/>
          <p:cNvPicPr preferRelativeResize="0"/>
          <p:nvPr/>
        </p:nvPicPr>
        <p:blipFill>
          <a:blip r:embed="rId4">
            <a:alphaModFix/>
          </a:blip>
          <a:stretch>
            <a:fillRect/>
          </a:stretch>
        </p:blipFill>
        <p:spPr>
          <a:xfrm>
            <a:off x="1490150" y="868375"/>
            <a:ext cx="5249100" cy="5249100"/>
          </a:xfrm>
          <a:prstGeom prst="rect">
            <a:avLst/>
          </a:prstGeom>
          <a:noFill/>
          <a:ln>
            <a:noFill/>
          </a:ln>
        </p:spPr>
      </p:pic>
      <p:pic>
        <p:nvPicPr>
          <p:cNvPr id="149" name="Google Shape;149;g5b27bac66c_1_45"/>
          <p:cNvPicPr preferRelativeResize="0"/>
          <p:nvPr/>
        </p:nvPicPr>
        <p:blipFill>
          <a:blip r:embed="rId5">
            <a:alphaModFix/>
          </a:blip>
          <a:stretch>
            <a:fillRect/>
          </a:stretch>
        </p:blipFill>
        <p:spPr>
          <a:xfrm>
            <a:off x="6972325" y="868375"/>
            <a:ext cx="3104724" cy="51870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g5b27bac66c_1_11"/>
          <p:cNvPicPr preferRelativeResize="0"/>
          <p:nvPr/>
        </p:nvPicPr>
        <p:blipFill>
          <a:blip r:embed="rId3">
            <a:alphaModFix/>
          </a:blip>
          <a:stretch>
            <a:fillRect/>
          </a:stretch>
        </p:blipFill>
        <p:spPr>
          <a:xfrm>
            <a:off x="538325" y="724725"/>
            <a:ext cx="10701024" cy="5436000"/>
          </a:xfrm>
          <a:prstGeom prst="rect">
            <a:avLst/>
          </a:prstGeom>
          <a:noFill/>
          <a:ln>
            <a:noFill/>
          </a:ln>
        </p:spPr>
      </p:pic>
      <p:sp>
        <p:nvSpPr>
          <p:cNvPr id="155" name="Google Shape;155;g5b27bac66c_1_11"/>
          <p:cNvSpPr txBox="1"/>
          <p:nvPr>
            <p:ph type="title"/>
          </p:nvPr>
        </p:nvSpPr>
        <p:spPr>
          <a:xfrm>
            <a:off x="957625" y="149222"/>
            <a:ext cx="9603300" cy="59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DATA VISUALIZATION - Sale price over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g5b27bac66c_1_64"/>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Feature Engineering</a:t>
            </a:r>
            <a:endParaRPr/>
          </a:p>
        </p:txBody>
      </p:sp>
      <p:pic>
        <p:nvPicPr>
          <p:cNvPr id="161" name="Google Shape;161;g5b27bac66c_1_64"/>
          <p:cNvPicPr preferRelativeResize="0"/>
          <p:nvPr/>
        </p:nvPicPr>
        <p:blipFill rotWithShape="1">
          <a:blip r:embed="rId3">
            <a:alphaModFix/>
          </a:blip>
          <a:srcRect b="0" l="0" r="0" t="11496"/>
          <a:stretch/>
        </p:blipFill>
        <p:spPr>
          <a:xfrm>
            <a:off x="588425" y="2063850"/>
            <a:ext cx="11015150" cy="886300"/>
          </a:xfrm>
          <a:prstGeom prst="rect">
            <a:avLst/>
          </a:prstGeom>
          <a:noFill/>
          <a:ln>
            <a:noFill/>
          </a:ln>
        </p:spPr>
      </p:pic>
      <p:pic>
        <p:nvPicPr>
          <p:cNvPr id="162" name="Google Shape;162;g5b27bac66c_1_64"/>
          <p:cNvPicPr preferRelativeResize="0"/>
          <p:nvPr/>
        </p:nvPicPr>
        <p:blipFill rotWithShape="1">
          <a:blip r:embed="rId4">
            <a:alphaModFix/>
          </a:blip>
          <a:srcRect b="50621" l="6375" r="0" t="13124"/>
          <a:stretch/>
        </p:blipFill>
        <p:spPr>
          <a:xfrm>
            <a:off x="588425" y="3252875"/>
            <a:ext cx="11015151" cy="7145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2019-06-06T12:27:25Z</dcterms:created>
  <dc:creator>Microsoft Office User</dc:creator>
</cp:coreProperties>
</file>