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86" r:id="rId22"/>
    <p:sldId id="287" r:id="rId23"/>
    <p:sldId id="276" r:id="rId24"/>
    <p:sldId id="277" r:id="rId25"/>
    <p:sldId id="278" r:id="rId26"/>
    <p:sldId id="279" r:id="rId27"/>
    <p:sldId id="282" r:id="rId28"/>
    <p:sldId id="280" r:id="rId29"/>
    <p:sldId id="285" r:id="rId30"/>
    <p:sldId id="284" r:id="rId31"/>
    <p:sldId id="288" r:id="rId32"/>
    <p:sldId id="290"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C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33E543-E27B-AD48-8A18-380D2596ACFF}" v="675" dt="2025-04-22T17:32:33.002"/>
    <p1510:client id="{417B00C1-9097-4CB2-B2F0-EE7AEE006FC9}" v="849" dt="2025-04-21T20:08:47.526"/>
    <p1510:client id="{B437F8E4-7838-E449-9C25-5F051CD91EA7}" v="4" dt="2025-04-21T19:42:06.182"/>
    <p1510:client id="{C2F4CB6A-E1DA-49AB-8471-FC1218C59753}" v="938" dt="2025-04-21T20:06:16.090"/>
    <p1510:client id="{EEBBBCD0-079A-E6F2-8B7E-82051CB4F75F}" v="1018" dt="2025-04-21T19:04:59.0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513A0-9CE8-7D48-9480-16993173B033}" type="datetimeFigureOut">
              <a:rPr lang="en-US" smtClean="0"/>
              <a:t>4/22/2025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5B911-5F98-5648-B9F5-ADEA66B2EE06}" type="slidenum">
              <a:rPr lang="en-US" smtClean="0"/>
              <a:t>‹#›</a:t>
            </a:fld>
            <a:endParaRPr lang="en-US"/>
          </a:p>
        </p:txBody>
      </p:sp>
    </p:spTree>
    <p:extLst>
      <p:ext uri="{BB962C8B-B14F-4D97-AF65-F5344CB8AC3E}">
        <p14:creationId xmlns:p14="http://schemas.microsoft.com/office/powerpoint/2010/main" val="1995862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2A5B911-5F98-5648-B9F5-ADEA66B2EE06}" type="slidenum">
              <a:rPr lang="en-US" smtClean="0"/>
              <a:t>17</a:t>
            </a:fld>
            <a:endParaRPr lang="en-US"/>
          </a:p>
        </p:txBody>
      </p:sp>
    </p:spTree>
    <p:extLst>
      <p:ext uri="{BB962C8B-B14F-4D97-AF65-F5344CB8AC3E}">
        <p14:creationId xmlns:p14="http://schemas.microsoft.com/office/powerpoint/2010/main" val="3668839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2A5B911-5F98-5648-B9F5-ADEA66B2EE06}" type="slidenum">
              <a:rPr lang="en-US" smtClean="0"/>
              <a:t>29</a:t>
            </a:fld>
            <a:endParaRPr lang="en-US"/>
          </a:p>
        </p:txBody>
      </p:sp>
    </p:spTree>
    <p:extLst>
      <p:ext uri="{BB962C8B-B14F-4D97-AF65-F5344CB8AC3E}">
        <p14:creationId xmlns:p14="http://schemas.microsoft.com/office/powerpoint/2010/main" val="3818734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3C2340-6098-AA40-B316-C2AFEF2EC95A}"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ECB87A34-4F84-F248-BB93-6389473EF1CE}" type="slidenum">
              <a:rPr lang="en-US" smtClean="0"/>
              <a:t>‹#›</a:t>
            </a:fld>
            <a:endParaRPr lang="en-US"/>
          </a:p>
        </p:txBody>
      </p:sp>
    </p:spTree>
    <p:extLst>
      <p:ext uri="{BB962C8B-B14F-4D97-AF65-F5344CB8AC3E}">
        <p14:creationId xmlns:p14="http://schemas.microsoft.com/office/powerpoint/2010/main" val="1066241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3C2340-6098-AA40-B316-C2AFEF2EC95A}"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ECB87A34-4F84-F248-BB93-6389473EF1CE}" type="slidenum">
              <a:rPr lang="en-US" smtClean="0"/>
              <a:t>‹#›</a:t>
            </a:fld>
            <a:endParaRPr lang="en-US"/>
          </a:p>
        </p:txBody>
      </p:sp>
    </p:spTree>
    <p:extLst>
      <p:ext uri="{BB962C8B-B14F-4D97-AF65-F5344CB8AC3E}">
        <p14:creationId xmlns:p14="http://schemas.microsoft.com/office/powerpoint/2010/main" val="889713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3C2340-6098-AA40-B316-C2AFEF2EC95A}"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ECB87A34-4F84-F248-BB93-6389473EF1CE}" type="slidenum">
              <a:rPr lang="en-US" smtClean="0"/>
              <a:t>‹#›</a:t>
            </a:fld>
            <a:endParaRPr lang="en-US"/>
          </a:p>
        </p:txBody>
      </p:sp>
    </p:spTree>
    <p:extLst>
      <p:ext uri="{BB962C8B-B14F-4D97-AF65-F5344CB8AC3E}">
        <p14:creationId xmlns:p14="http://schemas.microsoft.com/office/powerpoint/2010/main" val="2005598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3C2340-6098-AA40-B316-C2AFEF2EC95A}"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CB87A34-4F84-F248-BB93-6389473EF1CE}"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extLst>
      <p:ext uri="{BB962C8B-B14F-4D97-AF65-F5344CB8AC3E}">
        <p14:creationId xmlns:p14="http://schemas.microsoft.com/office/powerpoint/2010/main" val="1521605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3C2340-6098-AA40-B316-C2AFEF2EC95A}"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CB87A34-4F84-F248-BB93-6389473EF1CE}" type="slidenum">
              <a:rPr lang="en-US" smtClean="0"/>
              <a:t>‹#›</a:t>
            </a:fld>
            <a:endParaRPr lang="en-US"/>
          </a:p>
        </p:txBody>
      </p:sp>
    </p:spTree>
    <p:extLst>
      <p:ext uri="{BB962C8B-B14F-4D97-AF65-F5344CB8AC3E}">
        <p14:creationId xmlns:p14="http://schemas.microsoft.com/office/powerpoint/2010/main" val="3443332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3C2340-6098-AA40-B316-C2AFEF2EC95A}" type="datetimeFigureOut">
              <a:rPr lang="en-US" smtClean="0"/>
              <a:t>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B87A34-4F84-F248-BB93-6389473EF1CE}" type="slidenum">
              <a:rPr lang="en-US" smtClean="0"/>
              <a:t>‹#›</a:t>
            </a:fld>
            <a:endParaRPr lang="en-US"/>
          </a:p>
        </p:txBody>
      </p:sp>
    </p:spTree>
    <p:extLst>
      <p:ext uri="{BB962C8B-B14F-4D97-AF65-F5344CB8AC3E}">
        <p14:creationId xmlns:p14="http://schemas.microsoft.com/office/powerpoint/2010/main" val="1751800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13C2340-6098-AA40-B316-C2AFEF2EC95A}" type="datetimeFigureOut">
              <a:rPr lang="en-US" smtClean="0"/>
              <a:t>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B87A34-4F84-F248-BB93-6389473EF1CE}" type="slidenum">
              <a:rPr lang="en-US" smtClean="0"/>
              <a:t>‹#›</a:t>
            </a:fld>
            <a:endParaRPr lang="en-US"/>
          </a:p>
        </p:txBody>
      </p:sp>
    </p:spTree>
    <p:extLst>
      <p:ext uri="{BB962C8B-B14F-4D97-AF65-F5344CB8AC3E}">
        <p14:creationId xmlns:p14="http://schemas.microsoft.com/office/powerpoint/2010/main" val="2994369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3C2340-6098-AA40-B316-C2AFEF2EC95A}"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87A34-4F84-F248-BB93-6389473EF1CE}" type="slidenum">
              <a:rPr lang="en-US" smtClean="0"/>
              <a:t>‹#›</a:t>
            </a:fld>
            <a:endParaRPr lang="en-US"/>
          </a:p>
        </p:txBody>
      </p:sp>
    </p:spTree>
    <p:extLst>
      <p:ext uri="{BB962C8B-B14F-4D97-AF65-F5344CB8AC3E}">
        <p14:creationId xmlns:p14="http://schemas.microsoft.com/office/powerpoint/2010/main" val="756744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A13C2340-6098-AA40-B316-C2AFEF2EC95A}" type="datetimeFigureOut">
              <a:rPr lang="en-US" smtClean="0"/>
              <a:t>4/22/2025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CB87A34-4F84-F248-BB93-6389473EF1CE}" type="slidenum">
              <a:rPr lang="en-US" smtClean="0"/>
              <a:t>‹#›</a:t>
            </a:fld>
            <a:endParaRPr lang="en-US"/>
          </a:p>
        </p:txBody>
      </p:sp>
    </p:spTree>
    <p:extLst>
      <p:ext uri="{BB962C8B-B14F-4D97-AF65-F5344CB8AC3E}">
        <p14:creationId xmlns:p14="http://schemas.microsoft.com/office/powerpoint/2010/main" val="3996866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3C2340-6098-AA40-B316-C2AFEF2EC95A}"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B87A34-4F84-F248-BB93-6389473EF1CE}" type="slidenum">
              <a:rPr lang="en-US" smtClean="0"/>
              <a:t>‹#›</a:t>
            </a:fld>
            <a:endParaRPr lang="en-US"/>
          </a:p>
        </p:txBody>
      </p:sp>
    </p:spTree>
    <p:extLst>
      <p:ext uri="{BB962C8B-B14F-4D97-AF65-F5344CB8AC3E}">
        <p14:creationId xmlns:p14="http://schemas.microsoft.com/office/powerpoint/2010/main" val="13751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3C2340-6098-AA40-B316-C2AFEF2EC95A}"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ECB87A34-4F84-F248-BB93-6389473EF1CE}" type="slidenum">
              <a:rPr lang="en-US" smtClean="0"/>
              <a:t>‹#›</a:t>
            </a:fld>
            <a:endParaRPr lang="en-US"/>
          </a:p>
        </p:txBody>
      </p:sp>
    </p:spTree>
    <p:extLst>
      <p:ext uri="{BB962C8B-B14F-4D97-AF65-F5344CB8AC3E}">
        <p14:creationId xmlns:p14="http://schemas.microsoft.com/office/powerpoint/2010/main" val="117856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3C2340-6098-AA40-B316-C2AFEF2EC95A}"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B87A34-4F84-F248-BB93-6389473EF1CE}" type="slidenum">
              <a:rPr lang="en-US" smtClean="0"/>
              <a:t>‹#›</a:t>
            </a:fld>
            <a:endParaRPr lang="en-US"/>
          </a:p>
        </p:txBody>
      </p:sp>
    </p:spTree>
    <p:extLst>
      <p:ext uri="{BB962C8B-B14F-4D97-AF65-F5344CB8AC3E}">
        <p14:creationId xmlns:p14="http://schemas.microsoft.com/office/powerpoint/2010/main" val="1697777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3C2340-6098-AA40-B316-C2AFEF2EC95A}" type="datetimeFigureOut">
              <a:rPr lang="en-US" smtClean="0"/>
              <a:t>4/22/2025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B87A34-4F84-F248-BB93-6389473EF1CE}" type="slidenum">
              <a:rPr lang="en-US" smtClean="0"/>
              <a:t>‹#›</a:t>
            </a:fld>
            <a:endParaRPr lang="en-US"/>
          </a:p>
        </p:txBody>
      </p:sp>
    </p:spTree>
    <p:extLst>
      <p:ext uri="{BB962C8B-B14F-4D97-AF65-F5344CB8AC3E}">
        <p14:creationId xmlns:p14="http://schemas.microsoft.com/office/powerpoint/2010/main" val="425473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3C2340-6098-AA40-B316-C2AFEF2EC95A}" type="datetimeFigureOut">
              <a:rPr lang="en-US" smtClean="0"/>
              <a:t>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B87A34-4F84-F248-BB93-6389473EF1CE}" type="slidenum">
              <a:rPr lang="en-US" smtClean="0"/>
              <a:t>‹#›</a:t>
            </a:fld>
            <a:endParaRPr lang="en-US"/>
          </a:p>
        </p:txBody>
      </p:sp>
    </p:spTree>
    <p:extLst>
      <p:ext uri="{BB962C8B-B14F-4D97-AF65-F5344CB8AC3E}">
        <p14:creationId xmlns:p14="http://schemas.microsoft.com/office/powerpoint/2010/main" val="4274965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13C2340-6098-AA40-B316-C2AFEF2EC95A}" type="datetimeFigureOut">
              <a:rPr lang="en-US" smtClean="0"/>
              <a:t>4/22/2025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B87A34-4F84-F248-BB93-6389473EF1CE}" type="slidenum">
              <a:rPr lang="en-US" smtClean="0"/>
              <a:t>‹#›</a:t>
            </a:fld>
            <a:endParaRPr lang="en-US"/>
          </a:p>
        </p:txBody>
      </p:sp>
    </p:spTree>
    <p:extLst>
      <p:ext uri="{BB962C8B-B14F-4D97-AF65-F5344CB8AC3E}">
        <p14:creationId xmlns:p14="http://schemas.microsoft.com/office/powerpoint/2010/main" val="3194950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3C2340-6098-AA40-B316-C2AFEF2EC95A}"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B87A34-4F84-F248-BB93-6389473EF1CE}" type="slidenum">
              <a:rPr lang="en-US" smtClean="0"/>
              <a:t>‹#›</a:t>
            </a:fld>
            <a:endParaRPr lang="en-US"/>
          </a:p>
        </p:txBody>
      </p:sp>
    </p:spTree>
    <p:extLst>
      <p:ext uri="{BB962C8B-B14F-4D97-AF65-F5344CB8AC3E}">
        <p14:creationId xmlns:p14="http://schemas.microsoft.com/office/powerpoint/2010/main" val="1851287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3C2340-6098-AA40-B316-C2AFEF2EC95A}"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B87A34-4F84-F248-BB93-6389473EF1CE}" type="slidenum">
              <a:rPr lang="en-US" smtClean="0"/>
              <a:t>‹#›</a:t>
            </a:fld>
            <a:endParaRPr lang="en-US"/>
          </a:p>
        </p:txBody>
      </p:sp>
    </p:spTree>
    <p:extLst>
      <p:ext uri="{BB962C8B-B14F-4D97-AF65-F5344CB8AC3E}">
        <p14:creationId xmlns:p14="http://schemas.microsoft.com/office/powerpoint/2010/main" val="4220882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3C2340-6098-AA40-B316-C2AFEF2EC95A}" type="datetimeFigureOut">
              <a:rPr lang="en-US" smtClean="0"/>
              <a:t>4/22/2025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CB87A34-4F84-F248-BB93-6389473EF1CE}" type="slidenum">
              <a:rPr lang="en-US" smtClean="0"/>
              <a:t>‹#›</a:t>
            </a:fld>
            <a:endParaRPr lang="en-US"/>
          </a:p>
        </p:txBody>
      </p:sp>
    </p:spTree>
    <p:extLst>
      <p:ext uri="{BB962C8B-B14F-4D97-AF65-F5344CB8AC3E}">
        <p14:creationId xmlns:p14="http://schemas.microsoft.com/office/powerpoint/2010/main" val="350627541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cnbc.com/quotes/US10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9CB4-30CB-4B3F-9346-5B4ED911B4D5}"/>
              </a:ext>
            </a:extLst>
          </p:cNvPr>
          <p:cNvSpPr>
            <a:spLocks noGrp="1"/>
          </p:cNvSpPr>
          <p:nvPr>
            <p:ph type="ctrTitle"/>
          </p:nvPr>
        </p:nvSpPr>
        <p:spPr>
          <a:xfrm>
            <a:off x="367806" y="2374894"/>
            <a:ext cx="8144134" cy="1373070"/>
          </a:xfrm>
        </p:spPr>
        <p:txBody>
          <a:bodyPr/>
          <a:lstStyle/>
          <a:p>
            <a:r>
              <a:rPr lang="en-US" sz="4000">
                <a:solidFill>
                  <a:schemeClr val="tx1">
                    <a:lumMod val="10000"/>
                    <a:lumOff val="90000"/>
                  </a:schemeClr>
                </a:solidFill>
              </a:rPr>
              <a:t>Pension Fund with Risky Securities</a:t>
            </a:r>
          </a:p>
        </p:txBody>
      </p:sp>
      <p:sp>
        <p:nvSpPr>
          <p:cNvPr id="3" name="Subtitle 2">
            <a:extLst>
              <a:ext uri="{FF2B5EF4-FFF2-40B4-BE49-F238E27FC236}">
                <a16:creationId xmlns:a16="http://schemas.microsoft.com/office/drawing/2014/main" id="{02D13FD6-2B91-4A59-4703-4DA5FE467415}"/>
              </a:ext>
            </a:extLst>
          </p:cNvPr>
          <p:cNvSpPr>
            <a:spLocks noGrp="1"/>
          </p:cNvSpPr>
          <p:nvPr>
            <p:ph type="subTitle" idx="1"/>
          </p:nvPr>
        </p:nvSpPr>
        <p:spPr/>
        <p:txBody>
          <a:bodyPr/>
          <a:lstStyle/>
          <a:p>
            <a:r>
              <a:rPr lang="en-US"/>
              <a:t>Case 3: Cole Davis and Ryan Schmitt</a:t>
            </a:r>
          </a:p>
          <a:p>
            <a:r>
              <a:rPr lang="en-US"/>
              <a:t>MA 472G</a:t>
            </a:r>
          </a:p>
        </p:txBody>
      </p:sp>
    </p:spTree>
    <p:extLst>
      <p:ext uri="{BB962C8B-B14F-4D97-AF65-F5344CB8AC3E}">
        <p14:creationId xmlns:p14="http://schemas.microsoft.com/office/powerpoint/2010/main" val="3936053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BFBF-B6DE-837F-9FD5-AE6701465D4B}"/>
              </a:ext>
            </a:extLst>
          </p:cNvPr>
          <p:cNvSpPr>
            <a:spLocks noGrp="1"/>
          </p:cNvSpPr>
          <p:nvPr>
            <p:ph type="title"/>
          </p:nvPr>
        </p:nvSpPr>
        <p:spPr/>
        <p:txBody>
          <a:bodyPr/>
          <a:lstStyle/>
          <a:p>
            <a:r>
              <a:rPr lang="en-US">
                <a:solidFill>
                  <a:schemeClr val="tx1">
                    <a:lumMod val="10000"/>
                    <a:lumOff val="90000"/>
                  </a:schemeClr>
                </a:solidFill>
              </a:rPr>
              <a:t>III - Process</a:t>
            </a:r>
          </a:p>
        </p:txBody>
      </p:sp>
      <p:sp>
        <p:nvSpPr>
          <p:cNvPr id="3" name="Content Placeholder 2">
            <a:extLst>
              <a:ext uri="{FF2B5EF4-FFF2-40B4-BE49-F238E27FC236}">
                <a16:creationId xmlns:a16="http://schemas.microsoft.com/office/drawing/2014/main" id="{E22A4EF1-8B71-D437-BA9C-B4A055EE525B}"/>
              </a:ext>
            </a:extLst>
          </p:cNvPr>
          <p:cNvSpPr>
            <a:spLocks noGrp="1"/>
          </p:cNvSpPr>
          <p:nvPr>
            <p:ph idx="1"/>
          </p:nvPr>
        </p:nvSpPr>
        <p:spPr>
          <a:xfrm>
            <a:off x="680321" y="2336873"/>
            <a:ext cx="5415679" cy="3599316"/>
          </a:xfrm>
        </p:spPr>
        <p:txBody>
          <a:bodyPr/>
          <a:lstStyle/>
          <a:p>
            <a:pPr marL="0" indent="0">
              <a:buNone/>
            </a:pPr>
            <a:r>
              <a:rPr lang="en-US"/>
              <a:t>Once the weights of the market portfolio are known, we can use the equations introduced earlier to compute the market portfolio’s expected return and standard deviation. We can then plot the market portfolio on the risk-return plane and form the Capital Market Line.</a:t>
            </a:r>
          </a:p>
        </p:txBody>
      </p:sp>
      <p:sp>
        <p:nvSpPr>
          <p:cNvPr id="4" name="TextBox 3">
            <a:extLst>
              <a:ext uri="{FF2B5EF4-FFF2-40B4-BE49-F238E27FC236}">
                <a16:creationId xmlns:a16="http://schemas.microsoft.com/office/drawing/2014/main" id="{832AC40C-F520-3B30-52F3-596201E05A4B}"/>
              </a:ext>
            </a:extLst>
          </p:cNvPr>
          <p:cNvSpPr txBox="1"/>
          <p:nvPr/>
        </p:nvSpPr>
        <p:spPr>
          <a:xfrm>
            <a:off x="6624320" y="2458720"/>
            <a:ext cx="4511040" cy="1477328"/>
          </a:xfrm>
          <a:prstGeom prst="rect">
            <a:avLst/>
          </a:prstGeom>
          <a:noFill/>
        </p:spPr>
        <p:txBody>
          <a:bodyPr wrap="square" rtlCol="0">
            <a:spAutoFit/>
          </a:bodyPr>
          <a:lstStyle/>
          <a:p>
            <a:r>
              <a:rPr lang="en-US"/>
              <a:t>With the given data, Excel was used to compute the expected return and standard deviation of the market portfolio as:</a:t>
            </a:r>
          </a:p>
          <a:p>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263F0D-44E2-B05E-F0BE-57D4BC9E8585}"/>
                  </a:ext>
                </a:extLst>
              </p:cNvPr>
              <p:cNvSpPr txBox="1"/>
              <p:nvPr/>
            </p:nvSpPr>
            <p:spPr>
              <a:xfrm>
                <a:off x="6390640" y="4136531"/>
                <a:ext cx="4744720" cy="15036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𝜇</m:t>
                          </m:r>
                        </m:e>
                        <m:sub>
                          <m:r>
                            <a:rPr lang="en-US" sz="2800" b="0" i="1" smtClean="0">
                              <a:latin typeface="Cambria Math" panose="02040503050406030204" pitchFamily="18" charset="0"/>
                              <a:ea typeface="Cambria Math" panose="02040503050406030204" pitchFamily="18" charset="0"/>
                            </a:rPr>
                            <m:t>𝑀</m:t>
                          </m:r>
                        </m:sub>
                      </m:sSub>
                      <m:r>
                        <a:rPr lang="en-US" sz="2800" b="0" i="1" smtClean="0">
                          <a:latin typeface="Cambria Math" panose="02040503050406030204" pitchFamily="18" charset="0"/>
                          <a:ea typeface="Cambria Math" panose="02040503050406030204" pitchFamily="18" charset="0"/>
                        </a:rPr>
                        <m:t>=</m:t>
                      </m:r>
                      <m:r>
                        <a:rPr lang="en-US" sz="2800" b="1" i="0" smtClean="0">
                          <a:latin typeface="Cambria Math" panose="02040503050406030204" pitchFamily="18" charset="0"/>
                          <a:ea typeface="Cambria Math" panose="02040503050406030204" pitchFamily="18" charset="0"/>
                        </a:rPr>
                        <m:t>𝐰</m:t>
                      </m:r>
                      <m:sSup>
                        <m:sSupPr>
                          <m:ctrlPr>
                            <a:rPr lang="en-US" sz="2800" b="0" i="1" smtClean="0">
                              <a:latin typeface="Cambria Math" panose="02040503050406030204" pitchFamily="18" charset="0"/>
                              <a:ea typeface="Cambria Math" panose="02040503050406030204" pitchFamily="18" charset="0"/>
                            </a:rPr>
                          </m:ctrlPr>
                        </m:sSupPr>
                        <m:e>
                          <m:r>
                            <a:rPr lang="en-US" sz="2800" b="1" i="0" smtClean="0">
                              <a:latin typeface="Cambria Math" panose="02040503050406030204" pitchFamily="18" charset="0"/>
                              <a:ea typeface="Cambria Math" panose="02040503050406030204" pitchFamily="18" charset="0"/>
                            </a:rPr>
                            <m:t>𝐦</m:t>
                          </m:r>
                        </m:e>
                        <m:sup>
                          <m:r>
                            <m:rPr>
                              <m:sty m:val="p"/>
                            </m:rPr>
                            <a:rPr lang="en-US" sz="2800" b="0" i="0" smtClean="0">
                              <a:latin typeface="Cambria Math" panose="02040503050406030204" pitchFamily="18" charset="0"/>
                              <a:ea typeface="Cambria Math" panose="02040503050406030204" pitchFamily="18" charset="0"/>
                            </a:rPr>
                            <m:t>T</m:t>
                          </m:r>
                        </m:sup>
                      </m:sSup>
                      <m:r>
                        <a:rPr lang="en-US" sz="2800" b="0" i="0" smtClean="0">
                          <a:latin typeface="Cambria Math" panose="02040503050406030204" pitchFamily="18" charset="0"/>
                          <a:ea typeface="Cambria Math" panose="02040503050406030204" pitchFamily="18" charset="0"/>
                        </a:rPr>
                        <m:t>=</m:t>
                      </m:r>
                      <m:r>
                        <a:rPr lang="en-US" sz="2800" b="0" i="0" smtClean="0">
                          <a:latin typeface="Cambria Math" panose="02040503050406030204" pitchFamily="18" charset="0"/>
                          <a:ea typeface="Cambria Math" panose="02040503050406030204" pitchFamily="18" charset="0"/>
                        </a:rPr>
                        <m:t>0</m:t>
                      </m:r>
                      <m:r>
                        <a:rPr lang="en-US" sz="2800" b="0" i="0" smtClean="0">
                          <a:latin typeface="Cambria Math" panose="02040503050406030204" pitchFamily="18" charset="0"/>
                          <a:ea typeface="Cambria Math" panose="02040503050406030204" pitchFamily="18" charset="0"/>
                        </a:rPr>
                        <m:t>.</m:t>
                      </m:r>
                      <m:r>
                        <a:rPr lang="en-US" sz="2800" b="0" i="0" smtClean="0">
                          <a:latin typeface="Cambria Math" panose="02040503050406030204" pitchFamily="18" charset="0"/>
                          <a:ea typeface="Cambria Math" panose="02040503050406030204" pitchFamily="18" charset="0"/>
                        </a:rPr>
                        <m:t>1054</m:t>
                      </m:r>
                    </m:oMath>
                  </m:oMathPara>
                </a14:m>
                <a:endParaRPr lang="en-US" sz="2800" b="0">
                  <a:ea typeface="Cambria Math" panose="02040503050406030204" pitchFamily="18" charset="0"/>
                </a:endParaRPr>
              </a:p>
              <a:p>
                <a:endParaRPr lang="en-US" sz="2800" b="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𝜎</m:t>
                          </m:r>
                        </m:e>
                        <m:sub>
                          <m:r>
                            <a:rPr lang="en-US" sz="2800" b="0" i="1" smtClean="0">
                              <a:latin typeface="Cambria Math" panose="02040503050406030204" pitchFamily="18" charset="0"/>
                              <a:ea typeface="Cambria Math" panose="02040503050406030204" pitchFamily="18" charset="0"/>
                            </a:rPr>
                            <m:t>𝑀</m:t>
                          </m:r>
                        </m:sub>
                      </m:sSub>
                      <m:r>
                        <a:rPr lang="en-US" sz="2800" b="0" i="1" smtClean="0">
                          <a:latin typeface="Cambria Math" panose="02040503050406030204" pitchFamily="18" charset="0"/>
                          <a:ea typeface="Cambria Math" panose="02040503050406030204" pitchFamily="18" charset="0"/>
                        </a:rPr>
                        <m:t>=</m:t>
                      </m:r>
                      <m:rad>
                        <m:radPr>
                          <m:degHide m:val="on"/>
                          <m:ctrlPr>
                            <a:rPr lang="en-US" sz="2800" b="0" i="1" smtClean="0">
                              <a:latin typeface="Cambria Math" panose="02040503050406030204" pitchFamily="18" charset="0"/>
                              <a:ea typeface="Cambria Math" panose="02040503050406030204" pitchFamily="18" charset="0"/>
                            </a:rPr>
                          </m:ctrlPr>
                        </m:radPr>
                        <m:deg/>
                        <m:e>
                          <m:r>
                            <a:rPr lang="en-US" sz="2800" b="1">
                              <a:latin typeface="Cambria Math" panose="02040503050406030204" pitchFamily="18" charset="0"/>
                              <a:ea typeface="Cambria Math" panose="02040503050406030204" pitchFamily="18" charset="0"/>
                            </a:rPr>
                            <m:t>𝐰𝐂</m:t>
                          </m:r>
                          <m:sSup>
                            <m:sSupPr>
                              <m:ctrlPr>
                                <a:rPr lang="en-US" sz="2800" b="1" i="1">
                                  <a:latin typeface="Cambria Math" panose="02040503050406030204" pitchFamily="18" charset="0"/>
                                  <a:ea typeface="Cambria Math" panose="02040503050406030204" pitchFamily="18" charset="0"/>
                                </a:rPr>
                              </m:ctrlPr>
                            </m:sSupPr>
                            <m:e>
                              <m:r>
                                <a:rPr lang="en-US" sz="2800" b="1">
                                  <a:latin typeface="Cambria Math" panose="02040503050406030204" pitchFamily="18" charset="0"/>
                                  <a:ea typeface="Cambria Math" panose="02040503050406030204" pitchFamily="18" charset="0"/>
                                </a:rPr>
                                <m:t>𝐰</m:t>
                              </m:r>
                            </m:e>
                            <m:sup>
                              <m:r>
                                <m:rPr>
                                  <m:sty m:val="p"/>
                                </m:rPr>
                                <a:rPr lang="en-US" sz="2800">
                                  <a:latin typeface="Cambria Math" panose="02040503050406030204" pitchFamily="18" charset="0"/>
                                  <a:ea typeface="Cambria Math" panose="02040503050406030204" pitchFamily="18" charset="0"/>
                                </a:rPr>
                                <m:t>T</m:t>
                              </m:r>
                            </m:sup>
                          </m:sSup>
                        </m:e>
                      </m:rad>
                      <m:r>
                        <a:rPr lang="en-US" sz="2800" b="1"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0</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1152</m:t>
                      </m:r>
                    </m:oMath>
                  </m:oMathPara>
                </a14:m>
                <a:endParaRPr lang="en-US" sz="2800"/>
              </a:p>
            </p:txBody>
          </p:sp>
        </mc:Choice>
        <mc:Fallback xmlns="">
          <p:sp>
            <p:nvSpPr>
              <p:cNvPr id="5" name="TextBox 4">
                <a:extLst>
                  <a:ext uri="{FF2B5EF4-FFF2-40B4-BE49-F238E27FC236}">
                    <a16:creationId xmlns:a16="http://schemas.microsoft.com/office/drawing/2014/main" id="{F3263F0D-44E2-B05E-F0BE-57D4BC9E8585}"/>
                  </a:ext>
                </a:extLst>
              </p:cNvPr>
              <p:cNvSpPr txBox="1">
                <a:spLocks noRot="1" noChangeAspect="1" noMove="1" noResize="1" noEditPoints="1" noAdjustHandles="1" noChangeArrowheads="1" noChangeShapeType="1" noTextEdit="1"/>
              </p:cNvSpPr>
              <p:nvPr/>
            </p:nvSpPr>
            <p:spPr>
              <a:xfrm>
                <a:off x="6390640" y="4136531"/>
                <a:ext cx="4744720" cy="150361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35740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F8739-2901-E6DC-7809-FBF8E6042568}"/>
              </a:ext>
            </a:extLst>
          </p:cNvPr>
          <p:cNvSpPr>
            <a:spLocks noGrp="1"/>
          </p:cNvSpPr>
          <p:nvPr>
            <p:ph type="title"/>
          </p:nvPr>
        </p:nvSpPr>
        <p:spPr/>
        <p:txBody>
          <a:bodyPr/>
          <a:lstStyle/>
          <a:p>
            <a:r>
              <a:rPr lang="en-US">
                <a:solidFill>
                  <a:schemeClr val="tx1">
                    <a:lumMod val="10000"/>
                    <a:lumOff val="90000"/>
                  </a:schemeClr>
                </a:solidFill>
              </a:rPr>
              <a:t>IV -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ABDFCF-97CC-2205-F265-3D557B154C3E}"/>
                  </a:ext>
                </a:extLst>
              </p:cNvPr>
              <p:cNvSpPr>
                <a:spLocks noGrp="1"/>
              </p:cNvSpPr>
              <p:nvPr>
                <p:ph idx="1"/>
              </p:nvPr>
            </p:nvSpPr>
            <p:spPr>
              <a:xfrm>
                <a:off x="594057" y="2308118"/>
                <a:ext cx="10739519" cy="3599316"/>
              </a:xfrm>
            </p:spPr>
            <p:txBody>
              <a:bodyPr/>
              <a:lstStyle/>
              <a:p>
                <a:pPr marL="0" indent="0">
                  <a:buNone/>
                </a:pPr>
                <a:r>
                  <a:rPr lang="en-US"/>
                  <a:t>Given that the market portfolio has point </a:t>
                </a:r>
                <a14:m>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𝑀</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𝑀</m:t>
                            </m:r>
                          </m:sub>
                        </m:sSub>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0.1152, 0.1054</m:t>
                        </m:r>
                      </m:e>
                    </m:d>
                    <m:r>
                      <a:rPr lang="en-US" b="0" i="1" smtClean="0">
                        <a:latin typeface="Cambria Math" panose="02040503050406030204" pitchFamily="18" charset="0"/>
                        <a:ea typeface="Cambria Math" panose="02040503050406030204" pitchFamily="18" charset="0"/>
                      </a:rPr>
                      <m:t>,</m:t>
                    </m:r>
                  </m:oMath>
                </a14:m>
                <a:r>
                  <a:rPr lang="en-US" b="0">
                    <a:ea typeface="Cambria Math" panose="02040503050406030204" pitchFamily="18" charset="0"/>
                  </a:rPr>
                  <a:t> we can plot the market portfolio on the risk-return plane and form the CML.</a:t>
                </a:r>
              </a:p>
            </p:txBody>
          </p:sp>
        </mc:Choice>
        <mc:Fallback xmlns="">
          <p:sp>
            <p:nvSpPr>
              <p:cNvPr id="3" name="Content Placeholder 2">
                <a:extLst>
                  <a:ext uri="{FF2B5EF4-FFF2-40B4-BE49-F238E27FC236}">
                    <a16:creationId xmlns:a16="http://schemas.microsoft.com/office/drawing/2014/main" id="{7DABDFCF-97CC-2205-F265-3D557B154C3E}"/>
                  </a:ext>
                </a:extLst>
              </p:cNvPr>
              <p:cNvSpPr>
                <a:spLocks noGrp="1" noRot="1" noChangeAspect="1" noMove="1" noResize="1" noEditPoints="1" noAdjustHandles="1" noChangeArrowheads="1" noChangeShapeType="1" noTextEdit="1"/>
              </p:cNvSpPr>
              <p:nvPr>
                <p:ph idx="1"/>
              </p:nvPr>
            </p:nvSpPr>
            <p:spPr>
              <a:xfrm>
                <a:off x="594057" y="2308118"/>
                <a:ext cx="10739519" cy="3599316"/>
              </a:xfrm>
              <a:blipFill>
                <a:blip r:embed="rId2"/>
                <a:stretch>
                  <a:fillRect l="-851" t="-2373"/>
                </a:stretch>
              </a:blipFill>
            </p:spPr>
            <p:txBody>
              <a:bodyPr/>
              <a:lstStyle/>
              <a:p>
                <a:r>
                  <a:rPr lang="en-US">
                    <a:noFill/>
                  </a:rPr>
                  <a:t> </a:t>
                </a:r>
              </a:p>
            </p:txBody>
          </p:sp>
        </mc:Fallback>
      </mc:AlternateContent>
      <p:pic>
        <p:nvPicPr>
          <p:cNvPr id="4" name="Picture 3" descr="A graph with dots and lines&#10;&#10;AI-generated content may be incorrect.">
            <a:extLst>
              <a:ext uri="{FF2B5EF4-FFF2-40B4-BE49-F238E27FC236}">
                <a16:creationId xmlns:a16="http://schemas.microsoft.com/office/drawing/2014/main" id="{8A84C5A2-B4D7-093C-4F6C-6E68C36F8EAF}"/>
              </a:ext>
            </a:extLst>
          </p:cNvPr>
          <p:cNvPicPr>
            <a:picLocks noChangeAspect="1"/>
          </p:cNvPicPr>
          <p:nvPr/>
        </p:nvPicPr>
        <p:blipFill>
          <a:blip r:embed="rId3"/>
          <a:stretch>
            <a:fillRect/>
          </a:stretch>
        </p:blipFill>
        <p:spPr>
          <a:xfrm>
            <a:off x="4990683" y="3251918"/>
            <a:ext cx="6429157" cy="3076258"/>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E15122E-F78D-3E31-44E3-6BE15BD5A7D1}"/>
                  </a:ext>
                </a:extLst>
              </p:cNvPr>
              <p:cNvSpPr txBox="1"/>
              <p:nvPr/>
            </p:nvSpPr>
            <p:spPr>
              <a:xfrm>
                <a:off x="589280" y="3312106"/>
                <a:ext cx="4401403" cy="1272849"/>
              </a:xfrm>
              <a:prstGeom prst="rect">
                <a:avLst/>
              </a:prstGeom>
              <a:noFill/>
            </p:spPr>
            <p:txBody>
              <a:bodyPr wrap="square" rtlCol="0">
                <a:spAutoFit/>
              </a:bodyPr>
              <a:lstStyle/>
              <a:p>
                <a:r>
                  <a:rPr lang="en-US"/>
                  <a:t>The equation for the CML is</a:t>
                </a:r>
              </a:p>
              <a:p>
                <a:r>
                  <a:rPr lang="en-US"/>
                  <a:t> </a:t>
                </a:r>
              </a:p>
              <a:p>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𝑅</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𝑀</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𝑅</m:t>
                          </m:r>
                        </m:num>
                        <m:den>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𝑀</m:t>
                              </m:r>
                            </m:sub>
                          </m:sSub>
                        </m:den>
                      </m:f>
                      <m:r>
                        <a:rPr lang="en-US" sz="2000" b="0" i="1" smtClean="0">
                          <a:latin typeface="Cambria Math" panose="02040503050406030204" pitchFamily="18" charset="0"/>
                          <a:ea typeface="Cambria Math" panose="02040503050406030204" pitchFamily="18" charset="0"/>
                        </a:rPr>
                        <m:t>𝜎</m:t>
                      </m:r>
                      <m:r>
                        <a:rPr lang="en-US" sz="2000" b="0" i="1" smtClean="0">
                          <a:latin typeface="Cambria Math" panose="02040503050406030204" pitchFamily="18" charset="0"/>
                          <a:ea typeface="Cambria Math" panose="02040503050406030204" pitchFamily="18" charset="0"/>
                        </a:rPr>
                        <m:t>=0.05+0.4809</m:t>
                      </m:r>
                      <m:r>
                        <a:rPr lang="en-US" sz="2000" b="0" i="1" smtClean="0">
                          <a:latin typeface="Cambria Math" panose="02040503050406030204" pitchFamily="18" charset="0"/>
                          <a:ea typeface="Cambria Math" panose="02040503050406030204" pitchFamily="18" charset="0"/>
                        </a:rPr>
                        <m:t>𝜎</m:t>
                      </m:r>
                    </m:oMath>
                  </m:oMathPara>
                </a14:m>
                <a:endParaRPr lang="en-US" sz="2000"/>
              </a:p>
            </p:txBody>
          </p:sp>
        </mc:Choice>
        <mc:Fallback xmlns="">
          <p:sp>
            <p:nvSpPr>
              <p:cNvPr id="5" name="TextBox 4">
                <a:extLst>
                  <a:ext uri="{FF2B5EF4-FFF2-40B4-BE49-F238E27FC236}">
                    <a16:creationId xmlns:a16="http://schemas.microsoft.com/office/drawing/2014/main" id="{9E15122E-F78D-3E31-44E3-6BE15BD5A7D1}"/>
                  </a:ext>
                </a:extLst>
              </p:cNvPr>
              <p:cNvSpPr txBox="1">
                <a:spLocks noRot="1" noChangeAspect="1" noMove="1" noResize="1" noEditPoints="1" noAdjustHandles="1" noChangeArrowheads="1" noChangeShapeType="1" noTextEdit="1"/>
              </p:cNvSpPr>
              <p:nvPr/>
            </p:nvSpPr>
            <p:spPr>
              <a:xfrm>
                <a:off x="589280" y="3312106"/>
                <a:ext cx="4401403" cy="1272849"/>
              </a:xfrm>
              <a:prstGeom prst="rect">
                <a:avLst/>
              </a:prstGeom>
              <a:blipFill>
                <a:blip r:embed="rId4"/>
                <a:stretch>
                  <a:fillRect l="-1247" t="-287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35373819-BF13-94BA-2D20-5E056EC2281F}"/>
              </a:ext>
            </a:extLst>
          </p:cNvPr>
          <p:cNvSpPr txBox="1"/>
          <p:nvPr/>
        </p:nvSpPr>
        <p:spPr>
          <a:xfrm>
            <a:off x="589280" y="4961568"/>
            <a:ext cx="3790079" cy="1477328"/>
          </a:xfrm>
          <a:prstGeom prst="rect">
            <a:avLst/>
          </a:prstGeom>
          <a:noFill/>
        </p:spPr>
        <p:txBody>
          <a:bodyPr wrap="square" rtlCol="0">
            <a:spAutoFit/>
          </a:bodyPr>
          <a:lstStyle/>
          <a:p>
            <a:r>
              <a:rPr lang="en-US"/>
              <a:t>Using the CML, we can determine the return rate of a portfolio with a mix of the market portfolio and the risk-free security given a certain risk level.</a:t>
            </a:r>
          </a:p>
        </p:txBody>
      </p:sp>
      <p:sp>
        <p:nvSpPr>
          <p:cNvPr id="7" name="TextBox 6">
            <a:extLst>
              <a:ext uri="{FF2B5EF4-FFF2-40B4-BE49-F238E27FC236}">
                <a16:creationId xmlns:a16="http://schemas.microsoft.com/office/drawing/2014/main" id="{3F18858D-0561-5212-65CB-C46F047F8BE1}"/>
              </a:ext>
            </a:extLst>
          </p:cNvPr>
          <p:cNvSpPr txBox="1"/>
          <p:nvPr/>
        </p:nvSpPr>
        <p:spPr>
          <a:xfrm>
            <a:off x="339969" y="6541477"/>
            <a:ext cx="7620000" cy="253916"/>
          </a:xfrm>
          <a:prstGeom prst="rect">
            <a:avLst/>
          </a:prstGeom>
          <a:noFill/>
        </p:spPr>
        <p:txBody>
          <a:bodyPr wrap="square" rtlCol="0">
            <a:spAutoFit/>
          </a:bodyPr>
          <a:lstStyle/>
          <a:p>
            <a:r>
              <a:rPr lang="en-US" sz="1050" err="1">
                <a:effectLst/>
              </a:rPr>
              <a:t>Capiński</a:t>
            </a:r>
            <a:r>
              <a:rPr lang="en-US" sz="1050"/>
              <a:t> &amp; </a:t>
            </a:r>
            <a:r>
              <a:rPr lang="en-US" sz="1050" err="1"/>
              <a:t>Zasatawniak</a:t>
            </a:r>
            <a:r>
              <a:rPr lang="en-US" sz="1050"/>
              <a:t>, pg. 84</a:t>
            </a:r>
          </a:p>
        </p:txBody>
      </p:sp>
    </p:spTree>
    <p:extLst>
      <p:ext uri="{BB962C8B-B14F-4D97-AF65-F5344CB8AC3E}">
        <p14:creationId xmlns:p14="http://schemas.microsoft.com/office/powerpoint/2010/main" val="18167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828A1-7675-1A79-8267-23896F32115F}"/>
              </a:ext>
            </a:extLst>
          </p:cNvPr>
          <p:cNvSpPr>
            <a:spLocks noGrp="1"/>
          </p:cNvSpPr>
          <p:nvPr>
            <p:ph type="title"/>
          </p:nvPr>
        </p:nvSpPr>
        <p:spPr/>
        <p:txBody>
          <a:bodyPr/>
          <a:lstStyle/>
          <a:p>
            <a:r>
              <a:rPr lang="en-US">
                <a:solidFill>
                  <a:schemeClr val="tx1">
                    <a:lumMod val="10000"/>
                    <a:lumOff val="90000"/>
                  </a:schemeClr>
                </a:solidFill>
              </a:rPr>
              <a:t>V - Process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581B1CA-2273-F660-F490-713B6BBB3C44}"/>
                  </a:ext>
                </a:extLst>
              </p:cNvPr>
              <p:cNvSpPr>
                <a:spLocks noGrp="1"/>
              </p:cNvSpPr>
              <p:nvPr>
                <p:ph idx="1"/>
              </p:nvPr>
            </p:nvSpPr>
            <p:spPr>
              <a:xfrm>
                <a:off x="680321" y="2336872"/>
                <a:ext cx="9613861" cy="4175688"/>
              </a:xfrm>
            </p:spPr>
            <p:txBody>
              <a:bodyPr>
                <a:normAutofit/>
              </a:bodyPr>
              <a:lstStyle/>
              <a:p>
                <a:pPr marL="0" indent="0">
                  <a:buNone/>
                </a:pPr>
                <a:r>
                  <a:rPr lang="en-US"/>
                  <a:t>This CML is based on the market portfolio, which, with the given data, makes us short Security B.</a:t>
                </a:r>
              </a:p>
              <a:p>
                <a:pPr marL="0" indent="0">
                  <a:buNone/>
                </a:pPr>
                <a:r>
                  <a:rPr lang="en-US"/>
                  <a:t>As an individual investor, it is unlikely to be able to short-sell stock, as we are not trustworthy. Thus, we need to find a new market portfolio so that we maximize the slope of the CML under the following conditions: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𝐴</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𝐵</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𝐶</m:t>
                        </m:r>
                      </m:sub>
                    </m:sSub>
                    <m:r>
                      <a:rPr lang="en-US" b="0" i="1" smtClean="0">
                        <a:latin typeface="Cambria Math" panose="02040503050406030204" pitchFamily="18" charset="0"/>
                      </a:rPr>
                      <m:t>≥0</m:t>
                    </m:r>
                  </m:oMath>
                </a14:m>
                <a:endParaRPr lang="en-US"/>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𝐶</m:t>
                        </m:r>
                      </m:sub>
                    </m:sSub>
                    <m:r>
                      <a:rPr lang="en-US" b="0" i="1" smtClean="0">
                        <a:latin typeface="Cambria Math" panose="02040503050406030204" pitchFamily="18" charset="0"/>
                      </a:rPr>
                      <m:t>=1</m:t>
                    </m:r>
                  </m:oMath>
                </a14:m>
                <a:endParaRPr lang="en-US"/>
              </a:p>
              <a:p>
                <a:pPr marL="0" indent="0">
                  <a:buNone/>
                </a:pPr>
                <a:r>
                  <a:rPr lang="en-US"/>
                  <a:t>Using solver in Excel, we can maximize the slope under these conditions.</a:t>
                </a:r>
              </a:p>
            </p:txBody>
          </p:sp>
        </mc:Choice>
        <mc:Fallback>
          <p:sp>
            <p:nvSpPr>
              <p:cNvPr id="3" name="Content Placeholder 2">
                <a:extLst>
                  <a:ext uri="{FF2B5EF4-FFF2-40B4-BE49-F238E27FC236}">
                    <a16:creationId xmlns:a16="http://schemas.microsoft.com/office/drawing/2014/main" id="{F581B1CA-2273-F660-F490-713B6BBB3C44}"/>
                  </a:ext>
                </a:extLst>
              </p:cNvPr>
              <p:cNvSpPr>
                <a:spLocks noGrp="1" noRot="1" noChangeAspect="1" noMove="1" noResize="1" noEditPoints="1" noAdjustHandles="1" noChangeArrowheads="1" noChangeShapeType="1" noTextEdit="1"/>
              </p:cNvSpPr>
              <p:nvPr>
                <p:ph idx="1"/>
              </p:nvPr>
            </p:nvSpPr>
            <p:spPr>
              <a:xfrm>
                <a:off x="680321" y="2336872"/>
                <a:ext cx="9613861" cy="4175688"/>
              </a:xfrm>
              <a:blipFill>
                <a:blip r:embed="rId2"/>
                <a:stretch>
                  <a:fillRect l="-1015" t="-2044" r="-824"/>
                </a:stretch>
              </a:blipFill>
            </p:spPr>
            <p:txBody>
              <a:bodyPr/>
              <a:lstStyle/>
              <a:p>
                <a:r>
                  <a:rPr lang="en-US">
                    <a:noFill/>
                  </a:rPr>
                  <a:t> </a:t>
                </a:r>
              </a:p>
            </p:txBody>
          </p:sp>
        </mc:Fallback>
      </mc:AlternateContent>
    </p:spTree>
    <p:extLst>
      <p:ext uri="{BB962C8B-B14F-4D97-AF65-F5344CB8AC3E}">
        <p14:creationId xmlns:p14="http://schemas.microsoft.com/office/powerpoint/2010/main" val="999219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A8895-99FC-85C8-E839-5170AACA9F56}"/>
              </a:ext>
            </a:extLst>
          </p:cNvPr>
          <p:cNvSpPr>
            <a:spLocks noGrp="1"/>
          </p:cNvSpPr>
          <p:nvPr>
            <p:ph type="title"/>
          </p:nvPr>
        </p:nvSpPr>
        <p:spPr/>
        <p:txBody>
          <a:bodyPr/>
          <a:lstStyle/>
          <a:p>
            <a:r>
              <a:rPr lang="en-US">
                <a:solidFill>
                  <a:schemeClr val="tx1">
                    <a:lumMod val="10000"/>
                    <a:lumOff val="90000"/>
                  </a:schemeClr>
                </a:solidFill>
              </a:rPr>
              <a:t>V -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3307FD-C591-C6C4-9CCF-CA3EA223157E}"/>
                  </a:ext>
                </a:extLst>
              </p:cNvPr>
              <p:cNvSpPr>
                <a:spLocks noGrp="1"/>
              </p:cNvSpPr>
              <p:nvPr>
                <p:ph idx="1"/>
              </p:nvPr>
            </p:nvSpPr>
            <p:spPr/>
            <p:txBody>
              <a:bodyPr/>
              <a:lstStyle/>
              <a:p>
                <a:pPr marL="0" indent="0">
                  <a:buNone/>
                </a:pPr>
                <a:r>
                  <a:rPr lang="en-US"/>
                  <a:t>Let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m:t>
                        </m:r>
                      </m:sup>
                    </m:sSup>
                  </m:oMath>
                </a14:m>
                <a:r>
                  <a:rPr lang="en-US"/>
                  <a:t> denote the new market portfolio. Maximizing </a:t>
                </a:r>
                <a14:m>
                  <m:oMath xmlns:m="http://schemas.openxmlformats.org/officeDocument/2006/math">
                    <m:f>
                      <m:fPr>
                        <m:ctrlPr>
                          <a:rPr lang="en-US" i="1" smtClean="0">
                            <a:latin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𝑀</m:t>
                                </m:r>
                              </m:e>
                              <m:sup>
                                <m:r>
                                  <a:rPr lang="en-US" b="0" i="1" smtClean="0">
                                    <a:latin typeface="Cambria Math" panose="02040503050406030204" pitchFamily="18" charset="0"/>
                                    <a:ea typeface="Cambria Math" panose="02040503050406030204" pitchFamily="18" charset="0"/>
                                  </a:rPr>
                                  <m:t>′</m:t>
                                </m:r>
                              </m:sup>
                            </m:sSup>
                          </m:sub>
                        </m:sSub>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𝑅</m:t>
                        </m:r>
                      </m:num>
                      <m:den>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𝑀</m:t>
                                </m:r>
                              </m:e>
                              <m:sup>
                                <m:r>
                                  <a:rPr lang="en-US" b="0" i="1" smtClean="0">
                                    <a:latin typeface="Cambria Math" panose="02040503050406030204" pitchFamily="18" charset="0"/>
                                    <a:ea typeface="Cambria Math" panose="02040503050406030204" pitchFamily="18" charset="0"/>
                                  </a:rPr>
                                  <m:t>′</m:t>
                                </m:r>
                              </m:sup>
                            </m:sSup>
                          </m:sub>
                        </m:sSub>
                      </m:den>
                    </m:f>
                    <m:r>
                      <a:rPr lang="en-US" b="0" i="0" smtClean="0">
                        <a:latin typeface="Cambria Math" panose="02040503050406030204" pitchFamily="18" charset="0"/>
                      </a:rPr>
                      <m:t>,</m:t>
                    </m:r>
                  </m:oMath>
                </a14:m>
                <a:r>
                  <a:rPr lang="en-US"/>
                  <a:t> which is the slope of the new CML, subject to the constraints given earlier, we obtain the following weights:</a:t>
                </a:r>
              </a:p>
              <a:p>
                <a:pPr marL="0" indent="0">
                  <a:buNone/>
                </a:pPr>
                <a:endParaRPr lang="en-US"/>
              </a:p>
            </p:txBody>
          </p:sp>
        </mc:Choice>
        <mc:Fallback xmlns="">
          <p:sp>
            <p:nvSpPr>
              <p:cNvPr id="3" name="Content Placeholder 2">
                <a:extLst>
                  <a:ext uri="{FF2B5EF4-FFF2-40B4-BE49-F238E27FC236}">
                    <a16:creationId xmlns:a16="http://schemas.microsoft.com/office/drawing/2014/main" id="{473307FD-C591-C6C4-9CCF-CA3EA223157E}"/>
                  </a:ext>
                </a:extLst>
              </p:cNvPr>
              <p:cNvSpPr>
                <a:spLocks noGrp="1" noRot="1" noChangeAspect="1" noMove="1" noResize="1" noEditPoints="1" noAdjustHandles="1" noChangeArrowheads="1" noChangeShapeType="1" noTextEdit="1"/>
              </p:cNvSpPr>
              <p:nvPr>
                <p:ph idx="1"/>
              </p:nvPr>
            </p:nvSpPr>
            <p:spPr>
              <a:blipFill>
                <a:blip r:embed="rId2"/>
                <a:stretch>
                  <a:fillRect l="-1015" r="-19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DE500AF-C179-B78A-DE28-403EBBD4BA90}"/>
                  </a:ext>
                </a:extLst>
              </p:cNvPr>
              <p:cNvSpPr txBox="1"/>
              <p:nvPr/>
            </p:nvSpPr>
            <p:spPr>
              <a:xfrm>
                <a:off x="1269580" y="3767581"/>
                <a:ext cx="8435340" cy="4641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𝐰</m:t>
                          </m:r>
                        </m:e>
                        <m: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𝑀</m:t>
                              </m:r>
                            </m:e>
                            <m:sup>
                              <m:r>
                                <a:rPr lang="en-US" sz="2400" b="0" i="1" smtClean="0">
                                  <a:latin typeface="Cambria Math" panose="02040503050406030204" pitchFamily="18" charset="0"/>
                                </a:rPr>
                                <m:t>′</m:t>
                              </m:r>
                            </m:sup>
                          </m:sSup>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5646</m:t>
                          </m:r>
                          <m:r>
                            <a:rPr lang="en-US" sz="2400" b="0" i="1" smtClean="0">
                              <a:latin typeface="Cambria Math" panose="02040503050406030204" pitchFamily="18" charset="0"/>
                            </a:rPr>
                            <m:t>       </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        </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4354</m:t>
                          </m:r>
                        </m:e>
                      </m:d>
                    </m:oMath>
                  </m:oMathPara>
                </a14:m>
                <a:endParaRPr lang="en-US" sz="2800"/>
              </a:p>
            </p:txBody>
          </p:sp>
        </mc:Choice>
        <mc:Fallback xmlns="">
          <p:sp>
            <p:nvSpPr>
              <p:cNvPr id="4" name="TextBox 3">
                <a:extLst>
                  <a:ext uri="{FF2B5EF4-FFF2-40B4-BE49-F238E27FC236}">
                    <a16:creationId xmlns:a16="http://schemas.microsoft.com/office/drawing/2014/main" id="{4DE500AF-C179-B78A-DE28-403EBBD4BA90}"/>
                  </a:ext>
                </a:extLst>
              </p:cNvPr>
              <p:cNvSpPr txBox="1">
                <a:spLocks noRot="1" noChangeAspect="1" noMove="1" noResize="1" noEditPoints="1" noAdjustHandles="1" noChangeArrowheads="1" noChangeShapeType="1" noTextEdit="1"/>
              </p:cNvSpPr>
              <p:nvPr/>
            </p:nvSpPr>
            <p:spPr>
              <a:xfrm>
                <a:off x="1269580" y="3767581"/>
                <a:ext cx="8435340" cy="464166"/>
              </a:xfrm>
              <a:prstGeom prst="rect">
                <a:avLst/>
              </a:prstGeom>
              <a:blipFill>
                <a:blip r:embed="rId3"/>
                <a:stretch>
                  <a:fillRect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FF1857B-C066-B08E-430A-8BD62F771BFE}"/>
                  </a:ext>
                </a:extLst>
              </p:cNvPr>
              <p:cNvSpPr txBox="1"/>
              <p:nvPr/>
            </p:nvSpPr>
            <p:spPr>
              <a:xfrm>
                <a:off x="680321" y="4483100"/>
                <a:ext cx="10394079" cy="830997"/>
              </a:xfrm>
              <a:prstGeom prst="rect">
                <a:avLst/>
              </a:prstGeom>
              <a:noFill/>
            </p:spPr>
            <p:txBody>
              <a:bodyPr wrap="square" rtlCol="0">
                <a:spAutoFit/>
              </a:bodyPr>
              <a:lstStyle/>
              <a:p>
                <a:r>
                  <a:rPr lang="en-US" sz="2400"/>
                  <a:t>With these weights, we can find the expected return and standard deviation of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𝑀</m:t>
                        </m:r>
                      </m:e>
                      <m:sup>
                        <m:r>
                          <a:rPr lang="en-US" sz="2400" b="0" i="1" smtClean="0">
                            <a:latin typeface="Cambria Math" panose="02040503050406030204" pitchFamily="18" charset="0"/>
                          </a:rPr>
                          <m:t>′</m:t>
                        </m:r>
                      </m:sup>
                    </m:sSup>
                    <m:r>
                      <a:rPr lang="en-US" sz="2400" b="0" i="0" smtClean="0">
                        <a:latin typeface="Cambria Math" panose="02040503050406030204" pitchFamily="18" charset="0"/>
                      </a:rPr>
                      <m:t>:</m:t>
                    </m:r>
                  </m:oMath>
                </a14:m>
                <a:endParaRPr lang="en-US" sz="2400" b="0"/>
              </a:p>
            </p:txBody>
          </p:sp>
        </mc:Choice>
        <mc:Fallback xmlns="">
          <p:sp>
            <p:nvSpPr>
              <p:cNvPr id="5" name="TextBox 4">
                <a:extLst>
                  <a:ext uri="{FF2B5EF4-FFF2-40B4-BE49-F238E27FC236}">
                    <a16:creationId xmlns:a16="http://schemas.microsoft.com/office/drawing/2014/main" id="{0FF1857B-C066-B08E-430A-8BD62F771BFE}"/>
                  </a:ext>
                </a:extLst>
              </p:cNvPr>
              <p:cNvSpPr txBox="1">
                <a:spLocks noRot="1" noChangeAspect="1" noMove="1" noResize="1" noEditPoints="1" noAdjustHandles="1" noChangeArrowheads="1" noChangeShapeType="1" noTextEdit="1"/>
              </p:cNvSpPr>
              <p:nvPr/>
            </p:nvSpPr>
            <p:spPr>
              <a:xfrm>
                <a:off x="680321" y="4483100"/>
                <a:ext cx="10394079" cy="830997"/>
              </a:xfrm>
              <a:prstGeom prst="rect">
                <a:avLst/>
              </a:prstGeom>
              <a:blipFill>
                <a:blip r:embed="rId4"/>
                <a:stretch>
                  <a:fillRect l="-938"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DF1E2E0-C540-5568-E295-3988A3E242CE}"/>
                  </a:ext>
                </a:extLst>
              </p:cNvPr>
              <p:cNvSpPr txBox="1"/>
              <p:nvPr/>
            </p:nvSpPr>
            <p:spPr>
              <a:xfrm>
                <a:off x="2833063" y="5736942"/>
                <a:ext cx="5308375" cy="5677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𝜎</m:t>
                          </m:r>
                        </m:e>
                        <m:sub>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𝑀</m:t>
                              </m:r>
                            </m:e>
                            <m:sup>
                              <m:r>
                                <a:rPr lang="en-US" sz="2400" b="0" i="1" smtClean="0">
                                  <a:latin typeface="Cambria Math" panose="02040503050406030204" pitchFamily="18" charset="0"/>
                                  <a:ea typeface="Cambria Math" panose="02040503050406030204" pitchFamily="18" charset="0"/>
                                </a:rPr>
                                <m:t>′</m:t>
                              </m:r>
                            </m:sup>
                          </m:sSup>
                        </m:sub>
                      </m:sSub>
                      <m:r>
                        <a:rPr lang="en-US" sz="2400" b="0" i="1" smtClean="0">
                          <a:latin typeface="Cambria Math" panose="02040503050406030204" pitchFamily="18" charset="0"/>
                          <a:ea typeface="Cambria Math" panose="02040503050406030204" pitchFamily="18" charset="0"/>
                        </a:rPr>
                        <m:t>=</m:t>
                      </m:r>
                      <m:rad>
                        <m:radPr>
                          <m:degHide m:val="on"/>
                          <m:ctrlPr>
                            <a:rPr lang="en-US" sz="2400" b="0" i="1" smtClean="0">
                              <a:latin typeface="Cambria Math" panose="02040503050406030204" pitchFamily="18" charset="0"/>
                              <a:ea typeface="Cambria Math" panose="02040503050406030204" pitchFamily="18" charset="0"/>
                            </a:rPr>
                          </m:ctrlPr>
                        </m:radPr>
                        <m:deg/>
                        <m:e>
                          <m:r>
                            <a:rPr lang="en-US" sz="2400" b="1">
                              <a:latin typeface="Cambria Math" panose="02040503050406030204" pitchFamily="18" charset="0"/>
                              <a:ea typeface="Cambria Math" panose="02040503050406030204" pitchFamily="18" charset="0"/>
                            </a:rPr>
                            <m:t>𝐰𝐂</m:t>
                          </m:r>
                          <m:sSup>
                            <m:sSupPr>
                              <m:ctrlPr>
                                <a:rPr lang="en-US" sz="2400" b="1" i="1">
                                  <a:latin typeface="Cambria Math" panose="02040503050406030204" pitchFamily="18" charset="0"/>
                                  <a:ea typeface="Cambria Math" panose="02040503050406030204" pitchFamily="18" charset="0"/>
                                </a:rPr>
                              </m:ctrlPr>
                            </m:sSupPr>
                            <m:e>
                              <m:r>
                                <a:rPr lang="en-US" sz="2400" b="1">
                                  <a:latin typeface="Cambria Math" panose="02040503050406030204" pitchFamily="18" charset="0"/>
                                  <a:ea typeface="Cambria Math" panose="02040503050406030204" pitchFamily="18" charset="0"/>
                                </a:rPr>
                                <m:t>𝐰</m:t>
                              </m:r>
                            </m:e>
                            <m:sup>
                              <m:r>
                                <m:rPr>
                                  <m:sty m:val="p"/>
                                </m:rPr>
                                <a:rPr lang="en-US" sz="2400">
                                  <a:latin typeface="Cambria Math" panose="02040503050406030204" pitchFamily="18" charset="0"/>
                                  <a:ea typeface="Cambria Math" panose="02040503050406030204" pitchFamily="18" charset="0"/>
                                </a:rPr>
                                <m:t>T</m:t>
                              </m:r>
                            </m:sup>
                          </m:sSup>
                        </m:e>
                      </m:rad>
                      <m:r>
                        <a:rPr lang="en-US" sz="2400" b="1"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1193</m:t>
                      </m:r>
                    </m:oMath>
                  </m:oMathPara>
                </a14:m>
                <a:endParaRPr lang="en-US"/>
              </a:p>
            </p:txBody>
          </p:sp>
        </mc:Choice>
        <mc:Fallback xmlns="">
          <p:sp>
            <p:nvSpPr>
              <p:cNvPr id="6" name="TextBox 5">
                <a:extLst>
                  <a:ext uri="{FF2B5EF4-FFF2-40B4-BE49-F238E27FC236}">
                    <a16:creationId xmlns:a16="http://schemas.microsoft.com/office/drawing/2014/main" id="{1DF1E2E0-C540-5568-E295-3988A3E242CE}"/>
                  </a:ext>
                </a:extLst>
              </p:cNvPr>
              <p:cNvSpPr txBox="1">
                <a:spLocks noRot="1" noChangeAspect="1" noMove="1" noResize="1" noEditPoints="1" noAdjustHandles="1" noChangeArrowheads="1" noChangeShapeType="1" noTextEdit="1"/>
              </p:cNvSpPr>
              <p:nvPr/>
            </p:nvSpPr>
            <p:spPr>
              <a:xfrm>
                <a:off x="2833063" y="5736942"/>
                <a:ext cx="5308375" cy="5677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57137F3-1826-CE1B-0621-137A44273588}"/>
                  </a:ext>
                </a:extLst>
              </p:cNvPr>
              <p:cNvSpPr txBox="1"/>
              <p:nvPr/>
            </p:nvSpPr>
            <p:spPr>
              <a:xfrm>
                <a:off x="2994904" y="5189805"/>
                <a:ext cx="4984694" cy="4792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𝜇</m:t>
                          </m:r>
                        </m:e>
                        <m:sub>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𝑀</m:t>
                              </m:r>
                            </m:e>
                            <m:sup>
                              <m:r>
                                <a:rPr lang="en-US" sz="2400" b="0" i="1" smtClean="0">
                                  <a:latin typeface="Cambria Math" panose="02040503050406030204" pitchFamily="18" charset="0"/>
                                  <a:ea typeface="Cambria Math" panose="02040503050406030204" pitchFamily="18" charset="0"/>
                                </a:rPr>
                                <m:t>′</m:t>
                              </m:r>
                            </m:sup>
                          </m:sSup>
                        </m:sub>
                      </m:sSub>
                      <m:r>
                        <a:rPr lang="en-US" sz="2400" b="0" i="1" smtClean="0">
                          <a:latin typeface="Cambria Math" panose="02040503050406030204" pitchFamily="18" charset="0"/>
                          <a:ea typeface="Cambria Math" panose="02040503050406030204" pitchFamily="18" charset="0"/>
                        </a:rPr>
                        <m:t>=</m:t>
                      </m:r>
                      <m:r>
                        <a:rPr lang="en-US" sz="2400" b="1" i="0" smtClean="0">
                          <a:latin typeface="Cambria Math" panose="02040503050406030204" pitchFamily="18" charset="0"/>
                          <a:ea typeface="Cambria Math" panose="02040503050406030204" pitchFamily="18" charset="0"/>
                        </a:rPr>
                        <m:t>𝐰</m:t>
                      </m:r>
                      <m:sSup>
                        <m:sSupPr>
                          <m:ctrlPr>
                            <a:rPr lang="en-US" sz="2400" b="0" i="1" smtClean="0">
                              <a:latin typeface="Cambria Math" panose="02040503050406030204" pitchFamily="18" charset="0"/>
                              <a:ea typeface="Cambria Math" panose="02040503050406030204" pitchFamily="18" charset="0"/>
                            </a:rPr>
                          </m:ctrlPr>
                        </m:sSupPr>
                        <m:e>
                          <m:r>
                            <a:rPr lang="en-US" sz="2400" b="1" i="0" smtClean="0">
                              <a:latin typeface="Cambria Math" panose="02040503050406030204" pitchFamily="18" charset="0"/>
                              <a:ea typeface="Cambria Math" panose="02040503050406030204" pitchFamily="18" charset="0"/>
                            </a:rPr>
                            <m:t>𝐦</m:t>
                          </m:r>
                        </m:e>
                        <m:sup>
                          <m:r>
                            <m:rPr>
                              <m:sty m:val="p"/>
                            </m:rPr>
                            <a:rPr lang="en-US" sz="2400" b="0" i="0" smtClean="0">
                              <a:latin typeface="Cambria Math" panose="02040503050406030204" pitchFamily="18" charset="0"/>
                              <a:ea typeface="Cambria Math" panose="02040503050406030204" pitchFamily="18" charset="0"/>
                            </a:rPr>
                            <m:t>T</m:t>
                          </m:r>
                        </m:sup>
                      </m:sSup>
                      <m:r>
                        <a:rPr lang="en-US" sz="2400" b="0" i="0" smtClean="0">
                          <a:latin typeface="Cambria Math" panose="02040503050406030204" pitchFamily="18" charset="0"/>
                          <a:ea typeface="Cambria Math" panose="02040503050406030204" pitchFamily="18" charset="0"/>
                        </a:rPr>
                        <m:t>=</m:t>
                      </m:r>
                      <m:r>
                        <a:rPr lang="en-US" sz="2400" b="0" i="0" smtClean="0">
                          <a:latin typeface="Cambria Math" panose="02040503050406030204" pitchFamily="18" charset="0"/>
                          <a:ea typeface="Cambria Math" panose="02040503050406030204" pitchFamily="18" charset="0"/>
                        </a:rPr>
                        <m:t>0</m:t>
                      </m:r>
                      <m:r>
                        <a:rPr lang="en-US" sz="2400" b="0" i="0" smtClean="0">
                          <a:latin typeface="Cambria Math" panose="02040503050406030204" pitchFamily="18" charset="0"/>
                          <a:ea typeface="Cambria Math" panose="02040503050406030204" pitchFamily="18" charset="0"/>
                        </a:rPr>
                        <m:t>.</m:t>
                      </m:r>
                      <m:r>
                        <a:rPr lang="en-US" sz="2400" b="0" i="0" smtClean="0">
                          <a:latin typeface="Cambria Math" panose="02040503050406030204" pitchFamily="18" charset="0"/>
                          <a:ea typeface="Cambria Math" panose="02040503050406030204" pitchFamily="18" charset="0"/>
                        </a:rPr>
                        <m:t>1061</m:t>
                      </m:r>
                    </m:oMath>
                  </m:oMathPara>
                </a14:m>
                <a:endParaRPr lang="en-US" sz="2400" b="0">
                  <a:ea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D57137F3-1826-CE1B-0621-137A44273588}"/>
                  </a:ext>
                </a:extLst>
              </p:cNvPr>
              <p:cNvSpPr txBox="1">
                <a:spLocks noRot="1" noChangeAspect="1" noMove="1" noResize="1" noEditPoints="1" noAdjustHandles="1" noChangeArrowheads="1" noChangeShapeType="1" noTextEdit="1"/>
              </p:cNvSpPr>
              <p:nvPr/>
            </p:nvSpPr>
            <p:spPr>
              <a:xfrm>
                <a:off x="2994904" y="5189805"/>
                <a:ext cx="4984694" cy="479234"/>
              </a:xfrm>
              <a:prstGeom prst="rect">
                <a:avLst/>
              </a:prstGeom>
              <a:blipFill>
                <a:blip r:embed="rId6"/>
                <a:stretch>
                  <a:fillRect b="-7595"/>
                </a:stretch>
              </a:blipFill>
            </p:spPr>
            <p:txBody>
              <a:bodyPr/>
              <a:lstStyle/>
              <a:p>
                <a:r>
                  <a:rPr lang="en-US">
                    <a:noFill/>
                  </a:rPr>
                  <a:t> </a:t>
                </a:r>
              </a:p>
            </p:txBody>
          </p:sp>
        </mc:Fallback>
      </mc:AlternateContent>
    </p:spTree>
    <p:extLst>
      <p:ext uri="{BB962C8B-B14F-4D97-AF65-F5344CB8AC3E}">
        <p14:creationId xmlns:p14="http://schemas.microsoft.com/office/powerpoint/2010/main" val="64825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D5465-320D-634F-77DE-FF26A0178E25}"/>
              </a:ext>
            </a:extLst>
          </p:cNvPr>
          <p:cNvSpPr>
            <a:spLocks noGrp="1"/>
          </p:cNvSpPr>
          <p:nvPr>
            <p:ph type="title"/>
          </p:nvPr>
        </p:nvSpPr>
        <p:spPr/>
        <p:txBody>
          <a:bodyPr/>
          <a:lstStyle/>
          <a:p>
            <a:r>
              <a:rPr lang="en-US">
                <a:solidFill>
                  <a:schemeClr val="tx1">
                    <a:lumMod val="10000"/>
                    <a:lumOff val="90000"/>
                  </a:schemeClr>
                </a:solidFill>
              </a:rPr>
              <a:t>VI -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F92FED-618A-4A9A-F211-DB86BDA1BEC6}"/>
                  </a:ext>
                </a:extLst>
              </p:cNvPr>
              <p:cNvSpPr>
                <a:spLocks noGrp="1"/>
              </p:cNvSpPr>
              <p:nvPr>
                <p:ph idx="1"/>
              </p:nvPr>
            </p:nvSpPr>
            <p:spPr>
              <a:xfrm>
                <a:off x="680321" y="2336873"/>
                <a:ext cx="10660227" cy="3599316"/>
              </a:xfrm>
            </p:spPr>
            <p:txBody>
              <a:bodyPr/>
              <a:lstStyle/>
              <a:p>
                <a:pPr marL="0" indent="0">
                  <a:buNone/>
                </a:pPr>
                <a:r>
                  <a:rPr lang="en-US"/>
                  <a:t>Given that the new market portfolio has point </a:t>
                </a:r>
                <a14:m>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𝑀</m:t>
                                    </m:r>
                                  </m:e>
                                  <m:sup>
                                    <m:r>
                                      <a:rPr lang="en-US" i="1">
                                        <a:latin typeface="Cambria Math" panose="02040503050406030204" pitchFamily="18" charset="0"/>
                                        <a:ea typeface="Cambria Math" panose="02040503050406030204" pitchFamily="18" charset="0"/>
                                      </a:rPr>
                                      <m:t>′</m:t>
                                    </m:r>
                                  </m:sup>
                                </m:sSup>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sub>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𝑀</m:t>
                                </m:r>
                              </m:e>
                              <m:sup>
                                <m:r>
                                  <a:rPr lang="en-US" b="0" i="1" smtClean="0">
                                    <a:latin typeface="Cambria Math" panose="02040503050406030204" pitchFamily="18" charset="0"/>
                                    <a:ea typeface="Cambria Math" panose="02040503050406030204" pitchFamily="18" charset="0"/>
                                  </a:rPr>
                                  <m:t>′</m:t>
                                </m:r>
                              </m:sup>
                            </m:sSup>
                          </m:sub>
                        </m:sSub>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0.1193, 0.1061</m:t>
                        </m:r>
                      </m:e>
                    </m:d>
                    <m:r>
                      <a:rPr lang="en-US" b="0" i="1" smtClean="0">
                        <a:latin typeface="Cambria Math" panose="02040503050406030204" pitchFamily="18" charset="0"/>
                        <a:ea typeface="Cambria Math" panose="02040503050406030204" pitchFamily="18" charset="0"/>
                      </a:rPr>
                      <m:t>,</m:t>
                    </m:r>
                  </m:oMath>
                </a14:m>
                <a:r>
                  <a:rPr lang="en-US" b="0">
                    <a:ea typeface="Cambria Math" panose="02040503050406030204" pitchFamily="18" charset="0"/>
                  </a:rPr>
                  <a:t> we can plot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𝑀</m:t>
                        </m:r>
                      </m:e>
                      <m:sup>
                        <m:r>
                          <a:rPr lang="en-US" b="0" i="1" smtClean="0">
                            <a:latin typeface="Cambria Math" panose="02040503050406030204" pitchFamily="18" charset="0"/>
                            <a:ea typeface="Cambria Math" panose="02040503050406030204" pitchFamily="18" charset="0"/>
                          </a:rPr>
                          <m:t>′</m:t>
                        </m:r>
                      </m:sup>
                    </m:sSup>
                  </m:oMath>
                </a14:m>
                <a:r>
                  <a:rPr lang="en-US" b="0">
                    <a:ea typeface="Cambria Math" panose="02040503050406030204" pitchFamily="18" charset="0"/>
                  </a:rPr>
                  <a:t> on the risk-return plane and form the new CML, or CML</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b="0">
                    <a:ea typeface="Cambria Math" panose="02040503050406030204" pitchFamily="18" charset="0"/>
                  </a:rPr>
                  <a:t>.</a:t>
                </a:r>
              </a:p>
              <a:p>
                <a:pPr marL="0" indent="0">
                  <a:buNone/>
                </a:pPr>
                <a:endParaRPr lang="en-US"/>
              </a:p>
            </p:txBody>
          </p:sp>
        </mc:Choice>
        <mc:Fallback xmlns="">
          <p:sp>
            <p:nvSpPr>
              <p:cNvPr id="3" name="Content Placeholder 2">
                <a:extLst>
                  <a:ext uri="{FF2B5EF4-FFF2-40B4-BE49-F238E27FC236}">
                    <a16:creationId xmlns:a16="http://schemas.microsoft.com/office/drawing/2014/main" id="{5CF92FED-618A-4A9A-F211-DB86BDA1BEC6}"/>
                  </a:ext>
                </a:extLst>
              </p:cNvPr>
              <p:cNvSpPr>
                <a:spLocks noGrp="1" noRot="1" noChangeAspect="1" noMove="1" noResize="1" noEditPoints="1" noAdjustHandles="1" noChangeArrowheads="1" noChangeShapeType="1" noTextEdit="1"/>
              </p:cNvSpPr>
              <p:nvPr>
                <p:ph idx="1"/>
              </p:nvPr>
            </p:nvSpPr>
            <p:spPr>
              <a:xfrm>
                <a:off x="680321" y="2336873"/>
                <a:ext cx="10660227" cy="3599316"/>
              </a:xfrm>
              <a:blipFill>
                <a:blip r:embed="rId2"/>
                <a:stretch>
                  <a:fillRect l="-915" t="-2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820D526-CBA6-3E96-DC74-E11963EA6FD4}"/>
                  </a:ext>
                </a:extLst>
              </p:cNvPr>
              <p:cNvSpPr txBox="1"/>
              <p:nvPr/>
            </p:nvSpPr>
            <p:spPr>
              <a:xfrm>
                <a:off x="680321" y="3531429"/>
                <a:ext cx="6097656" cy="1210203"/>
              </a:xfrm>
              <a:prstGeom prst="rect">
                <a:avLst/>
              </a:prstGeom>
              <a:noFill/>
            </p:spPr>
            <p:txBody>
              <a:bodyPr wrap="square">
                <a:spAutoFit/>
              </a:bodyPr>
              <a:lstStyle/>
              <a:p>
                <a:r>
                  <a:rPr lang="en-US"/>
                  <a:t>The equation for CML</a:t>
                </a:r>
                <a14:m>
                  <m:oMath xmlns:m="http://schemas.openxmlformats.org/officeDocument/2006/math">
                    <m:r>
                      <a:rPr lang="en-US" b="0" i="1" smtClean="0">
                        <a:latin typeface="Cambria Math" panose="02040503050406030204" pitchFamily="18" charset="0"/>
                      </a:rPr>
                      <m:t>′</m:t>
                    </m:r>
                  </m:oMath>
                </a14:m>
                <a:r>
                  <a:rPr lang="en-US"/>
                  <a:t> is</a:t>
                </a:r>
              </a:p>
              <a:p>
                <a:r>
                  <a:rPr lang="en-US"/>
                  <a:t> </a:t>
                </a:r>
              </a:p>
              <a:p>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ea typeface="Cambria Math" panose="02040503050406030204" pitchFamily="18" charset="0"/>
                        </a:rPr>
                        <m:t>𝜇</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𝑅</m:t>
                      </m:r>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𝜇</m:t>
                              </m:r>
                            </m:e>
                            <m:sub>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𝑀</m:t>
                                  </m:r>
                                </m:e>
                                <m:sup>
                                  <m:r>
                                    <a:rPr lang="en-US" sz="1800" b="0" i="1" smtClean="0">
                                      <a:latin typeface="Cambria Math" panose="02040503050406030204" pitchFamily="18" charset="0"/>
                                      <a:ea typeface="Cambria Math" panose="02040503050406030204" pitchFamily="18" charset="0"/>
                                    </a:rPr>
                                    <m:t>′</m:t>
                                  </m:r>
                                </m:sup>
                              </m:sSup>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𝑅</m:t>
                          </m:r>
                        </m:num>
                        <m:den>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𝜎</m:t>
                              </m:r>
                            </m:e>
                            <m:sub>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𝑀</m:t>
                                  </m:r>
                                </m:e>
                                <m:sup>
                                  <m:r>
                                    <a:rPr lang="en-US" sz="1800" b="0" i="1" smtClean="0">
                                      <a:latin typeface="Cambria Math" panose="02040503050406030204" pitchFamily="18" charset="0"/>
                                      <a:ea typeface="Cambria Math" panose="02040503050406030204" pitchFamily="18" charset="0"/>
                                    </a:rPr>
                                    <m:t>′</m:t>
                                  </m:r>
                                </m:sup>
                              </m:sSup>
                            </m:sub>
                          </m:sSub>
                        </m:den>
                      </m:f>
                      <m:r>
                        <a:rPr lang="en-US" sz="1800" b="0" i="1" smtClean="0">
                          <a:latin typeface="Cambria Math" panose="02040503050406030204" pitchFamily="18" charset="0"/>
                          <a:ea typeface="Cambria Math" panose="02040503050406030204" pitchFamily="18" charset="0"/>
                        </a:rPr>
                        <m:t>𝜎</m:t>
                      </m:r>
                      <m:r>
                        <a:rPr lang="en-US" sz="1800" b="0" i="1" smtClean="0">
                          <a:latin typeface="Cambria Math" panose="02040503050406030204" pitchFamily="18" charset="0"/>
                          <a:ea typeface="Cambria Math" panose="02040503050406030204" pitchFamily="18" charset="0"/>
                        </a:rPr>
                        <m:t>=0.05+0.4702</m:t>
                      </m:r>
                      <m:r>
                        <a:rPr lang="en-US" sz="1800" b="0" i="1" smtClean="0">
                          <a:latin typeface="Cambria Math" panose="02040503050406030204" pitchFamily="18" charset="0"/>
                          <a:ea typeface="Cambria Math" panose="02040503050406030204" pitchFamily="18" charset="0"/>
                        </a:rPr>
                        <m:t>𝜎</m:t>
                      </m:r>
                    </m:oMath>
                  </m:oMathPara>
                </a14:m>
                <a:endParaRPr lang="en-US" sz="1800"/>
              </a:p>
            </p:txBody>
          </p:sp>
        </mc:Choice>
        <mc:Fallback xmlns="">
          <p:sp>
            <p:nvSpPr>
              <p:cNvPr id="5" name="TextBox 4">
                <a:extLst>
                  <a:ext uri="{FF2B5EF4-FFF2-40B4-BE49-F238E27FC236}">
                    <a16:creationId xmlns:a16="http://schemas.microsoft.com/office/drawing/2014/main" id="{C820D526-CBA6-3E96-DC74-E11963EA6FD4}"/>
                  </a:ext>
                </a:extLst>
              </p:cNvPr>
              <p:cNvSpPr txBox="1">
                <a:spLocks noRot="1" noChangeAspect="1" noMove="1" noResize="1" noEditPoints="1" noAdjustHandles="1" noChangeArrowheads="1" noChangeShapeType="1" noTextEdit="1"/>
              </p:cNvSpPr>
              <p:nvPr/>
            </p:nvSpPr>
            <p:spPr>
              <a:xfrm>
                <a:off x="680321" y="3531429"/>
                <a:ext cx="6097656" cy="1210203"/>
              </a:xfrm>
              <a:prstGeom prst="rect">
                <a:avLst/>
              </a:prstGeom>
              <a:blipFill>
                <a:blip r:embed="rId3"/>
                <a:stretch>
                  <a:fillRect l="-900" t="-3015"/>
                </a:stretch>
              </a:blipFill>
            </p:spPr>
            <p:txBody>
              <a:bodyPr/>
              <a:lstStyle/>
              <a:p>
                <a:r>
                  <a:rPr lang="en-US">
                    <a:noFill/>
                  </a:rPr>
                  <a:t> </a:t>
                </a:r>
              </a:p>
            </p:txBody>
          </p:sp>
        </mc:Fallback>
      </mc:AlternateContent>
      <p:pic>
        <p:nvPicPr>
          <p:cNvPr id="7" name="Picture 6" descr="A graph with blue dots and green lines&#10;&#10;AI-generated content may be incorrect.">
            <a:extLst>
              <a:ext uri="{FF2B5EF4-FFF2-40B4-BE49-F238E27FC236}">
                <a16:creationId xmlns:a16="http://schemas.microsoft.com/office/drawing/2014/main" id="{87D571C6-FEAF-4A2C-FB73-5FB940269F06}"/>
              </a:ext>
            </a:extLst>
          </p:cNvPr>
          <p:cNvPicPr>
            <a:picLocks noChangeAspect="1"/>
          </p:cNvPicPr>
          <p:nvPr/>
        </p:nvPicPr>
        <p:blipFill>
          <a:blip r:embed="rId4"/>
          <a:stretch>
            <a:fillRect/>
          </a:stretch>
        </p:blipFill>
        <p:spPr>
          <a:xfrm>
            <a:off x="4795007" y="3343412"/>
            <a:ext cx="6545541" cy="292965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4691D97-0A94-9FAB-70E0-B55C25448012}"/>
                  </a:ext>
                </a:extLst>
              </p:cNvPr>
              <p:cNvSpPr txBox="1"/>
              <p:nvPr/>
            </p:nvSpPr>
            <p:spPr>
              <a:xfrm>
                <a:off x="680320" y="4808240"/>
                <a:ext cx="3643201" cy="1754326"/>
              </a:xfrm>
              <a:prstGeom prst="rect">
                <a:avLst/>
              </a:prstGeom>
              <a:noFill/>
            </p:spPr>
            <p:txBody>
              <a:bodyPr wrap="square" rtlCol="0">
                <a:spAutoFit/>
              </a:bodyPr>
              <a:lstStyle/>
              <a:p>
                <a:r>
                  <a:rPr lang="en-US"/>
                  <a:t>Using CML</a:t>
                </a:r>
                <a14:m>
                  <m:oMath xmlns:m="http://schemas.openxmlformats.org/officeDocument/2006/math">
                    <m:r>
                      <a:rPr lang="en-US" b="0" i="1" smtClean="0">
                        <a:latin typeface="Cambria Math" panose="02040503050406030204" pitchFamily="18" charset="0"/>
                      </a:rPr>
                      <m:t>′</m:t>
                    </m:r>
                  </m:oMath>
                </a14:m>
                <a:r>
                  <a:rPr lang="en-US"/>
                  <a:t>, we can determine the return rate of a portfolio with a mix of the market portfolio and the risk-free security without short selling given a certain risk level.</a:t>
                </a:r>
              </a:p>
            </p:txBody>
          </p:sp>
        </mc:Choice>
        <mc:Fallback xmlns="">
          <p:sp>
            <p:nvSpPr>
              <p:cNvPr id="8" name="TextBox 7">
                <a:extLst>
                  <a:ext uri="{FF2B5EF4-FFF2-40B4-BE49-F238E27FC236}">
                    <a16:creationId xmlns:a16="http://schemas.microsoft.com/office/drawing/2014/main" id="{84691D97-0A94-9FAB-70E0-B55C25448012}"/>
                  </a:ext>
                </a:extLst>
              </p:cNvPr>
              <p:cNvSpPr txBox="1">
                <a:spLocks noRot="1" noChangeAspect="1" noMove="1" noResize="1" noEditPoints="1" noAdjustHandles="1" noChangeArrowheads="1" noChangeShapeType="1" noTextEdit="1"/>
              </p:cNvSpPr>
              <p:nvPr/>
            </p:nvSpPr>
            <p:spPr>
              <a:xfrm>
                <a:off x="680320" y="4808240"/>
                <a:ext cx="3643201" cy="1754326"/>
              </a:xfrm>
              <a:prstGeom prst="rect">
                <a:avLst/>
              </a:prstGeom>
              <a:blipFill>
                <a:blip r:embed="rId5"/>
                <a:stretch>
                  <a:fillRect l="-1508" t="-2431" b="-4167"/>
                </a:stretch>
              </a:blipFill>
            </p:spPr>
            <p:txBody>
              <a:bodyPr/>
              <a:lstStyle/>
              <a:p>
                <a:r>
                  <a:rPr lang="en-US">
                    <a:noFill/>
                  </a:rPr>
                  <a:t> </a:t>
                </a:r>
              </a:p>
            </p:txBody>
          </p:sp>
        </mc:Fallback>
      </mc:AlternateContent>
    </p:spTree>
    <p:extLst>
      <p:ext uri="{BB962C8B-B14F-4D97-AF65-F5344CB8AC3E}">
        <p14:creationId xmlns:p14="http://schemas.microsoft.com/office/powerpoint/2010/main" val="274381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5524-06D3-B116-7414-D23DA6D15954}"/>
              </a:ext>
            </a:extLst>
          </p:cNvPr>
          <p:cNvSpPr>
            <a:spLocks noGrp="1"/>
          </p:cNvSpPr>
          <p:nvPr>
            <p:ph type="title"/>
          </p:nvPr>
        </p:nvSpPr>
        <p:spPr>
          <a:ln>
            <a:solidFill>
              <a:schemeClr val="bg2"/>
            </a:solidFill>
          </a:ln>
        </p:spPr>
        <p:txBody>
          <a:bodyPr/>
          <a:lstStyle/>
          <a:p>
            <a:r>
              <a:rPr lang="en-US">
                <a:solidFill>
                  <a:schemeClr val="tx1">
                    <a:lumMod val="10000"/>
                    <a:lumOff val="90000"/>
                  </a:schemeClr>
                </a:solidFill>
              </a:rPr>
              <a:t>VII -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F19287-1559-8590-F3A1-1C3690787A37}"/>
                  </a:ext>
                </a:extLst>
              </p:cNvPr>
              <p:cNvSpPr>
                <a:spLocks noGrp="1"/>
              </p:cNvSpPr>
              <p:nvPr>
                <p:ph idx="1"/>
              </p:nvPr>
            </p:nvSpPr>
            <p:spPr/>
            <p:txBody>
              <a:bodyPr/>
              <a:lstStyle/>
              <a:p>
                <a:pPr marL="0" indent="0">
                  <a:buNone/>
                </a:pPr>
                <a:r>
                  <a:rPr lang="en-US"/>
                  <a:t>Given the level of risk we wish to take on, we can find the expected return using the equation for CML</a:t>
                </a:r>
                <a14:m>
                  <m:oMath xmlns:m="http://schemas.openxmlformats.org/officeDocument/2006/math">
                    <m:r>
                      <a:rPr lang="en-US" b="0" i="1" smtClean="0">
                        <a:latin typeface="Cambria Math" panose="02040503050406030204" pitchFamily="18" charset="0"/>
                      </a:rPr>
                      <m:t>′</m:t>
                    </m:r>
                  </m:oMath>
                </a14:m>
                <a:r>
                  <a:rPr lang="en-US"/>
                  <a:t>. Once the expected return is known, we can find the percentage of our investment that we need to invest in the risk-free asset and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𝑀</m:t>
                        </m:r>
                      </m:e>
                      <m:sup>
                        <m:r>
                          <a:rPr lang="en-US" i="1">
                            <a:latin typeface="Cambria Math" panose="02040503050406030204" pitchFamily="18" charset="0"/>
                            <a:ea typeface="Cambria Math" panose="02040503050406030204" pitchFamily="18" charset="0"/>
                          </a:rPr>
                          <m:t>′</m:t>
                        </m:r>
                      </m:sup>
                    </m:sSup>
                  </m:oMath>
                </a14:m>
                <a:r>
                  <a:rPr lang="en-US"/>
                  <a:t> using the following equation:</a:t>
                </a:r>
              </a:p>
              <a:p>
                <a:pPr marL="0" indent="0">
                  <a:buNone/>
                </a:pPr>
                <a:endParaRPr lang="en-US"/>
              </a:p>
            </p:txBody>
          </p:sp>
        </mc:Choice>
        <mc:Fallback xmlns="">
          <p:sp>
            <p:nvSpPr>
              <p:cNvPr id="3" name="Content Placeholder 2">
                <a:extLst>
                  <a:ext uri="{FF2B5EF4-FFF2-40B4-BE49-F238E27FC236}">
                    <a16:creationId xmlns:a16="http://schemas.microsoft.com/office/drawing/2014/main" id="{22F19287-1559-8590-F3A1-1C3690787A37}"/>
                  </a:ext>
                </a:extLst>
              </p:cNvPr>
              <p:cNvSpPr>
                <a:spLocks noGrp="1" noRot="1" noChangeAspect="1" noMove="1" noResize="1" noEditPoints="1" noAdjustHandles="1" noChangeArrowheads="1" noChangeShapeType="1" noTextEdit="1"/>
              </p:cNvSpPr>
              <p:nvPr>
                <p:ph idx="1"/>
              </p:nvPr>
            </p:nvSpPr>
            <p:spPr>
              <a:blipFill>
                <a:blip r:embed="rId2"/>
                <a:stretch>
                  <a:fillRect l="-1015" t="-2369" r="-15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63CB5DE-C56B-6997-2CFB-031FC359943B}"/>
                  </a:ext>
                </a:extLst>
              </p:cNvPr>
              <p:cNvSpPr txBox="1"/>
              <p:nvPr/>
            </p:nvSpPr>
            <p:spPr>
              <a:xfrm>
                <a:off x="2825500" y="3831220"/>
                <a:ext cx="5311504" cy="12048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latin typeface="Cambria Math" panose="02040503050406030204" pitchFamily="18" charset="0"/>
                          <a:ea typeface="Cambria Math" panose="02040503050406030204" pitchFamily="18" charset="0"/>
                        </a:rPr>
                        <m:t>𝜇</m:t>
                      </m:r>
                      <m:r>
                        <a:rPr lang="en-US" sz="4400" b="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𝑅</m:t>
                      </m:r>
                      <m:sSub>
                        <m:sSubPr>
                          <m:ctrlPr>
                            <a:rPr lang="en-US" sz="4400" b="0" i="1" smtClean="0">
                              <a:latin typeface="Cambria Math" panose="02040503050406030204" pitchFamily="18" charset="0"/>
                              <a:ea typeface="Cambria Math" panose="02040503050406030204" pitchFamily="18" charset="0"/>
                            </a:rPr>
                          </m:ctrlPr>
                        </m:sSubPr>
                        <m:e>
                          <m:r>
                            <a:rPr lang="en-US" sz="4400" b="0" i="1" smtClean="0">
                              <a:latin typeface="Cambria Math" panose="02040503050406030204" pitchFamily="18" charset="0"/>
                              <a:ea typeface="Cambria Math" panose="02040503050406030204" pitchFamily="18" charset="0"/>
                            </a:rPr>
                            <m:t>𝑤</m:t>
                          </m:r>
                        </m:e>
                        <m:sub>
                          <m:r>
                            <a:rPr lang="en-US" sz="4400" b="0" i="1" smtClean="0">
                              <a:latin typeface="Cambria Math" panose="02040503050406030204" pitchFamily="18" charset="0"/>
                              <a:ea typeface="Cambria Math" panose="02040503050406030204" pitchFamily="18" charset="0"/>
                            </a:rPr>
                            <m:t>𝑅</m:t>
                          </m:r>
                        </m:sub>
                      </m:sSub>
                      <m:r>
                        <a:rPr lang="en-US" sz="4400" b="0" i="1" smtClean="0">
                          <a:latin typeface="Cambria Math" panose="02040503050406030204" pitchFamily="18" charset="0"/>
                          <a:ea typeface="Cambria Math" panose="02040503050406030204" pitchFamily="18" charset="0"/>
                        </a:rPr>
                        <m:t>+</m:t>
                      </m:r>
                      <m:sSub>
                        <m:sSubPr>
                          <m:ctrlPr>
                            <a:rPr lang="en-US" sz="4400" b="0" i="1" smtClean="0">
                              <a:latin typeface="Cambria Math" panose="02040503050406030204" pitchFamily="18" charset="0"/>
                              <a:ea typeface="Cambria Math" panose="02040503050406030204" pitchFamily="18" charset="0"/>
                            </a:rPr>
                          </m:ctrlPr>
                        </m:sSubPr>
                        <m:e>
                          <m:r>
                            <a:rPr lang="en-US" sz="4400" b="0" i="1" smtClean="0">
                              <a:latin typeface="Cambria Math" panose="02040503050406030204" pitchFamily="18" charset="0"/>
                              <a:ea typeface="Cambria Math" panose="02040503050406030204" pitchFamily="18" charset="0"/>
                            </a:rPr>
                            <m:t>𝑘</m:t>
                          </m:r>
                        </m:e>
                        <m:sub>
                          <m:sSup>
                            <m:sSupPr>
                              <m:ctrlPr>
                                <a:rPr lang="en-US" sz="4400" b="0" i="1" smtClean="0">
                                  <a:latin typeface="Cambria Math" panose="02040503050406030204" pitchFamily="18" charset="0"/>
                                  <a:ea typeface="Cambria Math" panose="02040503050406030204" pitchFamily="18" charset="0"/>
                                </a:rPr>
                              </m:ctrlPr>
                            </m:sSupPr>
                            <m:e>
                              <m:r>
                                <a:rPr lang="en-US" sz="4400" b="0" i="1" smtClean="0">
                                  <a:latin typeface="Cambria Math" panose="02040503050406030204" pitchFamily="18" charset="0"/>
                                  <a:ea typeface="Cambria Math" panose="02040503050406030204" pitchFamily="18" charset="0"/>
                                </a:rPr>
                                <m:t>𝑀</m:t>
                              </m:r>
                            </m:e>
                            <m:sup>
                              <m:r>
                                <a:rPr lang="en-US" sz="4400" b="0" i="1" smtClean="0">
                                  <a:latin typeface="Cambria Math" panose="02040503050406030204" pitchFamily="18" charset="0"/>
                                  <a:ea typeface="Cambria Math" panose="02040503050406030204" pitchFamily="18" charset="0"/>
                                </a:rPr>
                                <m:t>′</m:t>
                              </m:r>
                            </m:sup>
                          </m:sSup>
                        </m:sub>
                      </m:sSub>
                      <m:sSub>
                        <m:sSubPr>
                          <m:ctrlPr>
                            <a:rPr lang="en-US" sz="4400" b="0" i="1" smtClean="0">
                              <a:latin typeface="Cambria Math" panose="02040503050406030204" pitchFamily="18" charset="0"/>
                              <a:ea typeface="Cambria Math" panose="02040503050406030204" pitchFamily="18" charset="0"/>
                            </a:rPr>
                          </m:ctrlPr>
                        </m:sSubPr>
                        <m:e>
                          <m:r>
                            <a:rPr lang="en-US" sz="4400" b="0" i="1" smtClean="0">
                              <a:latin typeface="Cambria Math" panose="02040503050406030204" pitchFamily="18" charset="0"/>
                              <a:ea typeface="Cambria Math" panose="02040503050406030204" pitchFamily="18" charset="0"/>
                            </a:rPr>
                            <m:t>𝑤</m:t>
                          </m:r>
                        </m:e>
                        <m:sub>
                          <m:sSup>
                            <m:sSupPr>
                              <m:ctrlPr>
                                <a:rPr lang="en-US" sz="4400" b="0" i="1" smtClean="0">
                                  <a:latin typeface="Cambria Math" panose="02040503050406030204" pitchFamily="18" charset="0"/>
                                  <a:ea typeface="Cambria Math" panose="02040503050406030204" pitchFamily="18" charset="0"/>
                                </a:rPr>
                              </m:ctrlPr>
                            </m:sSupPr>
                            <m:e>
                              <m:r>
                                <a:rPr lang="en-US" sz="4400" b="0" i="1" smtClean="0">
                                  <a:latin typeface="Cambria Math" panose="02040503050406030204" pitchFamily="18" charset="0"/>
                                  <a:ea typeface="Cambria Math" panose="02040503050406030204" pitchFamily="18" charset="0"/>
                                </a:rPr>
                                <m:t>𝑀</m:t>
                              </m:r>
                            </m:e>
                            <m:sup>
                              <m:r>
                                <a:rPr lang="en-US" sz="4400" b="0" i="1" smtClean="0">
                                  <a:latin typeface="Cambria Math" panose="02040503050406030204" pitchFamily="18" charset="0"/>
                                  <a:ea typeface="Cambria Math" panose="02040503050406030204" pitchFamily="18" charset="0"/>
                                </a:rPr>
                                <m:t>′</m:t>
                              </m:r>
                            </m:sup>
                          </m:sSup>
                        </m:sub>
                      </m:sSub>
                    </m:oMath>
                  </m:oMathPara>
                </a14:m>
                <a:endParaRPr lang="en-US" sz="4400"/>
              </a:p>
              <a:p>
                <a:endParaRPr lang="en-US" sz="2800"/>
              </a:p>
            </p:txBody>
          </p:sp>
        </mc:Choice>
        <mc:Fallback xmlns="">
          <p:sp>
            <p:nvSpPr>
              <p:cNvPr id="4" name="TextBox 3">
                <a:extLst>
                  <a:ext uri="{FF2B5EF4-FFF2-40B4-BE49-F238E27FC236}">
                    <a16:creationId xmlns:a16="http://schemas.microsoft.com/office/drawing/2014/main" id="{563CB5DE-C56B-6997-2CFB-031FC359943B}"/>
                  </a:ext>
                </a:extLst>
              </p:cNvPr>
              <p:cNvSpPr txBox="1">
                <a:spLocks noRot="1" noChangeAspect="1" noMove="1" noResize="1" noEditPoints="1" noAdjustHandles="1" noChangeArrowheads="1" noChangeShapeType="1" noTextEdit="1"/>
              </p:cNvSpPr>
              <p:nvPr/>
            </p:nvSpPr>
            <p:spPr>
              <a:xfrm>
                <a:off x="2825500" y="3831220"/>
                <a:ext cx="5311504" cy="12048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4CC190F-C639-710D-A43A-36B0FB70D148}"/>
                  </a:ext>
                </a:extLst>
              </p:cNvPr>
              <p:cNvSpPr txBox="1"/>
              <p:nvPr/>
            </p:nvSpPr>
            <p:spPr>
              <a:xfrm>
                <a:off x="787077" y="4546213"/>
                <a:ext cx="8681013" cy="2311787"/>
              </a:xfrm>
              <a:prstGeom prst="rect">
                <a:avLst/>
              </a:prstGeom>
              <a:noFill/>
            </p:spPr>
            <p:txBody>
              <a:bodyPr wrap="square" rtlCol="0">
                <a:spAutoFit/>
              </a:bodyPr>
              <a:lstStyle/>
              <a:p>
                <a:r>
                  <a:rPr lang="en-US"/>
                  <a:t>where </a:t>
                </a:r>
              </a:p>
              <a:p>
                <a:endParaRPr lang="en-US"/>
              </a:p>
              <a:p>
                <a14:m>
                  <m:oMath xmlns:m="http://schemas.openxmlformats.org/officeDocument/2006/math">
                    <m:r>
                      <a:rPr lang="en-US" sz="1800" i="1" smtClean="0">
                        <a:latin typeface="Cambria Math" panose="02040503050406030204" pitchFamily="18" charset="0"/>
                        <a:ea typeface="Cambria Math" panose="02040503050406030204" pitchFamily="18" charset="0"/>
                      </a:rPr>
                      <m:t>𝜇</m:t>
                    </m:r>
                  </m:oMath>
                </a14:m>
                <a:r>
                  <a:rPr lang="en-US"/>
                  <a:t> is the return rate associated with the anticipated level of risk</a:t>
                </a:r>
              </a:p>
              <a:p>
                <a14:m>
                  <m:oMath xmlns:m="http://schemas.openxmlformats.org/officeDocument/2006/math">
                    <m:r>
                      <a:rPr lang="en-US" sz="1800" b="0" i="1" smtClean="0">
                        <a:latin typeface="Cambria Math" panose="02040503050406030204" pitchFamily="18" charset="0"/>
                        <a:ea typeface="Cambria Math" panose="02040503050406030204" pitchFamily="18" charset="0"/>
                      </a:rPr>
                      <m:t>𝑅</m:t>
                    </m:r>
                  </m:oMath>
                </a14:m>
                <a:r>
                  <a:rPr lang="en-US"/>
                  <a:t> is the risk-free rate</a:t>
                </a:r>
              </a:p>
              <a:p>
                <a14:m>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𝑅</m:t>
                        </m:r>
                      </m:sub>
                    </m:sSub>
                  </m:oMath>
                </a14:m>
                <a:r>
                  <a:rPr lang="en-US"/>
                  <a:t> is the weight of the risk-free security in our new investment</a:t>
                </a:r>
              </a:p>
              <a:p>
                <a14:m>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𝑘</m:t>
                        </m:r>
                      </m:e>
                      <m:sub>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𝑀</m:t>
                            </m:r>
                          </m:e>
                          <m:sup>
                            <m:r>
                              <a:rPr lang="en-US" sz="1800" b="0" i="1" smtClean="0">
                                <a:latin typeface="Cambria Math" panose="02040503050406030204" pitchFamily="18" charset="0"/>
                                <a:ea typeface="Cambria Math" panose="02040503050406030204" pitchFamily="18" charset="0"/>
                              </a:rPr>
                              <m:t>′</m:t>
                            </m:r>
                          </m:sup>
                        </m:sSup>
                      </m:sub>
                    </m:sSub>
                  </m:oMath>
                </a14:m>
                <a:r>
                  <a:rPr lang="en-US"/>
                  <a:t> is the return of the new market portfolio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𝑀</m:t>
                        </m:r>
                      </m:e>
                      <m:sup>
                        <m:r>
                          <a:rPr lang="en-US" i="1">
                            <a:latin typeface="Cambria Math" panose="02040503050406030204" pitchFamily="18" charset="0"/>
                            <a:ea typeface="Cambria Math" panose="02040503050406030204" pitchFamily="18" charset="0"/>
                          </a:rPr>
                          <m:t>′</m:t>
                        </m:r>
                      </m:sup>
                    </m:sSup>
                  </m:oMath>
                </a14:m>
                <a:endParaRPr lang="en-US"/>
              </a:p>
              <a:p>
                <a14:m>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𝑤</m:t>
                        </m:r>
                      </m:e>
                      <m:sub>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𝑀</m:t>
                            </m:r>
                          </m:e>
                          <m:sup>
                            <m:r>
                              <a:rPr lang="en-US" sz="1800" b="0" i="1" smtClean="0">
                                <a:latin typeface="Cambria Math" panose="02040503050406030204" pitchFamily="18" charset="0"/>
                                <a:ea typeface="Cambria Math" panose="02040503050406030204" pitchFamily="18" charset="0"/>
                              </a:rPr>
                              <m:t>′</m:t>
                            </m:r>
                          </m:sup>
                        </m:sSup>
                      </m:sub>
                    </m:sSub>
                    <m:r>
                      <a:rPr lang="en-US" sz="1800" b="0" i="0" smtClean="0">
                        <a:latin typeface="Cambria Math" panose="02040503050406030204" pitchFamily="18" charset="0"/>
                        <a:ea typeface="Cambria Math" panose="02040503050406030204" pitchFamily="18" charset="0"/>
                      </a:rPr>
                      <m:t>=</m:t>
                    </m:r>
                    <m:r>
                      <a:rPr lang="en-US" sz="1800" b="0" i="0" smtClean="0">
                        <a:latin typeface="Cambria Math" panose="02040503050406030204" pitchFamily="18" charset="0"/>
                        <a:ea typeface="Cambria Math" panose="02040503050406030204" pitchFamily="18" charset="0"/>
                      </a:rPr>
                      <m:t>1</m:t>
                    </m:r>
                    <m:r>
                      <a:rPr lang="en-US" sz="1800" b="0" i="0" smtClean="0">
                        <a:latin typeface="Cambria Math" panose="02040503050406030204" pitchFamily="18" charset="0"/>
                        <a:ea typeface="Cambria Math" panose="02040503050406030204" pitchFamily="18" charset="0"/>
                      </a:rPr>
                      <m:t>−</m:t>
                    </m:r>
                  </m:oMath>
                </a14:m>
                <a:r>
                  <a:rPr lang="en-US">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𝑅</m:t>
                        </m:r>
                      </m:sub>
                    </m:sSub>
                  </m:oMath>
                </a14:m>
                <a:r>
                  <a:rPr lang="en-US"/>
                  <a:t> is the weight of the new market portfolio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𝑀</m:t>
                        </m:r>
                      </m:e>
                      <m:sup>
                        <m:r>
                          <a:rPr lang="en-US" i="1">
                            <a:latin typeface="Cambria Math" panose="02040503050406030204" pitchFamily="18" charset="0"/>
                            <a:ea typeface="Cambria Math" panose="02040503050406030204" pitchFamily="18" charset="0"/>
                          </a:rPr>
                          <m:t>′</m:t>
                        </m:r>
                      </m:sup>
                    </m:sSup>
                  </m:oMath>
                </a14:m>
                <a:r>
                  <a:rPr lang="en-US"/>
                  <a:t> in our investment</a:t>
                </a:r>
              </a:p>
              <a:p>
                <a:endParaRPr lang="en-US"/>
              </a:p>
            </p:txBody>
          </p:sp>
        </mc:Choice>
        <mc:Fallback xmlns="">
          <p:sp>
            <p:nvSpPr>
              <p:cNvPr id="5" name="TextBox 4">
                <a:extLst>
                  <a:ext uri="{FF2B5EF4-FFF2-40B4-BE49-F238E27FC236}">
                    <a16:creationId xmlns:a16="http://schemas.microsoft.com/office/drawing/2014/main" id="{74CC190F-C639-710D-A43A-36B0FB70D148}"/>
                  </a:ext>
                </a:extLst>
              </p:cNvPr>
              <p:cNvSpPr txBox="1">
                <a:spLocks noRot="1" noChangeAspect="1" noMove="1" noResize="1" noEditPoints="1" noAdjustHandles="1" noChangeArrowheads="1" noChangeShapeType="1" noTextEdit="1"/>
              </p:cNvSpPr>
              <p:nvPr/>
            </p:nvSpPr>
            <p:spPr>
              <a:xfrm>
                <a:off x="787077" y="4546213"/>
                <a:ext cx="8681013" cy="2311787"/>
              </a:xfrm>
              <a:prstGeom prst="rect">
                <a:avLst/>
              </a:prstGeom>
              <a:blipFill>
                <a:blip r:embed="rId4"/>
                <a:stretch>
                  <a:fillRect l="-562" t="-1847"/>
                </a:stretch>
              </a:blipFill>
            </p:spPr>
            <p:txBody>
              <a:bodyPr/>
              <a:lstStyle/>
              <a:p>
                <a:r>
                  <a:rPr lang="en-US">
                    <a:noFill/>
                  </a:rPr>
                  <a:t> </a:t>
                </a:r>
              </a:p>
            </p:txBody>
          </p:sp>
        </mc:Fallback>
      </mc:AlternateContent>
    </p:spTree>
    <p:extLst>
      <p:ext uri="{BB962C8B-B14F-4D97-AF65-F5344CB8AC3E}">
        <p14:creationId xmlns:p14="http://schemas.microsoft.com/office/powerpoint/2010/main" val="2618197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6644-2E9E-A72E-A097-DEE964A2D364}"/>
              </a:ext>
            </a:extLst>
          </p:cNvPr>
          <p:cNvSpPr>
            <a:spLocks noGrp="1"/>
          </p:cNvSpPr>
          <p:nvPr>
            <p:ph type="title"/>
          </p:nvPr>
        </p:nvSpPr>
        <p:spPr/>
        <p:txBody>
          <a:bodyPr/>
          <a:lstStyle/>
          <a:p>
            <a:r>
              <a:rPr lang="en-US">
                <a:solidFill>
                  <a:schemeClr val="tx1">
                    <a:lumMod val="10000"/>
                    <a:lumOff val="90000"/>
                  </a:schemeClr>
                </a:solidFill>
              </a:rPr>
              <a:t>VII - Process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D6F1C10-3CE5-A8A9-932B-C3C3A0374930}"/>
                  </a:ext>
                </a:extLst>
              </p:cNvPr>
              <p:cNvSpPr>
                <a:spLocks noGrp="1"/>
              </p:cNvSpPr>
              <p:nvPr>
                <p:ph idx="1"/>
              </p:nvPr>
            </p:nvSpPr>
            <p:spPr>
              <a:xfrm>
                <a:off x="680321" y="2336873"/>
                <a:ext cx="11137431" cy="4179674"/>
              </a:xfrm>
            </p:spPr>
            <p:txBody>
              <a:bodyPr>
                <a:normAutofit/>
              </a:bodyPr>
              <a:lstStyle/>
              <a:p>
                <a:pPr marL="0" indent="0">
                  <a:buNone/>
                </a:pPr>
                <a:r>
                  <a:rPr lang="en-US"/>
                  <a:t>To illustrate an example, consider a risk level of </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=0.10</m:t>
                    </m:r>
                  </m:oMath>
                </a14:m>
                <a:r>
                  <a:rPr lang="en-US"/>
                  <a:t>. According to CML</a:t>
                </a:r>
                <a14:m>
                  <m:oMath xmlns:m="http://schemas.openxmlformats.org/officeDocument/2006/math">
                    <m:r>
                      <a:rPr lang="en-US" b="0" i="0" smtClean="0">
                        <a:latin typeface="Cambria Math" panose="02040503050406030204" pitchFamily="18" charset="0"/>
                      </a:rPr>
                      <m:t>′:</m:t>
                    </m:r>
                  </m:oMath>
                </a14:m>
                <a:endParaRPr lang="en-US"/>
              </a:p>
              <a:p>
                <a:pPr marL="0" indent="0" algn="ctr">
                  <a:buNone/>
                </a:pP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=0.05+</m:t>
                    </m:r>
                    <m:r>
                      <a:rPr lang="en-US" b="0" i="0" smtClean="0">
                        <a:latin typeface="Cambria Math" panose="02040503050406030204" pitchFamily="18" charset="0"/>
                        <a:ea typeface="Cambria Math" panose="02040503050406030204" pitchFamily="18" charset="0"/>
                      </a:rPr>
                      <m:t>0.4702</m:t>
                    </m:r>
                    <m:d>
                      <m:dPr>
                        <m:ctrlPr>
                          <a:rPr lang="en-US" b="0" i="1" smtClean="0">
                            <a:latin typeface="Cambria Math" panose="02040503050406030204" pitchFamily="18" charset="0"/>
                            <a:ea typeface="Cambria Math" panose="02040503050406030204" pitchFamily="18" charset="0"/>
                          </a:rPr>
                        </m:ctrlPr>
                      </m:dPr>
                      <m:e>
                        <m:r>
                          <a:rPr lang="en-US" b="0" i="0" smtClean="0">
                            <a:latin typeface="Cambria Math" panose="02040503050406030204" pitchFamily="18" charset="0"/>
                            <a:ea typeface="Cambria Math" panose="02040503050406030204" pitchFamily="18" charset="0"/>
                          </a:rPr>
                          <m:t>0.10</m:t>
                        </m:r>
                      </m:e>
                    </m:d>
                    <m:r>
                      <a:rPr lang="en-US" b="0" i="0" smtClean="0">
                        <a:latin typeface="Cambria Math" panose="02040503050406030204" pitchFamily="18" charset="0"/>
                        <a:ea typeface="Cambria Math" panose="02040503050406030204" pitchFamily="18" charset="0"/>
                      </a:rPr>
                      <m:t>=0.09702</m:t>
                    </m:r>
                  </m:oMath>
                </a14:m>
                <a:r>
                  <a:rPr lang="en-US"/>
                  <a:t> </a:t>
                </a:r>
              </a:p>
              <a:p>
                <a:pPr marL="0" indent="0">
                  <a:buNone/>
                </a:pPr>
                <a:r>
                  <a:rPr lang="en-US"/>
                  <a:t>With this return rate, we can determine the weights of each security using the weighted average return formula:</a:t>
                </a:r>
              </a:p>
              <a:p>
                <a:pPr marL="0" indent="0">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𝑤</m:t>
                          </m:r>
                        </m:e>
                        <m:sub>
                          <m:r>
                            <a:rPr lang="en-US" sz="2400" b="0" i="1" smtClean="0">
                              <a:latin typeface="Cambria Math" panose="02040503050406030204" pitchFamily="18" charset="0"/>
                              <a:ea typeface="Cambria Math" panose="02040503050406030204" pitchFamily="18" charset="0"/>
                            </a:rPr>
                            <m:t>𝑅</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𝑘</m:t>
                          </m:r>
                        </m:e>
                        <m:sub>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𝑀</m:t>
                              </m:r>
                            </m:e>
                            <m:sup>
                              <m:r>
                                <a:rPr lang="en-US" sz="2400" b="0" i="1" smtClean="0">
                                  <a:latin typeface="Cambria Math" panose="02040503050406030204" pitchFamily="18" charset="0"/>
                                  <a:ea typeface="Cambria Math" panose="02040503050406030204" pitchFamily="18" charset="0"/>
                                </a:rPr>
                                <m:t>′</m:t>
                              </m:r>
                            </m:sup>
                          </m:sSup>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𝑤</m:t>
                          </m:r>
                        </m:e>
                        <m:sub>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𝑀</m:t>
                              </m:r>
                            </m:e>
                            <m:sup>
                              <m:r>
                                <a:rPr lang="en-US" sz="2400" b="0" i="1" smtClean="0">
                                  <a:latin typeface="Cambria Math" panose="02040503050406030204" pitchFamily="18" charset="0"/>
                                  <a:ea typeface="Cambria Math" panose="02040503050406030204" pitchFamily="18" charset="0"/>
                                </a:rPr>
                                <m:t>′</m:t>
                              </m:r>
                            </m:sup>
                          </m:sSup>
                        </m:sub>
                      </m:sSub>
                    </m:oMath>
                  </m:oMathPara>
                </a14:m>
                <a:endParaRPr lang="en-US"/>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0.09702=</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0.05</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𝑅</m:t>
                          </m:r>
                        </m:sub>
                      </m:sSub>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0" smtClean="0">
                              <a:latin typeface="Cambria Math" panose="02040503050406030204" pitchFamily="18" charset="0"/>
                              <a:ea typeface="Cambria Math" panose="02040503050406030204" pitchFamily="18" charset="0"/>
                            </a:rPr>
                            <m:t>0.1061</m:t>
                          </m:r>
                        </m:e>
                      </m:d>
                      <m:d>
                        <m:dPr>
                          <m:ctrlPr>
                            <a:rPr lang="en-US" b="0" i="1" smtClean="0">
                              <a:latin typeface="Cambria Math" panose="02040503050406030204" pitchFamily="18" charset="0"/>
                              <a:ea typeface="Cambria Math" panose="02040503050406030204" pitchFamily="18" charset="0"/>
                            </a:rPr>
                          </m:ctrlPr>
                        </m:dPr>
                        <m:e>
                          <m:r>
                            <a:rPr lang="en-US" b="0" i="0" smtClean="0">
                              <a:latin typeface="Cambria Math" panose="02040503050406030204" pitchFamily="18" charset="0"/>
                              <a:ea typeface="Cambria Math" panose="02040503050406030204" pitchFamily="18" charset="0"/>
                            </a:rPr>
                            <m:t>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𝑅</m:t>
                              </m:r>
                            </m:sub>
                          </m:sSub>
                        </m:e>
                      </m:d>
                    </m:oMath>
                  </m:oMathPara>
                </a14:m>
                <a:endParaRPr lang="en-US" b="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0.09702=</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0.05</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𝑅</m:t>
                          </m:r>
                        </m:sub>
                      </m:sSub>
                      <m:r>
                        <a:rPr lang="en-US" b="0" i="1" smtClean="0">
                          <a:latin typeface="Cambria Math" panose="02040503050406030204" pitchFamily="18" charset="0"/>
                          <a:ea typeface="Cambria Math" panose="02040503050406030204" pitchFamily="18" charset="0"/>
                        </a:rPr>
                        <m:t>+0.1061−0.1061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𝑅</m:t>
                          </m:r>
                        </m:sub>
                      </m:sSub>
                    </m:oMath>
                  </m:oMathPara>
                </a14:m>
                <a:endParaRPr lang="en-US" b="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0" smtClean="0">
                          <a:latin typeface="Cambria Math" panose="02040503050406030204" pitchFamily="18" charset="0"/>
                          <a:ea typeface="Cambria Math" panose="02040503050406030204" pitchFamily="18" charset="0"/>
                        </a:rPr>
                        <m:t>−0.00908=−0.0561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m:rPr>
                              <m:sty m:val="p"/>
                            </m:rPr>
                            <a:rPr lang="en-US" b="0" i="0" smtClean="0">
                              <a:latin typeface="Cambria Math" panose="02040503050406030204" pitchFamily="18" charset="0"/>
                              <a:ea typeface="Cambria Math" panose="02040503050406030204" pitchFamily="18" charset="0"/>
                            </a:rPr>
                            <m:t>R</m:t>
                          </m:r>
                        </m:sub>
                      </m:sSub>
                    </m:oMath>
                  </m:oMathPara>
                </a14:m>
                <a:endParaRPr lang="en-US" b="0">
                  <a:ea typeface="Cambria Math" panose="02040503050406030204" pitchFamily="18" charset="0"/>
                </a:endParaRPr>
              </a:p>
              <a:p>
                <a:pPr marL="0" indent="0">
                  <a:spcBef>
                    <a:spcPts val="0"/>
                  </a:spcBef>
                  <a:buNone/>
                </a:pPr>
                <a:r>
                  <a:rPr lang="en-US">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𝑅</m:t>
                        </m:r>
                      </m:sub>
                    </m:sSub>
                    <m:r>
                      <a:rPr lang="en-US" b="0" i="1" smtClean="0">
                        <a:latin typeface="Cambria Math" panose="02040503050406030204" pitchFamily="18" charset="0"/>
                        <a:ea typeface="Cambria Math" panose="02040503050406030204" pitchFamily="18" charset="0"/>
                      </a:rPr>
                      <m:t>=0.1619</m:t>
                    </m:r>
                  </m:oMath>
                </a14:m>
                <a:endParaRPr lang="en-US" b="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e>
                        <m:sub>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𝑀</m:t>
                              </m:r>
                            </m:e>
                            <m:sup>
                              <m:r>
                                <a:rPr lang="en-US" b="0" i="1" smtClean="0">
                                  <a:latin typeface="Cambria Math" panose="02040503050406030204" pitchFamily="18" charset="0"/>
                                  <a:ea typeface="Cambria Math" panose="02040503050406030204" pitchFamily="18" charset="0"/>
                                </a:rPr>
                                <m:t>′</m:t>
                              </m:r>
                            </m:sup>
                          </m:sSup>
                        </m:sub>
                      </m:sSub>
                      <m:r>
                        <a:rPr lang="en-US" b="0" i="1" smtClean="0">
                          <a:latin typeface="Cambria Math" panose="02040503050406030204" pitchFamily="18" charset="0"/>
                          <a:ea typeface="Cambria Math" panose="02040503050406030204" pitchFamily="18" charset="0"/>
                        </a:rPr>
                        <m:t>=1−</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𝑅</m:t>
                          </m:r>
                        </m:sub>
                      </m:sSub>
                      <m:r>
                        <a:rPr lang="en-US" b="0" i="1" smtClean="0">
                          <a:latin typeface="Cambria Math" panose="02040503050406030204" pitchFamily="18" charset="0"/>
                          <a:ea typeface="Cambria Math" panose="02040503050406030204" pitchFamily="18" charset="0"/>
                        </a:rPr>
                        <m:t>=1−0.1619=0.8381</m:t>
                      </m:r>
                    </m:oMath>
                  </m:oMathPara>
                </a14:m>
                <a:endParaRPr lang="en-US"/>
              </a:p>
            </p:txBody>
          </p:sp>
        </mc:Choice>
        <mc:Fallback>
          <p:sp>
            <p:nvSpPr>
              <p:cNvPr id="3" name="Content Placeholder 2">
                <a:extLst>
                  <a:ext uri="{FF2B5EF4-FFF2-40B4-BE49-F238E27FC236}">
                    <a16:creationId xmlns:a16="http://schemas.microsoft.com/office/drawing/2014/main" id="{AD6F1C10-3CE5-A8A9-932B-C3C3A0374930}"/>
                  </a:ext>
                </a:extLst>
              </p:cNvPr>
              <p:cNvSpPr>
                <a:spLocks noGrp="1" noRot="1" noChangeAspect="1" noMove="1" noResize="1" noEditPoints="1" noAdjustHandles="1" noChangeArrowheads="1" noChangeShapeType="1" noTextEdit="1"/>
              </p:cNvSpPr>
              <p:nvPr>
                <p:ph idx="1"/>
              </p:nvPr>
            </p:nvSpPr>
            <p:spPr>
              <a:xfrm>
                <a:off x="680321" y="2336873"/>
                <a:ext cx="11137431" cy="4179674"/>
              </a:xfrm>
              <a:blipFill>
                <a:blip r:embed="rId2"/>
                <a:stretch>
                  <a:fillRect l="-876" t="-2041" r="-383"/>
                </a:stretch>
              </a:blipFill>
            </p:spPr>
            <p:txBody>
              <a:bodyPr/>
              <a:lstStyle/>
              <a:p>
                <a:r>
                  <a:rPr lang="en-US">
                    <a:noFill/>
                  </a:rPr>
                  <a:t> </a:t>
                </a:r>
              </a:p>
            </p:txBody>
          </p:sp>
        </mc:Fallback>
      </mc:AlternateContent>
    </p:spTree>
    <p:extLst>
      <p:ext uri="{BB962C8B-B14F-4D97-AF65-F5344CB8AC3E}">
        <p14:creationId xmlns:p14="http://schemas.microsoft.com/office/powerpoint/2010/main" val="1007821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77C5-97D0-2D01-2D87-C7E077E1CD68}"/>
              </a:ext>
            </a:extLst>
          </p:cNvPr>
          <p:cNvSpPr>
            <a:spLocks noGrp="1"/>
          </p:cNvSpPr>
          <p:nvPr>
            <p:ph type="title"/>
          </p:nvPr>
        </p:nvSpPr>
        <p:spPr/>
        <p:txBody>
          <a:bodyPr/>
          <a:lstStyle/>
          <a:p>
            <a:r>
              <a:rPr lang="en-US">
                <a:solidFill>
                  <a:schemeClr val="tx1">
                    <a:lumMod val="10000"/>
                    <a:lumOff val="90000"/>
                  </a:schemeClr>
                </a:solidFill>
              </a:rPr>
              <a:t>VII -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A20DA7-86D7-8081-9A9B-C17A39C90D19}"/>
                  </a:ext>
                </a:extLst>
              </p:cNvPr>
              <p:cNvSpPr>
                <a:spLocks noGrp="1"/>
              </p:cNvSpPr>
              <p:nvPr>
                <p:ph idx="1"/>
              </p:nvPr>
            </p:nvSpPr>
            <p:spPr>
              <a:xfrm>
                <a:off x="680321" y="2505456"/>
                <a:ext cx="9613861" cy="3599316"/>
              </a:xfrm>
            </p:spPr>
            <p:txBody>
              <a:bodyPr/>
              <a:lstStyle/>
              <a:p>
                <a:pPr marL="0" indent="0">
                  <a:buNone/>
                </a:pPr>
                <a:r>
                  <a:rPr lang="en-US"/>
                  <a:t>Following from Case 2, we can find the percentage of salary we need to invest every year to satisfy the assumptions of our pension fund, given the risk and return rate we want. Once we know this percentage, we can use the weighted average equation for our return to determine how much of the percentage of our salary investment will go towards the risk-free security and</a:t>
                </a:r>
                <a14:m>
                  <m:oMath xmlns:m="http://schemas.openxmlformats.org/officeDocument/2006/math">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M</m:t>
                        </m:r>
                      </m:e>
                      <m:sup>
                        <m:r>
                          <a:rPr lang="en-US" b="0" i="0" smtClean="0">
                            <a:latin typeface="Cambria Math" panose="02040503050406030204" pitchFamily="18" charset="0"/>
                          </a:rPr>
                          <m:t>′</m:t>
                        </m:r>
                      </m:sup>
                    </m:sSup>
                  </m:oMath>
                </a14:m>
                <a:r>
                  <a:rPr lang="en-US"/>
                  <a:t>.</a:t>
                </a:r>
              </a:p>
              <a:p>
                <a:pPr marL="0" indent="0">
                  <a:buNone/>
                </a:pPr>
                <a:endParaRPr lang="en-US"/>
              </a:p>
              <a:p>
                <a:pPr marL="0" indent="0">
                  <a:buNone/>
                </a:pPr>
                <a:endParaRPr lang="en-US"/>
              </a:p>
            </p:txBody>
          </p:sp>
        </mc:Choice>
        <mc:Fallback xmlns="">
          <p:sp>
            <p:nvSpPr>
              <p:cNvPr id="3" name="Content Placeholder 2">
                <a:extLst>
                  <a:ext uri="{FF2B5EF4-FFF2-40B4-BE49-F238E27FC236}">
                    <a16:creationId xmlns:a16="http://schemas.microsoft.com/office/drawing/2014/main" id="{F9A20DA7-86D7-8081-9A9B-C17A39C90D19}"/>
                  </a:ext>
                </a:extLst>
              </p:cNvPr>
              <p:cNvSpPr>
                <a:spLocks noGrp="1" noRot="1" noChangeAspect="1" noMove="1" noResize="1" noEditPoints="1" noAdjustHandles="1" noChangeArrowheads="1" noChangeShapeType="1" noTextEdit="1"/>
              </p:cNvSpPr>
              <p:nvPr>
                <p:ph idx="1"/>
              </p:nvPr>
            </p:nvSpPr>
            <p:spPr>
              <a:xfrm>
                <a:off x="680321" y="2505456"/>
                <a:ext cx="9613861" cy="3599316"/>
              </a:xfrm>
              <a:blipFill>
                <a:blip r:embed="rId3"/>
                <a:stretch>
                  <a:fillRect l="-1015" t="-2373"/>
                </a:stretch>
              </a:blipFill>
            </p:spPr>
            <p:txBody>
              <a:bodyPr/>
              <a:lstStyle/>
              <a:p>
                <a:r>
                  <a:rPr lang="en-US">
                    <a:noFill/>
                  </a:rPr>
                  <a:t> </a:t>
                </a:r>
              </a:p>
            </p:txBody>
          </p:sp>
        </mc:Fallback>
      </mc:AlternateContent>
    </p:spTree>
    <p:extLst>
      <p:ext uri="{BB962C8B-B14F-4D97-AF65-F5344CB8AC3E}">
        <p14:creationId xmlns:p14="http://schemas.microsoft.com/office/powerpoint/2010/main" val="3749237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B169-C843-CDE9-CDB5-53E65584FC86}"/>
              </a:ext>
            </a:extLst>
          </p:cNvPr>
          <p:cNvSpPr>
            <a:spLocks noGrp="1"/>
          </p:cNvSpPr>
          <p:nvPr>
            <p:ph type="title"/>
          </p:nvPr>
        </p:nvSpPr>
        <p:spPr/>
        <p:txBody>
          <a:bodyPr/>
          <a:lstStyle/>
          <a:p>
            <a:r>
              <a:rPr lang="en-US">
                <a:solidFill>
                  <a:schemeClr val="bg2"/>
                </a:solidFill>
              </a:rPr>
              <a:t>VII -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FF0828-92A2-E40F-1FFE-D48A1C42FD68}"/>
                  </a:ext>
                </a:extLst>
              </p:cNvPr>
              <p:cNvSpPr>
                <a:spLocks noGrp="1"/>
              </p:cNvSpPr>
              <p:nvPr>
                <p:ph idx="1"/>
              </p:nvPr>
            </p:nvSpPr>
            <p:spPr/>
            <p:txBody>
              <a:bodyPr/>
              <a:lstStyle/>
              <a:p>
                <a:pPr marL="0" indent="0">
                  <a:buNone/>
                </a:pPr>
                <a:r>
                  <a:rPr lang="en-US"/>
                  <a:t>The following table shows the Salary Investment Percentage, Weight of risk-free security, and weight of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oMath>
                </a14:m>
                <a:r>
                  <a:rPr lang="en-US"/>
                  <a:t> based on the chosen risk level and return:</a:t>
                </a:r>
              </a:p>
            </p:txBody>
          </p:sp>
        </mc:Choice>
        <mc:Fallback xmlns="">
          <p:sp>
            <p:nvSpPr>
              <p:cNvPr id="3" name="Content Placeholder 2">
                <a:extLst>
                  <a:ext uri="{FF2B5EF4-FFF2-40B4-BE49-F238E27FC236}">
                    <a16:creationId xmlns:a16="http://schemas.microsoft.com/office/drawing/2014/main" id="{55FF0828-92A2-E40F-1FFE-D48A1C42FD68}"/>
                  </a:ext>
                </a:extLst>
              </p:cNvPr>
              <p:cNvSpPr>
                <a:spLocks noGrp="1" noRot="1" noChangeAspect="1" noMove="1" noResize="1" noEditPoints="1" noAdjustHandles="1" noChangeArrowheads="1" noChangeShapeType="1" noTextEdit="1"/>
              </p:cNvSpPr>
              <p:nvPr>
                <p:ph idx="1"/>
              </p:nvPr>
            </p:nvSpPr>
            <p:spPr>
              <a:blipFill>
                <a:blip r:embed="rId2"/>
                <a:stretch>
                  <a:fillRect l="-1015" t="-2369" r="-1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B92AE25B-B569-48E0-0931-846232090A79}"/>
                  </a:ext>
                </a:extLst>
              </p:cNvPr>
              <p:cNvGraphicFramePr>
                <a:graphicFrameLocks noGrp="1"/>
              </p:cNvGraphicFramePr>
              <p:nvPr>
                <p:extLst>
                  <p:ext uri="{D42A27DB-BD31-4B8C-83A1-F6EECF244321}">
                    <p14:modId xmlns:p14="http://schemas.microsoft.com/office/powerpoint/2010/main" val="2758918538"/>
                  </p:ext>
                </p:extLst>
              </p:nvPr>
            </p:nvGraphicFramePr>
            <p:xfrm>
              <a:off x="680321" y="3428999"/>
              <a:ext cx="10831362" cy="2795335"/>
            </p:xfrm>
            <a:graphic>
              <a:graphicData uri="http://schemas.openxmlformats.org/drawingml/2006/table">
                <a:tbl>
                  <a:tblPr firstRow="1" bandRow="1">
                    <a:tableStyleId>{5C22544A-7EE6-4342-B048-85BDC9FD1C3A}</a:tableStyleId>
                  </a:tblPr>
                  <a:tblGrid>
                    <a:gridCol w="3506668">
                      <a:extLst>
                        <a:ext uri="{9D8B030D-6E8A-4147-A177-3AD203B41FA5}">
                          <a16:colId xmlns:a16="http://schemas.microsoft.com/office/drawing/2014/main" val="3165464046"/>
                        </a:ext>
                      </a:extLst>
                    </a:gridCol>
                    <a:gridCol w="1347537">
                      <a:extLst>
                        <a:ext uri="{9D8B030D-6E8A-4147-A177-3AD203B41FA5}">
                          <a16:colId xmlns:a16="http://schemas.microsoft.com/office/drawing/2014/main" val="3981129137"/>
                        </a:ext>
                      </a:extLst>
                    </a:gridCol>
                    <a:gridCol w="1524000">
                      <a:extLst>
                        <a:ext uri="{9D8B030D-6E8A-4147-A177-3AD203B41FA5}">
                          <a16:colId xmlns:a16="http://schemas.microsoft.com/office/drawing/2014/main" val="839895549"/>
                        </a:ext>
                      </a:extLst>
                    </a:gridCol>
                    <a:gridCol w="1491916">
                      <a:extLst>
                        <a:ext uri="{9D8B030D-6E8A-4147-A177-3AD203B41FA5}">
                          <a16:colId xmlns:a16="http://schemas.microsoft.com/office/drawing/2014/main" val="971319454"/>
                        </a:ext>
                      </a:extLst>
                    </a:gridCol>
                    <a:gridCol w="1524000">
                      <a:extLst>
                        <a:ext uri="{9D8B030D-6E8A-4147-A177-3AD203B41FA5}">
                          <a16:colId xmlns:a16="http://schemas.microsoft.com/office/drawing/2014/main" val="1968751438"/>
                        </a:ext>
                      </a:extLst>
                    </a:gridCol>
                    <a:gridCol w="1437241">
                      <a:extLst>
                        <a:ext uri="{9D8B030D-6E8A-4147-A177-3AD203B41FA5}">
                          <a16:colId xmlns:a16="http://schemas.microsoft.com/office/drawing/2014/main" val="771972190"/>
                        </a:ext>
                      </a:extLst>
                    </a:gridCol>
                  </a:tblGrid>
                  <a:tr h="559067">
                    <a:tc>
                      <a:txBody>
                        <a:bodyPr/>
                        <a:lstStyle/>
                        <a:p>
                          <a:r>
                            <a:rPr lang="en-US"/>
                            <a:t>Risk Level</a:t>
                          </a:r>
                        </a:p>
                      </a:txBody>
                      <a:tcPr/>
                    </a:tc>
                    <a:tc>
                      <a:txBody>
                        <a:bodyPr/>
                        <a:lstStyle/>
                        <a:p>
                          <a:r>
                            <a:rPr lang="en-US"/>
                            <a:t>0.00</a:t>
                          </a:r>
                        </a:p>
                      </a:txBody>
                      <a:tcPr/>
                    </a:tc>
                    <a:tc>
                      <a:txBody>
                        <a:bodyPr/>
                        <a:lstStyle/>
                        <a:p>
                          <a:r>
                            <a:rPr lang="en-US"/>
                            <a:t>0.025</a:t>
                          </a:r>
                        </a:p>
                      </a:txBody>
                      <a:tcPr/>
                    </a:tc>
                    <a:tc>
                      <a:txBody>
                        <a:bodyPr/>
                        <a:lstStyle/>
                        <a:p>
                          <a:r>
                            <a:rPr lang="en-US"/>
                            <a:t>0.05</a:t>
                          </a:r>
                        </a:p>
                      </a:txBody>
                      <a:tcPr/>
                    </a:tc>
                    <a:tc>
                      <a:txBody>
                        <a:bodyPr/>
                        <a:lstStyle/>
                        <a:p>
                          <a:r>
                            <a:rPr lang="en-US"/>
                            <a:t>0.075</a:t>
                          </a:r>
                        </a:p>
                      </a:txBody>
                      <a:tcPr/>
                    </a:tc>
                    <a:tc>
                      <a:txBody>
                        <a:bodyPr/>
                        <a:lstStyle/>
                        <a:p>
                          <a:r>
                            <a:rPr lang="en-US"/>
                            <a:t>0.10</a:t>
                          </a:r>
                        </a:p>
                      </a:txBody>
                      <a:tcPr/>
                    </a:tc>
                    <a:extLst>
                      <a:ext uri="{0D108BD9-81ED-4DB2-BD59-A6C34878D82A}">
                        <a16:rowId xmlns:a16="http://schemas.microsoft.com/office/drawing/2014/main" val="3869794955"/>
                      </a:ext>
                    </a:extLst>
                  </a:tr>
                  <a:tr h="559067">
                    <a:tc>
                      <a:txBody>
                        <a:bodyPr/>
                        <a:lstStyle/>
                        <a:p>
                          <a:r>
                            <a:rPr lang="en-US"/>
                            <a:t>Return</a:t>
                          </a:r>
                        </a:p>
                      </a:txBody>
                      <a:tcPr/>
                    </a:tc>
                    <a:tc>
                      <a:txBody>
                        <a:bodyPr/>
                        <a:lstStyle/>
                        <a:p>
                          <a:r>
                            <a:rPr lang="en-US"/>
                            <a:t>0.05</a:t>
                          </a:r>
                        </a:p>
                      </a:txBody>
                      <a:tcPr/>
                    </a:tc>
                    <a:tc>
                      <a:txBody>
                        <a:bodyPr/>
                        <a:lstStyle/>
                        <a:p>
                          <a:r>
                            <a:rPr lang="en-US"/>
                            <a:t>0.0618</a:t>
                          </a:r>
                        </a:p>
                      </a:txBody>
                      <a:tcPr/>
                    </a:tc>
                    <a:tc>
                      <a:txBody>
                        <a:bodyPr/>
                        <a:lstStyle/>
                        <a:p>
                          <a:r>
                            <a:rPr lang="en-US"/>
                            <a:t>0.0735</a:t>
                          </a:r>
                        </a:p>
                      </a:txBody>
                      <a:tcPr/>
                    </a:tc>
                    <a:tc>
                      <a:txBody>
                        <a:bodyPr/>
                        <a:lstStyle/>
                        <a:p>
                          <a:r>
                            <a:rPr lang="en-US"/>
                            <a:t>0.0853</a:t>
                          </a:r>
                        </a:p>
                      </a:txBody>
                      <a:tcPr/>
                    </a:tc>
                    <a:tc>
                      <a:txBody>
                        <a:bodyPr/>
                        <a:lstStyle/>
                        <a:p>
                          <a:r>
                            <a:rPr lang="en-US"/>
                            <a:t>0.0970</a:t>
                          </a:r>
                        </a:p>
                      </a:txBody>
                      <a:tcPr/>
                    </a:tc>
                    <a:extLst>
                      <a:ext uri="{0D108BD9-81ED-4DB2-BD59-A6C34878D82A}">
                        <a16:rowId xmlns:a16="http://schemas.microsoft.com/office/drawing/2014/main" val="2124287686"/>
                      </a:ext>
                    </a:extLst>
                  </a:tr>
                  <a:tr h="559067">
                    <a:tc>
                      <a:txBody>
                        <a:bodyPr/>
                        <a:lstStyle/>
                        <a:p>
                          <a:r>
                            <a:rPr lang="en-US"/>
                            <a:t>Salary Investment Percentage</a:t>
                          </a:r>
                        </a:p>
                      </a:txBody>
                      <a:tcPr/>
                    </a:tc>
                    <a:tc>
                      <a:txBody>
                        <a:bodyPr/>
                        <a:lstStyle/>
                        <a:p>
                          <a:r>
                            <a:rPr lang="en-US"/>
                            <a:t>0.1005</a:t>
                          </a:r>
                        </a:p>
                      </a:txBody>
                      <a:tcPr/>
                    </a:tc>
                    <a:tc>
                      <a:txBody>
                        <a:bodyPr/>
                        <a:lstStyle/>
                        <a:p>
                          <a:r>
                            <a:rPr lang="en-US"/>
                            <a:t>0.0694</a:t>
                          </a:r>
                        </a:p>
                      </a:txBody>
                      <a:tcPr/>
                    </a:tc>
                    <a:tc>
                      <a:txBody>
                        <a:bodyPr/>
                        <a:lstStyle/>
                        <a:p>
                          <a:r>
                            <a:rPr lang="en-US"/>
                            <a:t>0.0476</a:t>
                          </a:r>
                        </a:p>
                      </a:txBody>
                      <a:tcPr/>
                    </a:tc>
                    <a:tc>
                      <a:txBody>
                        <a:bodyPr/>
                        <a:lstStyle/>
                        <a:p>
                          <a:r>
                            <a:rPr lang="en-US"/>
                            <a:t>0.0324</a:t>
                          </a:r>
                        </a:p>
                      </a:txBody>
                      <a:tcPr/>
                    </a:tc>
                    <a:tc>
                      <a:txBody>
                        <a:bodyPr/>
                        <a:lstStyle/>
                        <a:p>
                          <a:r>
                            <a:rPr lang="en-US"/>
                            <a:t>0.0220</a:t>
                          </a:r>
                        </a:p>
                      </a:txBody>
                      <a:tcPr/>
                    </a:tc>
                    <a:extLst>
                      <a:ext uri="{0D108BD9-81ED-4DB2-BD59-A6C34878D82A}">
                        <a16:rowId xmlns:a16="http://schemas.microsoft.com/office/drawing/2014/main" val="1285388998"/>
                      </a:ext>
                    </a:extLst>
                  </a:tr>
                  <a:tr h="559067">
                    <a:tc>
                      <a:txBody>
                        <a:bodyPr/>
                        <a:lstStyle/>
                        <a:p>
                          <a:r>
                            <a:rPr lang="en-US"/>
                            <a:t>Weight of Risk-Free</a:t>
                          </a:r>
                        </a:p>
                      </a:txBody>
                      <a:tcPr/>
                    </a:tc>
                    <a:tc>
                      <a:txBody>
                        <a:bodyPr/>
                        <a:lstStyle/>
                        <a:p>
                          <a:r>
                            <a:rPr lang="en-US"/>
                            <a:t>1.0</a:t>
                          </a:r>
                        </a:p>
                      </a:txBody>
                      <a:tcPr/>
                    </a:tc>
                    <a:tc>
                      <a:txBody>
                        <a:bodyPr/>
                        <a:lstStyle/>
                        <a:p>
                          <a:r>
                            <a:rPr lang="en-US"/>
                            <a:t>0.7905</a:t>
                          </a:r>
                        </a:p>
                      </a:txBody>
                      <a:tcPr/>
                    </a:tc>
                    <a:tc>
                      <a:txBody>
                        <a:bodyPr/>
                        <a:lstStyle/>
                        <a:p>
                          <a:r>
                            <a:rPr lang="en-US"/>
                            <a:t>0.5809</a:t>
                          </a:r>
                        </a:p>
                      </a:txBody>
                      <a:tcPr/>
                    </a:tc>
                    <a:tc>
                      <a:txBody>
                        <a:bodyPr/>
                        <a:lstStyle/>
                        <a:p>
                          <a:r>
                            <a:rPr lang="en-US"/>
                            <a:t>0.3714</a:t>
                          </a:r>
                        </a:p>
                      </a:txBody>
                      <a:tcPr/>
                    </a:tc>
                    <a:tc>
                      <a:txBody>
                        <a:bodyPr/>
                        <a:lstStyle/>
                        <a:p>
                          <a:r>
                            <a:rPr lang="en-US"/>
                            <a:t>0.1619</a:t>
                          </a:r>
                        </a:p>
                      </a:txBody>
                      <a:tcPr/>
                    </a:tc>
                    <a:extLst>
                      <a:ext uri="{0D108BD9-81ED-4DB2-BD59-A6C34878D82A}">
                        <a16:rowId xmlns:a16="http://schemas.microsoft.com/office/drawing/2014/main" val="2506750142"/>
                      </a:ext>
                    </a:extLst>
                  </a:tr>
                  <a:tr h="559067">
                    <a:tc>
                      <a:txBody>
                        <a:bodyPr/>
                        <a:lstStyle/>
                        <a:p>
                          <a:r>
                            <a:rPr lang="en-US"/>
                            <a:t>Weight of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oMath>
                          </a14:m>
                          <a:endParaRPr lang="en-US"/>
                        </a:p>
                      </a:txBody>
                      <a:tcPr/>
                    </a:tc>
                    <a:tc>
                      <a:txBody>
                        <a:bodyPr/>
                        <a:lstStyle/>
                        <a:p>
                          <a:r>
                            <a:rPr lang="en-US"/>
                            <a:t>0.0</a:t>
                          </a:r>
                        </a:p>
                      </a:txBody>
                      <a:tcPr/>
                    </a:tc>
                    <a:tc>
                      <a:txBody>
                        <a:bodyPr/>
                        <a:lstStyle/>
                        <a:p>
                          <a:r>
                            <a:rPr lang="en-US"/>
                            <a:t>0.2095</a:t>
                          </a:r>
                        </a:p>
                      </a:txBody>
                      <a:tcPr/>
                    </a:tc>
                    <a:tc>
                      <a:txBody>
                        <a:bodyPr/>
                        <a:lstStyle/>
                        <a:p>
                          <a:r>
                            <a:rPr lang="en-US"/>
                            <a:t>0.4191</a:t>
                          </a:r>
                        </a:p>
                      </a:txBody>
                      <a:tcPr/>
                    </a:tc>
                    <a:tc>
                      <a:txBody>
                        <a:bodyPr/>
                        <a:lstStyle/>
                        <a:p>
                          <a:r>
                            <a:rPr lang="en-US"/>
                            <a:t>0.6286</a:t>
                          </a:r>
                        </a:p>
                      </a:txBody>
                      <a:tcPr/>
                    </a:tc>
                    <a:tc>
                      <a:txBody>
                        <a:bodyPr/>
                        <a:lstStyle/>
                        <a:p>
                          <a:r>
                            <a:rPr lang="en-US"/>
                            <a:t>0.8381</a:t>
                          </a:r>
                        </a:p>
                      </a:txBody>
                      <a:tcPr/>
                    </a:tc>
                    <a:extLst>
                      <a:ext uri="{0D108BD9-81ED-4DB2-BD59-A6C34878D82A}">
                        <a16:rowId xmlns:a16="http://schemas.microsoft.com/office/drawing/2014/main" val="710122029"/>
                      </a:ext>
                    </a:extLst>
                  </a:tr>
                </a:tbl>
              </a:graphicData>
            </a:graphic>
          </p:graphicFrame>
        </mc:Choice>
        <mc:Fallback xmlns="">
          <p:graphicFrame>
            <p:nvGraphicFramePr>
              <p:cNvPr id="4" name="Table 3">
                <a:extLst>
                  <a:ext uri="{FF2B5EF4-FFF2-40B4-BE49-F238E27FC236}">
                    <a16:creationId xmlns:a16="http://schemas.microsoft.com/office/drawing/2014/main" id="{B92AE25B-B569-48E0-0931-846232090A79}"/>
                  </a:ext>
                </a:extLst>
              </p:cNvPr>
              <p:cNvGraphicFramePr>
                <a:graphicFrameLocks noGrp="1"/>
              </p:cNvGraphicFramePr>
              <p:nvPr>
                <p:extLst>
                  <p:ext uri="{D42A27DB-BD31-4B8C-83A1-F6EECF244321}">
                    <p14:modId xmlns:p14="http://schemas.microsoft.com/office/powerpoint/2010/main" val="2758918538"/>
                  </p:ext>
                </p:extLst>
              </p:nvPr>
            </p:nvGraphicFramePr>
            <p:xfrm>
              <a:off x="680321" y="3428999"/>
              <a:ext cx="10831362" cy="2795335"/>
            </p:xfrm>
            <a:graphic>
              <a:graphicData uri="http://schemas.openxmlformats.org/drawingml/2006/table">
                <a:tbl>
                  <a:tblPr firstRow="1" bandRow="1">
                    <a:tableStyleId>{5C22544A-7EE6-4342-B048-85BDC9FD1C3A}</a:tableStyleId>
                  </a:tblPr>
                  <a:tblGrid>
                    <a:gridCol w="3506668">
                      <a:extLst>
                        <a:ext uri="{9D8B030D-6E8A-4147-A177-3AD203B41FA5}">
                          <a16:colId xmlns:a16="http://schemas.microsoft.com/office/drawing/2014/main" val="3165464046"/>
                        </a:ext>
                      </a:extLst>
                    </a:gridCol>
                    <a:gridCol w="1347537">
                      <a:extLst>
                        <a:ext uri="{9D8B030D-6E8A-4147-A177-3AD203B41FA5}">
                          <a16:colId xmlns:a16="http://schemas.microsoft.com/office/drawing/2014/main" val="3981129137"/>
                        </a:ext>
                      </a:extLst>
                    </a:gridCol>
                    <a:gridCol w="1524000">
                      <a:extLst>
                        <a:ext uri="{9D8B030D-6E8A-4147-A177-3AD203B41FA5}">
                          <a16:colId xmlns:a16="http://schemas.microsoft.com/office/drawing/2014/main" val="839895549"/>
                        </a:ext>
                      </a:extLst>
                    </a:gridCol>
                    <a:gridCol w="1491916">
                      <a:extLst>
                        <a:ext uri="{9D8B030D-6E8A-4147-A177-3AD203B41FA5}">
                          <a16:colId xmlns:a16="http://schemas.microsoft.com/office/drawing/2014/main" val="971319454"/>
                        </a:ext>
                      </a:extLst>
                    </a:gridCol>
                    <a:gridCol w="1524000">
                      <a:extLst>
                        <a:ext uri="{9D8B030D-6E8A-4147-A177-3AD203B41FA5}">
                          <a16:colId xmlns:a16="http://schemas.microsoft.com/office/drawing/2014/main" val="1968751438"/>
                        </a:ext>
                      </a:extLst>
                    </a:gridCol>
                    <a:gridCol w="1437241">
                      <a:extLst>
                        <a:ext uri="{9D8B030D-6E8A-4147-A177-3AD203B41FA5}">
                          <a16:colId xmlns:a16="http://schemas.microsoft.com/office/drawing/2014/main" val="771972190"/>
                        </a:ext>
                      </a:extLst>
                    </a:gridCol>
                  </a:tblGrid>
                  <a:tr h="559067">
                    <a:tc>
                      <a:txBody>
                        <a:bodyPr/>
                        <a:lstStyle/>
                        <a:p>
                          <a:r>
                            <a:rPr lang="en-US"/>
                            <a:t>Risk Level</a:t>
                          </a:r>
                        </a:p>
                      </a:txBody>
                      <a:tcPr/>
                    </a:tc>
                    <a:tc>
                      <a:txBody>
                        <a:bodyPr/>
                        <a:lstStyle/>
                        <a:p>
                          <a:r>
                            <a:rPr lang="en-US"/>
                            <a:t>0.00</a:t>
                          </a:r>
                        </a:p>
                      </a:txBody>
                      <a:tcPr/>
                    </a:tc>
                    <a:tc>
                      <a:txBody>
                        <a:bodyPr/>
                        <a:lstStyle/>
                        <a:p>
                          <a:r>
                            <a:rPr lang="en-US"/>
                            <a:t>0.025</a:t>
                          </a:r>
                        </a:p>
                      </a:txBody>
                      <a:tcPr/>
                    </a:tc>
                    <a:tc>
                      <a:txBody>
                        <a:bodyPr/>
                        <a:lstStyle/>
                        <a:p>
                          <a:r>
                            <a:rPr lang="en-US"/>
                            <a:t>0.05</a:t>
                          </a:r>
                        </a:p>
                      </a:txBody>
                      <a:tcPr/>
                    </a:tc>
                    <a:tc>
                      <a:txBody>
                        <a:bodyPr/>
                        <a:lstStyle/>
                        <a:p>
                          <a:r>
                            <a:rPr lang="en-US"/>
                            <a:t>0.075</a:t>
                          </a:r>
                        </a:p>
                      </a:txBody>
                      <a:tcPr/>
                    </a:tc>
                    <a:tc>
                      <a:txBody>
                        <a:bodyPr/>
                        <a:lstStyle/>
                        <a:p>
                          <a:r>
                            <a:rPr lang="en-US"/>
                            <a:t>0.10</a:t>
                          </a:r>
                        </a:p>
                      </a:txBody>
                      <a:tcPr/>
                    </a:tc>
                    <a:extLst>
                      <a:ext uri="{0D108BD9-81ED-4DB2-BD59-A6C34878D82A}">
                        <a16:rowId xmlns:a16="http://schemas.microsoft.com/office/drawing/2014/main" val="3869794955"/>
                      </a:ext>
                    </a:extLst>
                  </a:tr>
                  <a:tr h="559067">
                    <a:tc>
                      <a:txBody>
                        <a:bodyPr/>
                        <a:lstStyle/>
                        <a:p>
                          <a:r>
                            <a:rPr lang="en-US"/>
                            <a:t>Return</a:t>
                          </a:r>
                        </a:p>
                      </a:txBody>
                      <a:tcPr/>
                    </a:tc>
                    <a:tc>
                      <a:txBody>
                        <a:bodyPr/>
                        <a:lstStyle/>
                        <a:p>
                          <a:r>
                            <a:rPr lang="en-US"/>
                            <a:t>0.05</a:t>
                          </a:r>
                        </a:p>
                      </a:txBody>
                      <a:tcPr/>
                    </a:tc>
                    <a:tc>
                      <a:txBody>
                        <a:bodyPr/>
                        <a:lstStyle/>
                        <a:p>
                          <a:r>
                            <a:rPr lang="en-US"/>
                            <a:t>0.0618</a:t>
                          </a:r>
                        </a:p>
                      </a:txBody>
                      <a:tcPr/>
                    </a:tc>
                    <a:tc>
                      <a:txBody>
                        <a:bodyPr/>
                        <a:lstStyle/>
                        <a:p>
                          <a:r>
                            <a:rPr lang="en-US"/>
                            <a:t>0.0735</a:t>
                          </a:r>
                        </a:p>
                      </a:txBody>
                      <a:tcPr/>
                    </a:tc>
                    <a:tc>
                      <a:txBody>
                        <a:bodyPr/>
                        <a:lstStyle/>
                        <a:p>
                          <a:r>
                            <a:rPr lang="en-US"/>
                            <a:t>0.0853</a:t>
                          </a:r>
                        </a:p>
                      </a:txBody>
                      <a:tcPr/>
                    </a:tc>
                    <a:tc>
                      <a:txBody>
                        <a:bodyPr/>
                        <a:lstStyle/>
                        <a:p>
                          <a:r>
                            <a:rPr lang="en-US"/>
                            <a:t>0.0970</a:t>
                          </a:r>
                        </a:p>
                      </a:txBody>
                      <a:tcPr/>
                    </a:tc>
                    <a:extLst>
                      <a:ext uri="{0D108BD9-81ED-4DB2-BD59-A6C34878D82A}">
                        <a16:rowId xmlns:a16="http://schemas.microsoft.com/office/drawing/2014/main" val="2124287686"/>
                      </a:ext>
                    </a:extLst>
                  </a:tr>
                  <a:tr h="559067">
                    <a:tc>
                      <a:txBody>
                        <a:bodyPr/>
                        <a:lstStyle/>
                        <a:p>
                          <a:r>
                            <a:rPr lang="en-US"/>
                            <a:t>Salary Investment Percentage</a:t>
                          </a:r>
                        </a:p>
                      </a:txBody>
                      <a:tcPr/>
                    </a:tc>
                    <a:tc>
                      <a:txBody>
                        <a:bodyPr/>
                        <a:lstStyle/>
                        <a:p>
                          <a:r>
                            <a:rPr lang="en-US"/>
                            <a:t>0.1005</a:t>
                          </a:r>
                        </a:p>
                      </a:txBody>
                      <a:tcPr/>
                    </a:tc>
                    <a:tc>
                      <a:txBody>
                        <a:bodyPr/>
                        <a:lstStyle/>
                        <a:p>
                          <a:r>
                            <a:rPr lang="en-US"/>
                            <a:t>0.0694</a:t>
                          </a:r>
                        </a:p>
                      </a:txBody>
                      <a:tcPr/>
                    </a:tc>
                    <a:tc>
                      <a:txBody>
                        <a:bodyPr/>
                        <a:lstStyle/>
                        <a:p>
                          <a:r>
                            <a:rPr lang="en-US"/>
                            <a:t>0.0476</a:t>
                          </a:r>
                        </a:p>
                      </a:txBody>
                      <a:tcPr/>
                    </a:tc>
                    <a:tc>
                      <a:txBody>
                        <a:bodyPr/>
                        <a:lstStyle/>
                        <a:p>
                          <a:r>
                            <a:rPr lang="en-US"/>
                            <a:t>0.0324</a:t>
                          </a:r>
                        </a:p>
                      </a:txBody>
                      <a:tcPr/>
                    </a:tc>
                    <a:tc>
                      <a:txBody>
                        <a:bodyPr/>
                        <a:lstStyle/>
                        <a:p>
                          <a:r>
                            <a:rPr lang="en-US"/>
                            <a:t>0.0220</a:t>
                          </a:r>
                        </a:p>
                      </a:txBody>
                      <a:tcPr/>
                    </a:tc>
                    <a:extLst>
                      <a:ext uri="{0D108BD9-81ED-4DB2-BD59-A6C34878D82A}">
                        <a16:rowId xmlns:a16="http://schemas.microsoft.com/office/drawing/2014/main" val="1285388998"/>
                      </a:ext>
                    </a:extLst>
                  </a:tr>
                  <a:tr h="559067">
                    <a:tc>
                      <a:txBody>
                        <a:bodyPr/>
                        <a:lstStyle/>
                        <a:p>
                          <a:r>
                            <a:rPr lang="en-US"/>
                            <a:t>Weight of Risk-Free</a:t>
                          </a:r>
                        </a:p>
                      </a:txBody>
                      <a:tcPr/>
                    </a:tc>
                    <a:tc>
                      <a:txBody>
                        <a:bodyPr/>
                        <a:lstStyle/>
                        <a:p>
                          <a:r>
                            <a:rPr lang="en-US"/>
                            <a:t>1.0</a:t>
                          </a:r>
                        </a:p>
                      </a:txBody>
                      <a:tcPr/>
                    </a:tc>
                    <a:tc>
                      <a:txBody>
                        <a:bodyPr/>
                        <a:lstStyle/>
                        <a:p>
                          <a:r>
                            <a:rPr lang="en-US"/>
                            <a:t>0.7905</a:t>
                          </a:r>
                        </a:p>
                      </a:txBody>
                      <a:tcPr/>
                    </a:tc>
                    <a:tc>
                      <a:txBody>
                        <a:bodyPr/>
                        <a:lstStyle/>
                        <a:p>
                          <a:r>
                            <a:rPr lang="en-US"/>
                            <a:t>0.5809</a:t>
                          </a:r>
                        </a:p>
                      </a:txBody>
                      <a:tcPr/>
                    </a:tc>
                    <a:tc>
                      <a:txBody>
                        <a:bodyPr/>
                        <a:lstStyle/>
                        <a:p>
                          <a:r>
                            <a:rPr lang="en-US"/>
                            <a:t>0.3714</a:t>
                          </a:r>
                        </a:p>
                      </a:txBody>
                      <a:tcPr/>
                    </a:tc>
                    <a:tc>
                      <a:txBody>
                        <a:bodyPr/>
                        <a:lstStyle/>
                        <a:p>
                          <a:r>
                            <a:rPr lang="en-US"/>
                            <a:t>0.1619</a:t>
                          </a:r>
                        </a:p>
                      </a:txBody>
                      <a:tcPr/>
                    </a:tc>
                    <a:extLst>
                      <a:ext uri="{0D108BD9-81ED-4DB2-BD59-A6C34878D82A}">
                        <a16:rowId xmlns:a16="http://schemas.microsoft.com/office/drawing/2014/main" val="2506750142"/>
                      </a:ext>
                    </a:extLst>
                  </a:tr>
                  <a:tr h="559067">
                    <a:tc>
                      <a:txBody>
                        <a:bodyPr/>
                        <a:lstStyle/>
                        <a:p>
                          <a:endParaRPr lang="en-US"/>
                        </a:p>
                      </a:txBody>
                      <a:tcPr>
                        <a:blipFill>
                          <a:blip r:embed="rId3"/>
                          <a:stretch>
                            <a:fillRect l="-174" t="-406522" r="-209375" b="-2174"/>
                          </a:stretch>
                        </a:blipFill>
                      </a:tcPr>
                    </a:tc>
                    <a:tc>
                      <a:txBody>
                        <a:bodyPr/>
                        <a:lstStyle/>
                        <a:p>
                          <a:r>
                            <a:rPr lang="en-US"/>
                            <a:t>0.0</a:t>
                          </a:r>
                        </a:p>
                      </a:txBody>
                      <a:tcPr/>
                    </a:tc>
                    <a:tc>
                      <a:txBody>
                        <a:bodyPr/>
                        <a:lstStyle/>
                        <a:p>
                          <a:r>
                            <a:rPr lang="en-US"/>
                            <a:t>0.2095</a:t>
                          </a:r>
                        </a:p>
                      </a:txBody>
                      <a:tcPr/>
                    </a:tc>
                    <a:tc>
                      <a:txBody>
                        <a:bodyPr/>
                        <a:lstStyle/>
                        <a:p>
                          <a:r>
                            <a:rPr lang="en-US"/>
                            <a:t>0.4191</a:t>
                          </a:r>
                        </a:p>
                      </a:txBody>
                      <a:tcPr/>
                    </a:tc>
                    <a:tc>
                      <a:txBody>
                        <a:bodyPr/>
                        <a:lstStyle/>
                        <a:p>
                          <a:r>
                            <a:rPr lang="en-US"/>
                            <a:t>0.6286</a:t>
                          </a:r>
                        </a:p>
                      </a:txBody>
                      <a:tcPr/>
                    </a:tc>
                    <a:tc>
                      <a:txBody>
                        <a:bodyPr/>
                        <a:lstStyle/>
                        <a:p>
                          <a:r>
                            <a:rPr lang="en-US"/>
                            <a:t>0.8381</a:t>
                          </a:r>
                        </a:p>
                      </a:txBody>
                      <a:tcPr/>
                    </a:tc>
                    <a:extLst>
                      <a:ext uri="{0D108BD9-81ED-4DB2-BD59-A6C34878D82A}">
                        <a16:rowId xmlns:a16="http://schemas.microsoft.com/office/drawing/2014/main" val="710122029"/>
                      </a:ext>
                    </a:extLst>
                  </a:tr>
                </a:tbl>
              </a:graphicData>
            </a:graphic>
          </p:graphicFrame>
        </mc:Fallback>
      </mc:AlternateContent>
    </p:spTree>
    <p:extLst>
      <p:ext uri="{BB962C8B-B14F-4D97-AF65-F5344CB8AC3E}">
        <p14:creationId xmlns:p14="http://schemas.microsoft.com/office/powerpoint/2010/main" val="318657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085C-95CC-7060-8395-A5398A6339E8}"/>
              </a:ext>
            </a:extLst>
          </p:cNvPr>
          <p:cNvSpPr>
            <a:spLocks noGrp="1"/>
          </p:cNvSpPr>
          <p:nvPr>
            <p:ph type="title"/>
          </p:nvPr>
        </p:nvSpPr>
        <p:spPr/>
        <p:txBody>
          <a:bodyPr/>
          <a:lstStyle/>
          <a:p>
            <a:r>
              <a:rPr lang="en-US">
                <a:solidFill>
                  <a:srgbClr val="FCFAFA"/>
                </a:solidFill>
              </a:rPr>
              <a:t>Real World Financial Data</a:t>
            </a:r>
          </a:p>
        </p:txBody>
      </p:sp>
      <p:pic>
        <p:nvPicPr>
          <p:cNvPr id="4" name="Content Placeholder 3">
            <a:extLst>
              <a:ext uri="{FF2B5EF4-FFF2-40B4-BE49-F238E27FC236}">
                <a16:creationId xmlns:a16="http://schemas.microsoft.com/office/drawing/2014/main" id="{B9B58DD3-523A-9DC3-3B07-D083DD44D6E5}"/>
              </a:ext>
            </a:extLst>
          </p:cNvPr>
          <p:cNvPicPr>
            <a:picLocks noGrp="1" noChangeAspect="1"/>
          </p:cNvPicPr>
          <p:nvPr>
            <p:ph idx="1"/>
          </p:nvPr>
        </p:nvPicPr>
        <p:blipFill>
          <a:blip r:embed="rId2"/>
          <a:stretch>
            <a:fillRect/>
          </a:stretch>
        </p:blipFill>
        <p:spPr>
          <a:xfrm>
            <a:off x="1410407" y="2234419"/>
            <a:ext cx="1737524" cy="2062510"/>
          </a:xfrm>
        </p:spPr>
      </p:pic>
      <p:pic>
        <p:nvPicPr>
          <p:cNvPr id="8" name="Picture 7">
            <a:extLst>
              <a:ext uri="{FF2B5EF4-FFF2-40B4-BE49-F238E27FC236}">
                <a16:creationId xmlns:a16="http://schemas.microsoft.com/office/drawing/2014/main" id="{7EAC0AED-0C63-140E-7A97-A93967AC3FA2}"/>
              </a:ext>
            </a:extLst>
          </p:cNvPr>
          <p:cNvPicPr>
            <a:picLocks noChangeAspect="1"/>
          </p:cNvPicPr>
          <p:nvPr/>
        </p:nvPicPr>
        <p:blipFill>
          <a:blip r:embed="rId3"/>
          <a:stretch>
            <a:fillRect/>
          </a:stretch>
        </p:blipFill>
        <p:spPr>
          <a:xfrm>
            <a:off x="5641362" y="1274270"/>
            <a:ext cx="5711798" cy="4283848"/>
          </a:xfrm>
          <a:prstGeom prst="rect">
            <a:avLst/>
          </a:prstGeom>
        </p:spPr>
      </p:pic>
      <p:pic>
        <p:nvPicPr>
          <p:cNvPr id="10" name="Picture 9">
            <a:extLst>
              <a:ext uri="{FF2B5EF4-FFF2-40B4-BE49-F238E27FC236}">
                <a16:creationId xmlns:a16="http://schemas.microsoft.com/office/drawing/2014/main" id="{594E61A2-0FD2-A96E-BDE6-A910B182A495}"/>
              </a:ext>
            </a:extLst>
          </p:cNvPr>
          <p:cNvPicPr>
            <a:picLocks noChangeAspect="1"/>
          </p:cNvPicPr>
          <p:nvPr/>
        </p:nvPicPr>
        <p:blipFill>
          <a:blip r:embed="rId4"/>
          <a:stretch>
            <a:fillRect/>
          </a:stretch>
        </p:blipFill>
        <p:spPr>
          <a:xfrm>
            <a:off x="3041595" y="4448065"/>
            <a:ext cx="5199531" cy="1938357"/>
          </a:xfrm>
          <a:prstGeom prst="rect">
            <a:avLst/>
          </a:prstGeom>
        </p:spPr>
      </p:pic>
    </p:spTree>
    <p:extLst>
      <p:ext uri="{BB962C8B-B14F-4D97-AF65-F5344CB8AC3E}">
        <p14:creationId xmlns:p14="http://schemas.microsoft.com/office/powerpoint/2010/main" val="285226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D2536-18C9-7127-1930-69F0E360069E}"/>
              </a:ext>
            </a:extLst>
          </p:cNvPr>
          <p:cNvSpPr>
            <a:spLocks noGrp="1"/>
          </p:cNvSpPr>
          <p:nvPr>
            <p:ph type="title"/>
          </p:nvPr>
        </p:nvSpPr>
        <p:spPr/>
        <p:txBody>
          <a:bodyPr/>
          <a:lstStyle/>
          <a:p>
            <a:r>
              <a:rPr lang="en-US">
                <a:solidFill>
                  <a:schemeClr val="tx1">
                    <a:lumMod val="10000"/>
                    <a:lumOff val="90000"/>
                  </a:schemeClr>
                </a:solidFill>
              </a:rPr>
              <a:t>Extension of Pension Fund</a:t>
            </a:r>
          </a:p>
        </p:txBody>
      </p:sp>
      <p:sp>
        <p:nvSpPr>
          <p:cNvPr id="3" name="Content Placeholder 2">
            <a:extLst>
              <a:ext uri="{FF2B5EF4-FFF2-40B4-BE49-F238E27FC236}">
                <a16:creationId xmlns:a16="http://schemas.microsoft.com/office/drawing/2014/main" id="{C45C1B25-7DBF-D334-DE1E-A60E173B37CD}"/>
              </a:ext>
            </a:extLst>
          </p:cNvPr>
          <p:cNvSpPr>
            <a:spLocks noGrp="1"/>
          </p:cNvSpPr>
          <p:nvPr>
            <p:ph idx="1"/>
          </p:nvPr>
        </p:nvSpPr>
        <p:spPr/>
        <p:txBody>
          <a:bodyPr/>
          <a:lstStyle/>
          <a:p>
            <a:pPr marL="0" indent="0">
              <a:buNone/>
            </a:pPr>
            <a:r>
              <a:rPr lang="en-US"/>
              <a:t>We can extend the concept of Case 2 of a simple pension fund with only a risk-free security.</a:t>
            </a:r>
          </a:p>
          <a:p>
            <a:pPr marL="0" indent="0">
              <a:buNone/>
            </a:pPr>
            <a:endParaRPr lang="en-US"/>
          </a:p>
          <a:p>
            <a:pPr marL="0" indent="0">
              <a:buNone/>
            </a:pPr>
            <a:r>
              <a:rPr lang="en-US"/>
              <a:t>Introducing risky securities can provide higher returns but also more volatility.</a:t>
            </a:r>
          </a:p>
          <a:p>
            <a:pPr marL="0" indent="0">
              <a:buNone/>
            </a:pPr>
            <a:endParaRPr lang="en-US"/>
          </a:p>
        </p:txBody>
      </p:sp>
    </p:spTree>
    <p:extLst>
      <p:ext uri="{BB962C8B-B14F-4D97-AF65-F5344CB8AC3E}">
        <p14:creationId xmlns:p14="http://schemas.microsoft.com/office/powerpoint/2010/main" val="779873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C10F0-5521-C565-F701-C3AE7BD451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0BD3AA-974C-8828-58F1-07C8CBB50BE5}"/>
              </a:ext>
            </a:extLst>
          </p:cNvPr>
          <p:cNvSpPr>
            <a:spLocks noGrp="1"/>
          </p:cNvSpPr>
          <p:nvPr>
            <p:ph type="title"/>
          </p:nvPr>
        </p:nvSpPr>
        <p:spPr/>
        <p:txBody>
          <a:bodyPr/>
          <a:lstStyle/>
          <a:p>
            <a:r>
              <a:rPr lang="en-US">
                <a:solidFill>
                  <a:schemeClr val="tx1">
                    <a:lumMod val="10000"/>
                    <a:lumOff val="90000"/>
                  </a:schemeClr>
                </a:solidFill>
              </a:rPr>
              <a:t>Assumptions</a:t>
            </a:r>
          </a:p>
        </p:txBody>
      </p:sp>
      <p:sp>
        <p:nvSpPr>
          <p:cNvPr id="3" name="Content Placeholder 2">
            <a:extLst>
              <a:ext uri="{FF2B5EF4-FFF2-40B4-BE49-F238E27FC236}">
                <a16:creationId xmlns:a16="http://schemas.microsoft.com/office/drawing/2014/main" id="{1E359A7E-9F36-7357-7D2E-C5061FE9CDD9}"/>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a:t>Risk-free rate is set to be a constant annual return of 4.29%, which is equal to the current 10-year Treasury Yield.</a:t>
            </a:r>
          </a:p>
          <a:p>
            <a:pPr marL="0" indent="0">
              <a:buNone/>
            </a:pPr>
            <a:endParaRPr lang="en-US"/>
          </a:p>
          <a:p>
            <a:pPr marL="0" indent="0">
              <a:buNone/>
            </a:pPr>
            <a:r>
              <a:rPr lang="en-US"/>
              <a:t>As a small investor, we will not be able to take a short position on any risky securities.</a:t>
            </a:r>
          </a:p>
          <a:p>
            <a:pPr marL="0" indent="0">
              <a:buNone/>
            </a:pPr>
            <a:endParaRPr lang="en-US"/>
          </a:p>
          <a:p>
            <a:pPr marL="0" indent="0">
              <a:buNone/>
            </a:pPr>
            <a:r>
              <a:rPr lang="en-US"/>
              <a:t>We need the expected return and standard deviation for each of our stocks, but they aren’t explicitly given.</a:t>
            </a:r>
          </a:p>
          <a:p>
            <a:pPr marL="0" indent="0">
              <a:buNone/>
            </a:pPr>
            <a:endParaRPr lang="en-US"/>
          </a:p>
          <a:p>
            <a:pPr marL="0" indent="0">
              <a:buNone/>
            </a:pPr>
            <a:r>
              <a:rPr lang="en-US"/>
              <a:t>We can use the “=STOCKHISTORY” function in Excel to pull historical stock prices for each of our stocks to complete our assumptions.</a:t>
            </a:r>
          </a:p>
          <a:p>
            <a:pPr marL="0" indent="0">
              <a:buNone/>
            </a:pPr>
            <a:endParaRPr lang="en-US"/>
          </a:p>
          <a:p>
            <a:pPr marL="0" indent="0">
              <a:buNone/>
            </a:pPr>
            <a:endParaRPr lang="en-US"/>
          </a:p>
        </p:txBody>
      </p:sp>
      <p:sp>
        <p:nvSpPr>
          <p:cNvPr id="5" name="TextBox 4">
            <a:extLst>
              <a:ext uri="{FF2B5EF4-FFF2-40B4-BE49-F238E27FC236}">
                <a16:creationId xmlns:a16="http://schemas.microsoft.com/office/drawing/2014/main" id="{FD0686F6-C403-FF7F-8B74-D91C8A5498CF}"/>
              </a:ext>
            </a:extLst>
          </p:cNvPr>
          <p:cNvSpPr txBox="1"/>
          <p:nvPr/>
        </p:nvSpPr>
        <p:spPr>
          <a:xfrm>
            <a:off x="175846" y="6438896"/>
            <a:ext cx="6096000" cy="253916"/>
          </a:xfrm>
          <a:prstGeom prst="rect">
            <a:avLst/>
          </a:prstGeom>
          <a:noFill/>
        </p:spPr>
        <p:txBody>
          <a:bodyPr wrap="square">
            <a:spAutoFit/>
          </a:bodyPr>
          <a:lstStyle/>
          <a:p>
            <a:r>
              <a:rPr lang="en-US" sz="1050"/>
              <a:t>https://www.cnbc.com/quotes/US10Y</a:t>
            </a:r>
          </a:p>
        </p:txBody>
      </p:sp>
    </p:spTree>
    <p:extLst>
      <p:ext uri="{BB962C8B-B14F-4D97-AF65-F5344CB8AC3E}">
        <p14:creationId xmlns:p14="http://schemas.microsoft.com/office/powerpoint/2010/main" val="2489264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A1D7-46BF-ABC1-5103-7C9EBC20E6CF}"/>
              </a:ext>
            </a:extLst>
          </p:cNvPr>
          <p:cNvSpPr>
            <a:spLocks noGrp="1"/>
          </p:cNvSpPr>
          <p:nvPr>
            <p:ph type="title"/>
          </p:nvPr>
        </p:nvSpPr>
        <p:spPr/>
        <p:txBody>
          <a:bodyPr/>
          <a:lstStyle/>
          <a:p>
            <a:r>
              <a:rPr lang="en-US">
                <a:solidFill>
                  <a:schemeClr val="tx1">
                    <a:lumMod val="10000"/>
                    <a:lumOff val="90000"/>
                  </a:schemeClr>
                </a:solidFill>
              </a:rPr>
              <a:t>Assumptions</a:t>
            </a:r>
          </a:p>
        </p:txBody>
      </p:sp>
      <p:sp>
        <p:nvSpPr>
          <p:cNvPr id="3" name="Content Placeholder 2">
            <a:extLst>
              <a:ext uri="{FF2B5EF4-FFF2-40B4-BE49-F238E27FC236}">
                <a16:creationId xmlns:a16="http://schemas.microsoft.com/office/drawing/2014/main" id="{98533ACF-BD0D-BE70-05F9-9958468DAE20}"/>
              </a:ext>
            </a:extLst>
          </p:cNvPr>
          <p:cNvSpPr>
            <a:spLocks noGrp="1"/>
          </p:cNvSpPr>
          <p:nvPr>
            <p:ph idx="1"/>
          </p:nvPr>
        </p:nvSpPr>
        <p:spPr/>
        <p:txBody>
          <a:bodyPr/>
          <a:lstStyle/>
          <a:p>
            <a:pPr marL="0" indent="0">
              <a:buNone/>
            </a:pPr>
            <a:r>
              <a:rPr lang="en-US"/>
              <a:t>To obtain the expected returns for each of our stocks, we can use the CAPM model. This equation is stated as follows:</a:t>
            </a:r>
          </a:p>
          <a:p>
            <a:pPr marL="0" indent="0">
              <a:buNone/>
            </a:pPr>
            <a:endParaRPr lang="en-US"/>
          </a:p>
          <a:p>
            <a:pPr marL="0" indent="0">
              <a:buNone/>
            </a:pP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0B06DC0-200A-DF89-5FAA-B3ADC257B481}"/>
                  </a:ext>
                </a:extLst>
              </p:cNvPr>
              <p:cNvSpPr txBox="1"/>
              <p:nvPr/>
            </p:nvSpPr>
            <p:spPr>
              <a:xfrm>
                <a:off x="6319776" y="3259723"/>
                <a:ext cx="4317357" cy="2308324"/>
              </a:xfrm>
              <a:prstGeom prst="rect">
                <a:avLst/>
              </a:prstGeom>
              <a:noFill/>
            </p:spPr>
            <p:txBody>
              <a:bodyPr wrap="square" rtlCol="0">
                <a:spAutoFit/>
              </a:bodyPr>
              <a:lstStyle/>
              <a:p>
                <a:r>
                  <a:rPr lang="en-US"/>
                  <a:t>where </a:t>
                </a:r>
              </a:p>
              <a:p>
                <a:endParaRPr lang="en-US"/>
              </a:p>
              <a:p>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𝑉</m:t>
                        </m:r>
                      </m:sub>
                    </m:sSub>
                  </m:oMath>
                </a14:m>
                <a:r>
                  <a:rPr lang="en-US"/>
                  <a:t> is the expected return of the stock</a:t>
                </a:r>
              </a:p>
              <a:p>
                <a14:m>
                  <m:oMath xmlns:m="http://schemas.openxmlformats.org/officeDocument/2006/math">
                    <m:r>
                      <a:rPr lang="en-US" b="0" i="1" smtClean="0">
                        <a:latin typeface="Cambria Math" panose="02040503050406030204" pitchFamily="18" charset="0"/>
                      </a:rPr>
                      <m:t>𝑅</m:t>
                    </m:r>
                  </m:oMath>
                </a14:m>
                <a:r>
                  <a:rPr lang="en-US"/>
                  <a:t> is the risk-free rate</a:t>
                </a:r>
              </a:p>
              <a:p>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𝑉</m:t>
                        </m:r>
                      </m:sub>
                    </m:sSub>
                  </m:oMath>
                </a14:m>
                <a:r>
                  <a:rPr lang="en-US"/>
                  <a:t> is the Beta of our stock</a:t>
                </a:r>
              </a:p>
              <a:p>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𝑀</m:t>
                        </m:r>
                      </m:sub>
                    </m:sSub>
                  </m:oMath>
                </a14:m>
                <a:r>
                  <a:rPr lang="en-US"/>
                  <a:t> is the expected return of the market</a:t>
                </a:r>
              </a:p>
              <a:p>
                <a:endParaRPr lang="en-US"/>
              </a:p>
              <a:p>
                <a:endParaRPr lang="en-US"/>
              </a:p>
            </p:txBody>
          </p:sp>
        </mc:Choice>
        <mc:Fallback xmlns="">
          <p:sp>
            <p:nvSpPr>
              <p:cNvPr id="4" name="TextBox 3">
                <a:extLst>
                  <a:ext uri="{FF2B5EF4-FFF2-40B4-BE49-F238E27FC236}">
                    <a16:creationId xmlns:a16="http://schemas.microsoft.com/office/drawing/2014/main" id="{60B06DC0-200A-DF89-5FAA-B3ADC257B481}"/>
                  </a:ext>
                </a:extLst>
              </p:cNvPr>
              <p:cNvSpPr txBox="1">
                <a:spLocks noRot="1" noChangeAspect="1" noMove="1" noResize="1" noEditPoints="1" noAdjustHandles="1" noChangeArrowheads="1" noChangeShapeType="1" noTextEdit="1"/>
              </p:cNvSpPr>
              <p:nvPr/>
            </p:nvSpPr>
            <p:spPr>
              <a:xfrm>
                <a:off x="6319776" y="3259723"/>
                <a:ext cx="4317357" cy="2308324"/>
              </a:xfrm>
              <a:prstGeom prst="rect">
                <a:avLst/>
              </a:prstGeom>
              <a:blipFill>
                <a:blip r:embed="rId2"/>
                <a:stretch>
                  <a:fillRect l="-1271" t="-1852" r="-11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57DF8C-3884-6D1C-F55E-38DC3D8E37CB}"/>
                  </a:ext>
                </a:extLst>
              </p:cNvPr>
              <p:cNvSpPr txBox="1"/>
              <p:nvPr/>
            </p:nvSpPr>
            <p:spPr>
              <a:xfrm>
                <a:off x="1157469" y="3429000"/>
                <a:ext cx="4479402" cy="9848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𝜇</m:t>
                          </m:r>
                        </m:e>
                        <m:sub>
                          <m:r>
                            <a:rPr lang="en-US" sz="3200" i="1">
                              <a:latin typeface="Cambria Math" panose="02040503050406030204" pitchFamily="18" charset="0"/>
                              <a:ea typeface="Cambria Math" panose="02040503050406030204" pitchFamily="18" charset="0"/>
                            </a:rPr>
                            <m:t>𝑉</m:t>
                          </m:r>
                        </m:sub>
                      </m:sSub>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𝑅</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𝛽</m:t>
                          </m:r>
                        </m:e>
                        <m:sub>
                          <m:r>
                            <a:rPr lang="en-US" sz="3200" i="1">
                              <a:latin typeface="Cambria Math" panose="02040503050406030204" pitchFamily="18" charset="0"/>
                              <a:ea typeface="Cambria Math" panose="02040503050406030204" pitchFamily="18" charset="0"/>
                            </a:rPr>
                            <m:t>𝑉</m:t>
                          </m:r>
                        </m:sub>
                      </m:sSub>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𝜇</m:t>
                          </m:r>
                        </m:e>
                        <m:sub>
                          <m:r>
                            <a:rPr lang="en-US" sz="3200" i="1">
                              <a:latin typeface="Cambria Math" panose="02040503050406030204" pitchFamily="18" charset="0"/>
                              <a:ea typeface="Cambria Math" panose="02040503050406030204" pitchFamily="18" charset="0"/>
                            </a:rPr>
                            <m:t>𝑀</m:t>
                          </m:r>
                        </m:sub>
                      </m:sSub>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𝑅</m:t>
                      </m:r>
                      <m:r>
                        <a:rPr lang="en-US" sz="3200" i="1">
                          <a:latin typeface="Cambria Math" panose="02040503050406030204" pitchFamily="18" charset="0"/>
                          <a:ea typeface="Cambria Math" panose="02040503050406030204" pitchFamily="18" charset="0"/>
                        </a:rPr>
                        <m:t>)</m:t>
                      </m:r>
                    </m:oMath>
                  </m:oMathPara>
                </a14:m>
                <a:endParaRPr lang="en-US" sz="3200"/>
              </a:p>
              <a:p>
                <a:endParaRPr lang="en-US" sz="3200"/>
              </a:p>
            </p:txBody>
          </p:sp>
        </mc:Choice>
        <mc:Fallback xmlns="">
          <p:sp>
            <p:nvSpPr>
              <p:cNvPr id="5" name="TextBox 4">
                <a:extLst>
                  <a:ext uri="{FF2B5EF4-FFF2-40B4-BE49-F238E27FC236}">
                    <a16:creationId xmlns:a16="http://schemas.microsoft.com/office/drawing/2014/main" id="{A257DF8C-3884-6D1C-F55E-38DC3D8E37CB}"/>
                  </a:ext>
                </a:extLst>
              </p:cNvPr>
              <p:cNvSpPr txBox="1">
                <a:spLocks noRot="1" noChangeAspect="1" noMove="1" noResize="1" noEditPoints="1" noAdjustHandles="1" noChangeArrowheads="1" noChangeShapeType="1" noTextEdit="1"/>
              </p:cNvSpPr>
              <p:nvPr/>
            </p:nvSpPr>
            <p:spPr>
              <a:xfrm>
                <a:off x="1157469" y="3429000"/>
                <a:ext cx="4479402" cy="984885"/>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237DC76-87D6-3469-C337-B8A1960A1D7B}"/>
              </a:ext>
            </a:extLst>
          </p:cNvPr>
          <p:cNvSpPr txBox="1"/>
          <p:nvPr/>
        </p:nvSpPr>
        <p:spPr>
          <a:xfrm>
            <a:off x="680321" y="5567452"/>
            <a:ext cx="10023675" cy="369332"/>
          </a:xfrm>
          <a:prstGeom prst="rect">
            <a:avLst/>
          </a:prstGeom>
          <a:noFill/>
        </p:spPr>
        <p:txBody>
          <a:bodyPr wrap="square" rtlCol="0">
            <a:spAutoFit/>
          </a:bodyPr>
          <a:lstStyle/>
          <a:p>
            <a:r>
              <a:rPr lang="en-US"/>
              <a:t>We simply need to determine the Beta for each stock and the expected market return rate.</a:t>
            </a:r>
          </a:p>
        </p:txBody>
      </p:sp>
      <p:sp>
        <p:nvSpPr>
          <p:cNvPr id="7" name="TextBox 6">
            <a:extLst>
              <a:ext uri="{FF2B5EF4-FFF2-40B4-BE49-F238E27FC236}">
                <a16:creationId xmlns:a16="http://schemas.microsoft.com/office/drawing/2014/main" id="{684A0A6E-3C66-66FD-725F-D3F216047373}"/>
              </a:ext>
            </a:extLst>
          </p:cNvPr>
          <p:cNvSpPr txBox="1"/>
          <p:nvPr/>
        </p:nvSpPr>
        <p:spPr>
          <a:xfrm>
            <a:off x="339969" y="6541477"/>
            <a:ext cx="7620000" cy="253916"/>
          </a:xfrm>
          <a:prstGeom prst="rect">
            <a:avLst/>
          </a:prstGeom>
          <a:noFill/>
        </p:spPr>
        <p:txBody>
          <a:bodyPr wrap="square" rtlCol="0">
            <a:spAutoFit/>
          </a:bodyPr>
          <a:lstStyle/>
          <a:p>
            <a:r>
              <a:rPr lang="en-US" sz="1050" err="1">
                <a:effectLst/>
              </a:rPr>
              <a:t>Capiński</a:t>
            </a:r>
            <a:r>
              <a:rPr lang="en-US" sz="1050"/>
              <a:t> &amp; </a:t>
            </a:r>
            <a:r>
              <a:rPr lang="en-US" sz="1050" err="1"/>
              <a:t>Zasatawniak</a:t>
            </a:r>
            <a:r>
              <a:rPr lang="en-US" sz="1050"/>
              <a:t>, pg. 87</a:t>
            </a:r>
          </a:p>
        </p:txBody>
      </p:sp>
    </p:spTree>
    <p:extLst>
      <p:ext uri="{BB962C8B-B14F-4D97-AF65-F5344CB8AC3E}">
        <p14:creationId xmlns:p14="http://schemas.microsoft.com/office/powerpoint/2010/main" val="749625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CD46-8859-8B06-0EC1-A9A41EDA0C16}"/>
              </a:ext>
            </a:extLst>
          </p:cNvPr>
          <p:cNvSpPr>
            <a:spLocks noGrp="1"/>
          </p:cNvSpPr>
          <p:nvPr>
            <p:ph type="title"/>
          </p:nvPr>
        </p:nvSpPr>
        <p:spPr/>
        <p:txBody>
          <a:bodyPr/>
          <a:lstStyle/>
          <a:p>
            <a:r>
              <a:rPr lang="en-US">
                <a:solidFill>
                  <a:schemeClr val="tx1">
                    <a:lumMod val="10000"/>
                    <a:lumOff val="90000"/>
                  </a:schemeClr>
                </a:solidFill>
              </a:rPr>
              <a:t>Assumptions</a:t>
            </a:r>
          </a:p>
        </p:txBody>
      </p:sp>
      <p:sp>
        <p:nvSpPr>
          <p:cNvPr id="3" name="Content Placeholder 2">
            <a:extLst>
              <a:ext uri="{FF2B5EF4-FFF2-40B4-BE49-F238E27FC236}">
                <a16:creationId xmlns:a16="http://schemas.microsoft.com/office/drawing/2014/main" id="{1262512C-F31C-F894-7D26-1DAD56E9AF0C}"/>
              </a:ext>
            </a:extLst>
          </p:cNvPr>
          <p:cNvSpPr>
            <a:spLocks noGrp="1"/>
          </p:cNvSpPr>
          <p:nvPr>
            <p:ph idx="1"/>
          </p:nvPr>
        </p:nvSpPr>
        <p:spPr>
          <a:xfrm>
            <a:off x="680321" y="2336872"/>
            <a:ext cx="9613861" cy="4779036"/>
          </a:xfrm>
        </p:spPr>
        <p:txBody>
          <a:bodyPr>
            <a:normAutofit/>
          </a:bodyPr>
          <a:lstStyle/>
          <a:p>
            <a:pPr marL="0" indent="0">
              <a:buNone/>
            </a:pPr>
            <a:r>
              <a:rPr lang="en-US"/>
              <a:t>To determine the Beta for each stock, we can run a regression on the historical monthly return rates of the market and the stock in question. To model the market return rates, we can find the monthly return rates of the S&amp;P 500 Index. The Beta for our stock is equal to the regression coefficient. The results for each of the Stocks is shown below.</a:t>
            </a:r>
          </a:p>
          <a:p>
            <a:pPr marL="0" indent="0">
              <a:buNone/>
            </a:pPr>
            <a:endParaRPr lang="en-US"/>
          </a:p>
          <a:p>
            <a:pPr marL="0" indent="0">
              <a:buNone/>
            </a:pPr>
            <a:endParaRPr lang="en-US"/>
          </a:p>
          <a:p>
            <a:pPr marL="0" indent="0">
              <a:buNone/>
            </a:pPr>
            <a:endParaRPr lang="en-US"/>
          </a:p>
          <a:p>
            <a:pPr marL="0" indent="0">
              <a:buNone/>
            </a:pPr>
            <a:r>
              <a:rPr lang="en-US"/>
              <a:t>To get to expected market return rate, we can simply take an average of the monthly return rates and multiply our result by 12. The result is an expected market return rate of 8.55%</a:t>
            </a:r>
          </a:p>
        </p:txBody>
      </p:sp>
      <p:graphicFrame>
        <p:nvGraphicFramePr>
          <p:cNvPr id="5" name="Table 4">
            <a:extLst>
              <a:ext uri="{FF2B5EF4-FFF2-40B4-BE49-F238E27FC236}">
                <a16:creationId xmlns:a16="http://schemas.microsoft.com/office/drawing/2014/main" id="{1F573B16-1931-B419-1E21-0985024AECA9}"/>
              </a:ext>
            </a:extLst>
          </p:cNvPr>
          <p:cNvGraphicFramePr>
            <a:graphicFrameLocks noGrp="1"/>
          </p:cNvGraphicFramePr>
          <p:nvPr>
            <p:extLst>
              <p:ext uri="{D42A27DB-BD31-4B8C-83A1-F6EECF244321}">
                <p14:modId xmlns:p14="http://schemas.microsoft.com/office/powerpoint/2010/main" val="1175411303"/>
              </p:ext>
            </p:extLst>
          </p:nvPr>
        </p:nvGraphicFramePr>
        <p:xfrm>
          <a:off x="1497932" y="4607317"/>
          <a:ext cx="8558835" cy="797021"/>
        </p:xfrm>
        <a:graphic>
          <a:graphicData uri="http://schemas.openxmlformats.org/drawingml/2006/table">
            <a:tbl>
              <a:tblPr firstRow="1" bandRow="1">
                <a:tableStyleId>{5C22544A-7EE6-4342-B048-85BDC9FD1C3A}</a:tableStyleId>
              </a:tblPr>
              <a:tblGrid>
                <a:gridCol w="2852945">
                  <a:extLst>
                    <a:ext uri="{9D8B030D-6E8A-4147-A177-3AD203B41FA5}">
                      <a16:colId xmlns:a16="http://schemas.microsoft.com/office/drawing/2014/main" val="3683363611"/>
                    </a:ext>
                  </a:extLst>
                </a:gridCol>
                <a:gridCol w="2852945">
                  <a:extLst>
                    <a:ext uri="{9D8B030D-6E8A-4147-A177-3AD203B41FA5}">
                      <a16:colId xmlns:a16="http://schemas.microsoft.com/office/drawing/2014/main" val="2684426092"/>
                    </a:ext>
                  </a:extLst>
                </a:gridCol>
                <a:gridCol w="2852945">
                  <a:extLst>
                    <a:ext uri="{9D8B030D-6E8A-4147-A177-3AD203B41FA5}">
                      <a16:colId xmlns:a16="http://schemas.microsoft.com/office/drawing/2014/main" val="1436930506"/>
                    </a:ext>
                  </a:extLst>
                </a:gridCol>
              </a:tblGrid>
              <a:tr h="316375">
                <a:tc>
                  <a:txBody>
                    <a:bodyPr/>
                    <a:lstStyle/>
                    <a:p>
                      <a:pPr algn="ctr"/>
                      <a:r>
                        <a:rPr lang="en-US"/>
                        <a:t>AAPL</a:t>
                      </a:r>
                    </a:p>
                  </a:txBody>
                  <a:tcPr/>
                </a:tc>
                <a:tc>
                  <a:txBody>
                    <a:bodyPr/>
                    <a:lstStyle/>
                    <a:p>
                      <a:pPr algn="ctr"/>
                      <a:r>
                        <a:rPr lang="en-US"/>
                        <a:t>JPM</a:t>
                      </a:r>
                    </a:p>
                  </a:txBody>
                  <a:tcPr/>
                </a:tc>
                <a:tc>
                  <a:txBody>
                    <a:bodyPr/>
                    <a:lstStyle/>
                    <a:p>
                      <a:pPr algn="ctr"/>
                      <a:r>
                        <a:rPr lang="en-US"/>
                        <a:t>KO</a:t>
                      </a:r>
                    </a:p>
                  </a:txBody>
                  <a:tcPr/>
                </a:tc>
                <a:extLst>
                  <a:ext uri="{0D108BD9-81ED-4DB2-BD59-A6C34878D82A}">
                    <a16:rowId xmlns:a16="http://schemas.microsoft.com/office/drawing/2014/main" val="2994350418"/>
                  </a:ext>
                </a:extLst>
              </a:tr>
              <a:tr h="431261">
                <a:tc>
                  <a:txBody>
                    <a:bodyPr/>
                    <a:lstStyle/>
                    <a:p>
                      <a:pPr algn="ctr"/>
                      <a:r>
                        <a:rPr lang="en-US"/>
                        <a:t>1.2442</a:t>
                      </a:r>
                    </a:p>
                  </a:txBody>
                  <a:tcPr/>
                </a:tc>
                <a:tc>
                  <a:txBody>
                    <a:bodyPr/>
                    <a:lstStyle/>
                    <a:p>
                      <a:pPr algn="ctr"/>
                      <a:r>
                        <a:rPr lang="en-US"/>
                        <a:t>1.1903</a:t>
                      </a:r>
                    </a:p>
                  </a:txBody>
                  <a:tcPr/>
                </a:tc>
                <a:tc>
                  <a:txBody>
                    <a:bodyPr/>
                    <a:lstStyle/>
                    <a:p>
                      <a:pPr algn="ctr"/>
                      <a:r>
                        <a:rPr lang="en-US"/>
                        <a:t>0.5251</a:t>
                      </a:r>
                    </a:p>
                  </a:txBody>
                  <a:tcPr/>
                </a:tc>
                <a:extLst>
                  <a:ext uri="{0D108BD9-81ED-4DB2-BD59-A6C34878D82A}">
                    <a16:rowId xmlns:a16="http://schemas.microsoft.com/office/drawing/2014/main" val="899026185"/>
                  </a:ext>
                </a:extLst>
              </a:tr>
            </a:tbl>
          </a:graphicData>
        </a:graphic>
      </p:graphicFrame>
    </p:spTree>
    <p:extLst>
      <p:ext uri="{BB962C8B-B14F-4D97-AF65-F5344CB8AC3E}">
        <p14:creationId xmlns:p14="http://schemas.microsoft.com/office/powerpoint/2010/main" val="3812873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E6835-1B36-74AD-3E31-4833917353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5613D6-B638-AAF7-23E7-6611E5D3AB24}"/>
              </a:ext>
            </a:extLst>
          </p:cNvPr>
          <p:cNvSpPr>
            <a:spLocks noGrp="1"/>
          </p:cNvSpPr>
          <p:nvPr>
            <p:ph type="title"/>
          </p:nvPr>
        </p:nvSpPr>
        <p:spPr/>
        <p:txBody>
          <a:bodyPr/>
          <a:lstStyle/>
          <a:p>
            <a:r>
              <a:rPr lang="en-US">
                <a:solidFill>
                  <a:schemeClr val="tx1">
                    <a:lumMod val="10000"/>
                    <a:lumOff val="90000"/>
                  </a:schemeClr>
                </a:solidFill>
              </a:rPr>
              <a:t>Assumptions</a:t>
            </a:r>
          </a:p>
        </p:txBody>
      </p:sp>
      <p:graphicFrame>
        <p:nvGraphicFramePr>
          <p:cNvPr id="8" name="Content Placeholder 7">
            <a:extLst>
              <a:ext uri="{FF2B5EF4-FFF2-40B4-BE49-F238E27FC236}">
                <a16:creationId xmlns:a16="http://schemas.microsoft.com/office/drawing/2014/main" id="{CB12893E-7B07-2EB8-1696-38FBA232CBB7}"/>
              </a:ext>
            </a:extLst>
          </p:cNvPr>
          <p:cNvGraphicFramePr>
            <a:graphicFrameLocks noGrp="1"/>
          </p:cNvGraphicFramePr>
          <p:nvPr>
            <p:ph idx="1"/>
            <p:extLst>
              <p:ext uri="{D42A27DB-BD31-4B8C-83A1-F6EECF244321}">
                <p14:modId xmlns:p14="http://schemas.microsoft.com/office/powerpoint/2010/main" val="1691990059"/>
              </p:ext>
            </p:extLst>
          </p:nvPr>
        </p:nvGraphicFramePr>
        <p:xfrm>
          <a:off x="416942" y="2228489"/>
          <a:ext cx="8576859" cy="1750422"/>
        </p:xfrm>
        <a:graphic>
          <a:graphicData uri="http://schemas.openxmlformats.org/drawingml/2006/table">
            <a:tbl>
              <a:tblPr firstRow="1" bandRow="1">
                <a:tableStyleId>{5C22544A-7EE6-4342-B048-85BDC9FD1C3A}</a:tableStyleId>
              </a:tblPr>
              <a:tblGrid>
                <a:gridCol w="2858953">
                  <a:extLst>
                    <a:ext uri="{9D8B030D-6E8A-4147-A177-3AD203B41FA5}">
                      <a16:colId xmlns:a16="http://schemas.microsoft.com/office/drawing/2014/main" val="2327223604"/>
                    </a:ext>
                  </a:extLst>
                </a:gridCol>
                <a:gridCol w="2858953">
                  <a:extLst>
                    <a:ext uri="{9D8B030D-6E8A-4147-A177-3AD203B41FA5}">
                      <a16:colId xmlns:a16="http://schemas.microsoft.com/office/drawing/2014/main" val="3085467658"/>
                    </a:ext>
                  </a:extLst>
                </a:gridCol>
                <a:gridCol w="2858953">
                  <a:extLst>
                    <a:ext uri="{9D8B030D-6E8A-4147-A177-3AD203B41FA5}">
                      <a16:colId xmlns:a16="http://schemas.microsoft.com/office/drawing/2014/main" val="4036327341"/>
                    </a:ext>
                  </a:extLst>
                </a:gridCol>
              </a:tblGrid>
              <a:tr h="653142">
                <a:tc>
                  <a:txBody>
                    <a:bodyPr/>
                    <a:lstStyle/>
                    <a:p>
                      <a:r>
                        <a:rPr lang="en-US" b="1">
                          <a:solidFill>
                            <a:schemeClr val="tx1">
                              <a:lumMod val="10000"/>
                              <a:lumOff val="90000"/>
                            </a:schemeClr>
                          </a:solidFill>
                          <a:latin typeface="Trebuchet MS"/>
                        </a:rPr>
                        <a:t>Risky Security</a:t>
                      </a:r>
                    </a:p>
                  </a:txBody>
                  <a:tcPr/>
                </a:tc>
                <a:tc>
                  <a:txBody>
                    <a:bodyPr/>
                    <a:lstStyle/>
                    <a:p>
                      <a:r>
                        <a:rPr lang="en-US" b="1">
                          <a:solidFill>
                            <a:schemeClr val="tx1">
                              <a:lumMod val="10000"/>
                              <a:lumOff val="90000"/>
                            </a:schemeClr>
                          </a:solidFill>
                          <a:latin typeface="Trebuchet MS"/>
                        </a:rPr>
                        <a:t>Expected Annual Return</a:t>
                      </a:r>
                    </a:p>
                  </a:txBody>
                  <a:tcPr/>
                </a:tc>
                <a:tc>
                  <a:txBody>
                    <a:bodyPr/>
                    <a:lstStyle/>
                    <a:p>
                      <a:r>
                        <a:rPr lang="en-US" b="1">
                          <a:solidFill>
                            <a:schemeClr val="tx1">
                              <a:lumMod val="10000"/>
                              <a:lumOff val="90000"/>
                            </a:schemeClr>
                          </a:solidFill>
                          <a:latin typeface="Trebuchet MS"/>
                        </a:rPr>
                        <a:t>Standard Deviation</a:t>
                      </a:r>
                    </a:p>
                  </a:txBody>
                  <a:tcPr/>
                </a:tc>
                <a:extLst>
                  <a:ext uri="{0D108BD9-81ED-4DB2-BD59-A6C34878D82A}">
                    <a16:rowId xmlns:a16="http://schemas.microsoft.com/office/drawing/2014/main" val="2067583757"/>
                  </a:ext>
                </a:extLst>
              </a:tr>
              <a:tr h="271843">
                <a:tc>
                  <a:txBody>
                    <a:bodyPr/>
                    <a:lstStyle/>
                    <a:p>
                      <a:r>
                        <a:rPr lang="en-US" b="1">
                          <a:latin typeface="Trebuchet MS"/>
                        </a:rPr>
                        <a:t>Apple</a:t>
                      </a:r>
                    </a:p>
                  </a:txBody>
                  <a:tcPr/>
                </a:tc>
                <a:tc>
                  <a:txBody>
                    <a:bodyPr/>
                    <a:lstStyle/>
                    <a:p>
                      <a:r>
                        <a:rPr lang="en-US" b="1">
                          <a:latin typeface="Trebuchet MS"/>
                        </a:rPr>
                        <a:t>9.45%</a:t>
                      </a:r>
                    </a:p>
                  </a:txBody>
                  <a:tcPr/>
                </a:tc>
                <a:tc>
                  <a:txBody>
                    <a:bodyPr/>
                    <a:lstStyle/>
                    <a:p>
                      <a:r>
                        <a:rPr lang="en-US" b="1">
                          <a:latin typeface="Trebuchet MS"/>
                        </a:rPr>
                        <a:t>8.96%</a:t>
                      </a:r>
                    </a:p>
                  </a:txBody>
                  <a:tcPr/>
                </a:tc>
                <a:extLst>
                  <a:ext uri="{0D108BD9-81ED-4DB2-BD59-A6C34878D82A}">
                    <a16:rowId xmlns:a16="http://schemas.microsoft.com/office/drawing/2014/main" val="3788158852"/>
                  </a:ext>
                </a:extLst>
              </a:tr>
              <a:tr h="271843">
                <a:tc>
                  <a:txBody>
                    <a:bodyPr/>
                    <a:lstStyle/>
                    <a:p>
                      <a:r>
                        <a:rPr lang="en-US" b="1">
                          <a:latin typeface="Trebuchet MS"/>
                        </a:rPr>
                        <a:t>J.P Morgan</a:t>
                      </a:r>
                    </a:p>
                  </a:txBody>
                  <a:tcPr/>
                </a:tc>
                <a:tc>
                  <a:txBody>
                    <a:bodyPr/>
                    <a:lstStyle/>
                    <a:p>
                      <a:r>
                        <a:rPr lang="en-US" b="1">
                          <a:latin typeface="Trebuchet MS"/>
                        </a:rPr>
                        <a:t>9.23%</a:t>
                      </a:r>
                    </a:p>
                  </a:txBody>
                  <a:tcPr/>
                </a:tc>
                <a:tc>
                  <a:txBody>
                    <a:bodyPr/>
                    <a:lstStyle/>
                    <a:p>
                      <a:r>
                        <a:rPr lang="en-US" b="1">
                          <a:latin typeface="Trebuchet MS"/>
                        </a:rPr>
                        <a:t>7.77%</a:t>
                      </a:r>
                    </a:p>
                  </a:txBody>
                  <a:tcPr/>
                </a:tc>
                <a:extLst>
                  <a:ext uri="{0D108BD9-81ED-4DB2-BD59-A6C34878D82A}">
                    <a16:rowId xmlns:a16="http://schemas.microsoft.com/office/drawing/2014/main" val="3232872697"/>
                  </a:ext>
                </a:extLst>
              </a:tr>
              <a:tr h="271843">
                <a:tc>
                  <a:txBody>
                    <a:bodyPr/>
                    <a:lstStyle/>
                    <a:p>
                      <a:r>
                        <a:rPr lang="en-US" b="1">
                          <a:latin typeface="Trebuchet MS"/>
                        </a:rPr>
                        <a:t>Coco-Cola Co</a:t>
                      </a:r>
                    </a:p>
                  </a:txBody>
                  <a:tcPr/>
                </a:tc>
                <a:tc>
                  <a:txBody>
                    <a:bodyPr/>
                    <a:lstStyle/>
                    <a:p>
                      <a:r>
                        <a:rPr lang="en-US" b="1">
                          <a:latin typeface="Trebuchet MS"/>
                        </a:rPr>
                        <a:t>6.47%</a:t>
                      </a:r>
                    </a:p>
                  </a:txBody>
                  <a:tcPr/>
                </a:tc>
                <a:tc>
                  <a:txBody>
                    <a:bodyPr/>
                    <a:lstStyle/>
                    <a:p>
                      <a:r>
                        <a:rPr lang="en-US" b="1">
                          <a:latin typeface="Trebuchet MS"/>
                        </a:rPr>
                        <a:t>4.52%</a:t>
                      </a:r>
                    </a:p>
                  </a:txBody>
                  <a:tcPr/>
                </a:tc>
                <a:extLst>
                  <a:ext uri="{0D108BD9-81ED-4DB2-BD59-A6C34878D82A}">
                    <a16:rowId xmlns:a16="http://schemas.microsoft.com/office/drawing/2014/main" val="1432843835"/>
                  </a:ext>
                </a:extLst>
              </a:tr>
            </a:tbl>
          </a:graphicData>
        </a:graphic>
      </p:graphicFrame>
      <p:graphicFrame>
        <p:nvGraphicFramePr>
          <p:cNvPr id="12" name="Table 11">
            <a:extLst>
              <a:ext uri="{FF2B5EF4-FFF2-40B4-BE49-F238E27FC236}">
                <a16:creationId xmlns:a16="http://schemas.microsoft.com/office/drawing/2014/main" id="{AFBF1A47-1413-97A5-34B5-CB8E9077F847}"/>
              </a:ext>
            </a:extLst>
          </p:cNvPr>
          <p:cNvGraphicFramePr>
            <a:graphicFrameLocks noGrp="1"/>
          </p:cNvGraphicFramePr>
          <p:nvPr>
            <p:extLst>
              <p:ext uri="{D42A27DB-BD31-4B8C-83A1-F6EECF244321}">
                <p14:modId xmlns:p14="http://schemas.microsoft.com/office/powerpoint/2010/main" val="1668181394"/>
              </p:ext>
            </p:extLst>
          </p:nvPr>
        </p:nvGraphicFramePr>
        <p:xfrm>
          <a:off x="2659811" y="4845169"/>
          <a:ext cx="8303622" cy="1498512"/>
        </p:xfrm>
        <a:graphic>
          <a:graphicData uri="http://schemas.openxmlformats.org/drawingml/2006/table">
            <a:tbl>
              <a:tblPr firstRow="1" bandRow="1">
                <a:tableStyleId>{5C22544A-7EE6-4342-B048-85BDC9FD1C3A}</a:tableStyleId>
              </a:tblPr>
              <a:tblGrid>
                <a:gridCol w="2177142">
                  <a:extLst>
                    <a:ext uri="{9D8B030D-6E8A-4147-A177-3AD203B41FA5}">
                      <a16:colId xmlns:a16="http://schemas.microsoft.com/office/drawing/2014/main" val="3130381324"/>
                    </a:ext>
                  </a:extLst>
                </a:gridCol>
                <a:gridCol w="2042160">
                  <a:extLst>
                    <a:ext uri="{9D8B030D-6E8A-4147-A177-3AD203B41FA5}">
                      <a16:colId xmlns:a16="http://schemas.microsoft.com/office/drawing/2014/main" val="1718707667"/>
                    </a:ext>
                  </a:extLst>
                </a:gridCol>
                <a:gridCol w="2042160">
                  <a:extLst>
                    <a:ext uri="{9D8B030D-6E8A-4147-A177-3AD203B41FA5}">
                      <a16:colId xmlns:a16="http://schemas.microsoft.com/office/drawing/2014/main" val="816360110"/>
                    </a:ext>
                  </a:extLst>
                </a:gridCol>
                <a:gridCol w="2042160">
                  <a:extLst>
                    <a:ext uri="{9D8B030D-6E8A-4147-A177-3AD203B41FA5}">
                      <a16:colId xmlns:a16="http://schemas.microsoft.com/office/drawing/2014/main" val="780678049"/>
                    </a:ext>
                  </a:extLst>
                </a:gridCol>
              </a:tblGrid>
              <a:tr h="374628">
                <a:tc>
                  <a:txBody>
                    <a:bodyPr/>
                    <a:lstStyle/>
                    <a:p>
                      <a:r>
                        <a:rPr lang="en-US">
                          <a:solidFill>
                            <a:schemeClr val="tx1">
                              <a:lumMod val="10000"/>
                              <a:lumOff val="90000"/>
                            </a:schemeClr>
                          </a:solidFill>
                        </a:rPr>
                        <a:t>Correlation Matrix</a:t>
                      </a:r>
                    </a:p>
                  </a:txBody>
                  <a:tcPr/>
                </a:tc>
                <a:tc>
                  <a:txBody>
                    <a:bodyPr/>
                    <a:lstStyle/>
                    <a:p>
                      <a:r>
                        <a:rPr lang="en-US">
                          <a:solidFill>
                            <a:schemeClr val="tx1">
                              <a:lumMod val="10000"/>
                              <a:lumOff val="90000"/>
                            </a:schemeClr>
                          </a:solidFill>
                        </a:rPr>
                        <a:t>Apple</a:t>
                      </a:r>
                    </a:p>
                  </a:txBody>
                  <a:tcPr/>
                </a:tc>
                <a:tc>
                  <a:txBody>
                    <a:bodyPr/>
                    <a:lstStyle/>
                    <a:p>
                      <a:r>
                        <a:rPr lang="en-US">
                          <a:solidFill>
                            <a:schemeClr val="tx1">
                              <a:lumMod val="10000"/>
                              <a:lumOff val="90000"/>
                            </a:schemeClr>
                          </a:solidFill>
                        </a:rPr>
                        <a:t>J.P Morgan</a:t>
                      </a:r>
                    </a:p>
                  </a:txBody>
                  <a:tcPr/>
                </a:tc>
                <a:tc>
                  <a:txBody>
                    <a:bodyPr/>
                    <a:lstStyle/>
                    <a:p>
                      <a:r>
                        <a:rPr lang="en-US">
                          <a:solidFill>
                            <a:schemeClr val="tx1">
                              <a:lumMod val="10000"/>
                              <a:lumOff val="90000"/>
                            </a:schemeClr>
                          </a:solidFill>
                        </a:rPr>
                        <a:t>Coco-Cola Co</a:t>
                      </a:r>
                    </a:p>
                  </a:txBody>
                  <a:tcPr/>
                </a:tc>
                <a:extLst>
                  <a:ext uri="{0D108BD9-81ED-4DB2-BD59-A6C34878D82A}">
                    <a16:rowId xmlns:a16="http://schemas.microsoft.com/office/drawing/2014/main" val="1695120467"/>
                  </a:ext>
                </a:extLst>
              </a:tr>
              <a:tr h="374628">
                <a:tc>
                  <a:txBody>
                    <a:bodyPr/>
                    <a:lstStyle/>
                    <a:p>
                      <a:r>
                        <a:rPr lang="en-US"/>
                        <a:t>Apple</a:t>
                      </a:r>
                    </a:p>
                  </a:txBody>
                  <a:tcPr/>
                </a:tc>
                <a:tc>
                  <a:txBody>
                    <a:bodyPr/>
                    <a:lstStyle/>
                    <a:p>
                      <a:r>
                        <a:rPr lang="en-US"/>
                        <a:t>1</a:t>
                      </a:r>
                    </a:p>
                  </a:txBody>
                  <a:tcPr/>
                </a:tc>
                <a:tc>
                  <a:txBody>
                    <a:bodyPr/>
                    <a:lstStyle/>
                    <a:p>
                      <a:r>
                        <a:rPr lang="en-US"/>
                        <a:t>0.2414</a:t>
                      </a:r>
                    </a:p>
                  </a:txBody>
                  <a:tcPr/>
                </a:tc>
                <a:tc>
                  <a:txBody>
                    <a:bodyPr/>
                    <a:lstStyle/>
                    <a:p>
                      <a:r>
                        <a:rPr lang="en-US"/>
                        <a:t>0.2644</a:t>
                      </a:r>
                    </a:p>
                  </a:txBody>
                  <a:tcPr/>
                </a:tc>
                <a:extLst>
                  <a:ext uri="{0D108BD9-81ED-4DB2-BD59-A6C34878D82A}">
                    <a16:rowId xmlns:a16="http://schemas.microsoft.com/office/drawing/2014/main" val="4299353"/>
                  </a:ext>
                </a:extLst>
              </a:tr>
              <a:tr h="374628">
                <a:tc>
                  <a:txBody>
                    <a:bodyPr/>
                    <a:lstStyle/>
                    <a:p>
                      <a:r>
                        <a:rPr lang="en-US"/>
                        <a:t>J.P Morgan</a:t>
                      </a:r>
                    </a:p>
                  </a:txBody>
                  <a:tcPr/>
                </a:tc>
                <a:tc>
                  <a:txBody>
                    <a:bodyPr/>
                    <a:lstStyle/>
                    <a:p>
                      <a:r>
                        <a:rPr lang="en-US"/>
                        <a:t>0.2414</a:t>
                      </a:r>
                    </a:p>
                  </a:txBody>
                  <a:tcPr/>
                </a:tc>
                <a:tc>
                  <a:txBody>
                    <a:bodyPr/>
                    <a:lstStyle/>
                    <a:p>
                      <a:r>
                        <a:rPr lang="en-US"/>
                        <a:t>1</a:t>
                      </a:r>
                    </a:p>
                  </a:txBody>
                  <a:tcPr/>
                </a:tc>
                <a:tc>
                  <a:txBody>
                    <a:bodyPr/>
                    <a:lstStyle/>
                    <a:p>
                      <a:r>
                        <a:rPr lang="en-US"/>
                        <a:t>0.3085</a:t>
                      </a:r>
                    </a:p>
                  </a:txBody>
                  <a:tcPr/>
                </a:tc>
                <a:extLst>
                  <a:ext uri="{0D108BD9-81ED-4DB2-BD59-A6C34878D82A}">
                    <a16:rowId xmlns:a16="http://schemas.microsoft.com/office/drawing/2014/main" val="1857381553"/>
                  </a:ext>
                </a:extLst>
              </a:tr>
              <a:tr h="374628">
                <a:tc>
                  <a:txBody>
                    <a:bodyPr/>
                    <a:lstStyle/>
                    <a:p>
                      <a:r>
                        <a:rPr lang="en-US"/>
                        <a:t>Coco-Cola Co</a:t>
                      </a:r>
                    </a:p>
                  </a:txBody>
                  <a:tcPr/>
                </a:tc>
                <a:tc>
                  <a:txBody>
                    <a:bodyPr/>
                    <a:lstStyle/>
                    <a:p>
                      <a:r>
                        <a:rPr lang="en-US"/>
                        <a:t>0.2644</a:t>
                      </a:r>
                    </a:p>
                  </a:txBody>
                  <a:tcPr/>
                </a:tc>
                <a:tc>
                  <a:txBody>
                    <a:bodyPr/>
                    <a:lstStyle/>
                    <a:p>
                      <a:r>
                        <a:rPr lang="en-US"/>
                        <a:t>0.3085</a:t>
                      </a:r>
                    </a:p>
                  </a:txBody>
                  <a:tcPr/>
                </a:tc>
                <a:tc>
                  <a:txBody>
                    <a:bodyPr/>
                    <a:lstStyle/>
                    <a:p>
                      <a:r>
                        <a:rPr lang="en-US"/>
                        <a:t>1</a:t>
                      </a:r>
                    </a:p>
                  </a:txBody>
                  <a:tcPr/>
                </a:tc>
                <a:extLst>
                  <a:ext uri="{0D108BD9-81ED-4DB2-BD59-A6C34878D82A}">
                    <a16:rowId xmlns:a16="http://schemas.microsoft.com/office/drawing/2014/main" val="1905094278"/>
                  </a:ext>
                </a:extLst>
              </a:tr>
            </a:tbl>
          </a:graphicData>
        </a:graphic>
      </p:graphicFrame>
    </p:spTree>
    <p:extLst>
      <p:ext uri="{BB962C8B-B14F-4D97-AF65-F5344CB8AC3E}">
        <p14:creationId xmlns:p14="http://schemas.microsoft.com/office/powerpoint/2010/main" val="3280466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65B63-D1C6-1F17-6B03-AB587014B8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9535E6-A683-86F0-2C9B-1D4BD3792FE4}"/>
              </a:ext>
            </a:extLst>
          </p:cNvPr>
          <p:cNvSpPr>
            <a:spLocks noGrp="1"/>
          </p:cNvSpPr>
          <p:nvPr>
            <p:ph type="title"/>
          </p:nvPr>
        </p:nvSpPr>
        <p:spPr/>
        <p:txBody>
          <a:bodyPr/>
          <a:lstStyle/>
          <a:p>
            <a:r>
              <a:rPr lang="en-US">
                <a:solidFill>
                  <a:schemeClr val="tx1">
                    <a:lumMod val="10000"/>
                    <a:lumOff val="90000"/>
                  </a:schemeClr>
                </a:solidFill>
              </a:rPr>
              <a:t>I - Process</a:t>
            </a:r>
          </a:p>
        </p:txBody>
      </p:sp>
      <p:sp>
        <p:nvSpPr>
          <p:cNvPr id="3" name="Content Placeholder 2">
            <a:extLst>
              <a:ext uri="{FF2B5EF4-FFF2-40B4-BE49-F238E27FC236}">
                <a16:creationId xmlns:a16="http://schemas.microsoft.com/office/drawing/2014/main" id="{40F408F7-6F40-E919-6C34-8CD0C39E6BE7}"/>
              </a:ext>
            </a:extLst>
          </p:cNvPr>
          <p:cNvSpPr>
            <a:spLocks noGrp="1"/>
          </p:cNvSpPr>
          <p:nvPr>
            <p:ph idx="1"/>
          </p:nvPr>
        </p:nvSpPr>
        <p:spPr/>
        <p:txBody>
          <a:bodyPr vert="horz" lIns="91440" tIns="45720" rIns="91440" bIns="45720" rtlCol="0" anchor="t">
            <a:normAutofit/>
          </a:bodyPr>
          <a:lstStyle/>
          <a:p>
            <a:pPr marL="0" indent="0">
              <a:buNone/>
            </a:pPr>
            <a:r>
              <a:rPr lang="en-US"/>
              <a:t>Given the newly identified three risky securities, we can plot the set of all feasible portfolios on the risk-return plan using the following formulas:</a:t>
            </a:r>
          </a:p>
          <a:p>
            <a:pPr marL="0" indent="0">
              <a:buNone/>
            </a:pP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06CF8B6-BBEB-1C90-918E-08D8C230B631}"/>
                  </a:ext>
                </a:extLst>
              </p:cNvPr>
              <p:cNvSpPr txBox="1"/>
              <p:nvPr/>
            </p:nvSpPr>
            <p:spPr>
              <a:xfrm>
                <a:off x="-165585" y="3413220"/>
                <a:ext cx="4126805" cy="656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ea typeface="Cambria Math" panose="02040503050406030204" pitchFamily="18" charset="0"/>
                            </a:rPr>
                          </m:ctrlPr>
                        </m:sSubPr>
                        <m:e>
                          <m:r>
                            <a:rPr lang="en-US" sz="3600" i="1" smtClean="0">
                              <a:latin typeface="Cambria Math" panose="02040503050406030204" pitchFamily="18" charset="0"/>
                              <a:ea typeface="Cambria Math" panose="02040503050406030204" pitchFamily="18" charset="0"/>
                            </a:rPr>
                            <m:t>𝜇</m:t>
                          </m:r>
                        </m:e>
                        <m:sub>
                          <m:r>
                            <a:rPr lang="en-US" sz="3600" b="0" i="1" smtClean="0">
                              <a:latin typeface="Cambria Math" panose="02040503050406030204" pitchFamily="18" charset="0"/>
                              <a:ea typeface="Cambria Math" panose="02040503050406030204" pitchFamily="18" charset="0"/>
                            </a:rPr>
                            <m:t>𝑉</m:t>
                          </m:r>
                        </m:sub>
                      </m:sSub>
                      <m:r>
                        <a:rPr lang="en-US" sz="3600" b="0" i="1" smtClean="0">
                          <a:latin typeface="Cambria Math" panose="02040503050406030204" pitchFamily="18" charset="0"/>
                          <a:ea typeface="Cambria Math" panose="02040503050406030204" pitchFamily="18" charset="0"/>
                        </a:rPr>
                        <m:t>=</m:t>
                      </m:r>
                      <m:r>
                        <a:rPr lang="en-US" sz="3600" b="1" i="0" smtClean="0">
                          <a:latin typeface="Cambria Math" panose="02040503050406030204" pitchFamily="18" charset="0"/>
                          <a:ea typeface="Cambria Math" panose="02040503050406030204" pitchFamily="18" charset="0"/>
                        </a:rPr>
                        <m:t>𝐰</m:t>
                      </m:r>
                      <m:sSup>
                        <m:sSupPr>
                          <m:ctrlPr>
                            <a:rPr lang="en-US" sz="3600" b="0" i="1" smtClean="0">
                              <a:latin typeface="Cambria Math" panose="02040503050406030204" pitchFamily="18" charset="0"/>
                              <a:ea typeface="Cambria Math" panose="02040503050406030204" pitchFamily="18" charset="0"/>
                            </a:rPr>
                          </m:ctrlPr>
                        </m:sSupPr>
                        <m:e>
                          <m:r>
                            <a:rPr lang="en-US" sz="3600" b="1" i="0" smtClean="0">
                              <a:latin typeface="Cambria Math" panose="02040503050406030204" pitchFamily="18" charset="0"/>
                              <a:ea typeface="Cambria Math" panose="02040503050406030204" pitchFamily="18" charset="0"/>
                            </a:rPr>
                            <m:t>𝐦</m:t>
                          </m:r>
                        </m:e>
                        <m:sup>
                          <m:r>
                            <m:rPr>
                              <m:sty m:val="p"/>
                            </m:rPr>
                            <a:rPr lang="en-US" sz="3600" b="0" i="0" smtClean="0">
                              <a:latin typeface="Cambria Math" panose="02040503050406030204" pitchFamily="18" charset="0"/>
                              <a:ea typeface="Cambria Math" panose="02040503050406030204" pitchFamily="18" charset="0"/>
                            </a:rPr>
                            <m:t>T</m:t>
                          </m:r>
                        </m:sup>
                      </m:sSup>
                    </m:oMath>
                  </m:oMathPara>
                </a14:m>
                <a:endParaRPr lang="en-US"/>
              </a:p>
            </p:txBody>
          </p:sp>
        </mc:Choice>
        <mc:Fallback xmlns="">
          <p:sp>
            <p:nvSpPr>
              <p:cNvPr id="4" name="TextBox 3">
                <a:extLst>
                  <a:ext uri="{FF2B5EF4-FFF2-40B4-BE49-F238E27FC236}">
                    <a16:creationId xmlns:a16="http://schemas.microsoft.com/office/drawing/2014/main" id="{606CF8B6-BBEB-1C90-918E-08D8C230B631}"/>
                  </a:ext>
                </a:extLst>
              </p:cNvPr>
              <p:cNvSpPr txBox="1">
                <a:spLocks noRot="1" noChangeAspect="1" noMove="1" noResize="1" noEditPoints="1" noAdjustHandles="1" noChangeArrowheads="1" noChangeShapeType="1" noTextEdit="1"/>
              </p:cNvSpPr>
              <p:nvPr/>
            </p:nvSpPr>
            <p:spPr>
              <a:xfrm>
                <a:off x="-165585" y="3413220"/>
                <a:ext cx="4126805" cy="65627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7F71334-B8DD-B9B8-F3AD-769944C7AC3B}"/>
                  </a:ext>
                </a:extLst>
              </p:cNvPr>
              <p:cNvSpPr txBox="1"/>
              <p:nvPr/>
            </p:nvSpPr>
            <p:spPr>
              <a:xfrm>
                <a:off x="3171667" y="3280491"/>
                <a:ext cx="2924333" cy="788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𝜎</m:t>
                          </m:r>
                        </m:e>
                        <m:sub>
                          <m:r>
                            <a:rPr lang="en-US" sz="3600" b="0" i="1" smtClean="0">
                              <a:latin typeface="Cambria Math" panose="02040503050406030204" pitchFamily="18" charset="0"/>
                              <a:ea typeface="Cambria Math" panose="02040503050406030204" pitchFamily="18" charset="0"/>
                            </a:rPr>
                            <m:t>𝑉</m:t>
                          </m:r>
                        </m:sub>
                      </m:sSub>
                      <m:r>
                        <a:rPr lang="en-US" sz="3600" b="0" i="1" smtClean="0">
                          <a:latin typeface="Cambria Math" panose="02040503050406030204" pitchFamily="18" charset="0"/>
                          <a:ea typeface="Cambria Math" panose="02040503050406030204" pitchFamily="18" charset="0"/>
                        </a:rPr>
                        <m:t>=</m:t>
                      </m:r>
                      <m:rad>
                        <m:radPr>
                          <m:degHide m:val="on"/>
                          <m:ctrlPr>
                            <a:rPr lang="en-US" sz="3600" b="0" i="1" smtClean="0">
                              <a:latin typeface="Cambria Math" panose="02040503050406030204" pitchFamily="18" charset="0"/>
                              <a:ea typeface="Cambria Math" panose="02040503050406030204" pitchFamily="18" charset="0"/>
                            </a:rPr>
                          </m:ctrlPr>
                        </m:radPr>
                        <m:deg/>
                        <m:e>
                          <m:r>
                            <a:rPr lang="en-US" sz="3600" b="1">
                              <a:latin typeface="Cambria Math" panose="02040503050406030204" pitchFamily="18" charset="0"/>
                              <a:ea typeface="Cambria Math" panose="02040503050406030204" pitchFamily="18" charset="0"/>
                            </a:rPr>
                            <m:t>𝐰𝐂</m:t>
                          </m:r>
                          <m:sSup>
                            <m:sSupPr>
                              <m:ctrlPr>
                                <a:rPr lang="en-US" sz="3600" b="1" i="1">
                                  <a:latin typeface="Cambria Math" panose="02040503050406030204" pitchFamily="18" charset="0"/>
                                  <a:ea typeface="Cambria Math" panose="02040503050406030204" pitchFamily="18" charset="0"/>
                                </a:rPr>
                              </m:ctrlPr>
                            </m:sSupPr>
                            <m:e>
                              <m:r>
                                <a:rPr lang="en-US" sz="3600" b="1">
                                  <a:latin typeface="Cambria Math" panose="02040503050406030204" pitchFamily="18" charset="0"/>
                                  <a:ea typeface="Cambria Math" panose="02040503050406030204" pitchFamily="18" charset="0"/>
                                </a:rPr>
                                <m:t>𝐰</m:t>
                              </m:r>
                            </m:e>
                            <m:sup>
                              <m:r>
                                <m:rPr>
                                  <m:sty m:val="p"/>
                                </m:rPr>
                                <a:rPr lang="en-US" sz="3600">
                                  <a:latin typeface="Cambria Math" panose="02040503050406030204" pitchFamily="18" charset="0"/>
                                  <a:ea typeface="Cambria Math" panose="02040503050406030204" pitchFamily="18" charset="0"/>
                                </a:rPr>
                                <m:t>T</m:t>
                              </m:r>
                            </m:sup>
                          </m:sSup>
                        </m:e>
                      </m:rad>
                    </m:oMath>
                  </m:oMathPara>
                </a14:m>
                <a:endParaRPr lang="en-US" b="1">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07F71334-B8DD-B9B8-F3AD-769944C7AC3B}"/>
                  </a:ext>
                </a:extLst>
              </p:cNvPr>
              <p:cNvSpPr txBox="1">
                <a:spLocks noRot="1" noChangeAspect="1" noMove="1" noResize="1" noEditPoints="1" noAdjustHandles="1" noChangeArrowheads="1" noChangeShapeType="1" noTextEdit="1"/>
              </p:cNvSpPr>
              <p:nvPr/>
            </p:nvSpPr>
            <p:spPr>
              <a:xfrm>
                <a:off x="3171667" y="3280491"/>
                <a:ext cx="2924333" cy="788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7A636B0-07F7-4A38-49A4-4DC9CDB1F434}"/>
                  </a:ext>
                </a:extLst>
              </p:cNvPr>
              <p:cNvSpPr txBox="1"/>
              <p:nvPr/>
            </p:nvSpPr>
            <p:spPr>
              <a:xfrm>
                <a:off x="680321" y="4199184"/>
                <a:ext cx="5329396" cy="2031325"/>
              </a:xfrm>
              <a:prstGeom prst="rect">
                <a:avLst/>
              </a:prstGeom>
              <a:noFill/>
            </p:spPr>
            <p:txBody>
              <a:bodyPr wrap="square" rtlCol="0">
                <a:spAutoFit/>
              </a:bodyPr>
              <a:lstStyle/>
              <a:p>
                <a:r>
                  <a:rPr lang="en-US"/>
                  <a:t>where </a:t>
                </a:r>
              </a:p>
              <a:p>
                <a:endParaRPr lang="en-US" sz="1800" b="0" i="1">
                  <a:latin typeface="Cambria Math" panose="02040503050406030204" pitchFamily="18" charset="0"/>
                  <a:ea typeface="Cambria Math" panose="02040503050406030204" pitchFamily="18" charset="0"/>
                </a:endParaRPr>
              </a:p>
              <a:p>
                <a14:m>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𝜇</m:t>
                        </m:r>
                      </m:e>
                      <m:sub>
                        <m:r>
                          <a:rPr lang="en-US" sz="1800" b="0" i="1" smtClean="0">
                            <a:latin typeface="Cambria Math" panose="02040503050406030204" pitchFamily="18" charset="0"/>
                            <a:ea typeface="Cambria Math" panose="02040503050406030204" pitchFamily="18" charset="0"/>
                          </a:rPr>
                          <m:t>𝑉</m:t>
                        </m:r>
                      </m:sub>
                    </m:sSub>
                  </m:oMath>
                </a14:m>
                <a:r>
                  <a:rPr lang="en-US"/>
                  <a:t> is the expected portfolio return</a:t>
                </a:r>
              </a:p>
              <a:p>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𝑉</m:t>
                        </m:r>
                      </m:sub>
                    </m:sSub>
                    <m:r>
                      <a:rPr lang="en-US" b="0" i="1" smtClean="0">
                        <a:latin typeface="Cambria Math" panose="02040503050406030204" pitchFamily="18" charset="0"/>
                        <a:ea typeface="Cambria Math" panose="02040503050406030204" pitchFamily="18" charset="0"/>
                      </a:rPr>
                      <m:t> </m:t>
                    </m:r>
                  </m:oMath>
                </a14:m>
                <a:r>
                  <a:rPr lang="en-US"/>
                  <a:t>is the portfolio standard deviation</a:t>
                </a:r>
              </a:p>
              <a:p>
                <a14:m>
                  <m:oMath xmlns:m="http://schemas.openxmlformats.org/officeDocument/2006/math">
                    <m:r>
                      <a:rPr lang="en-US" sz="1800" b="1" i="0" smtClean="0">
                        <a:latin typeface="Cambria Math" panose="02040503050406030204" pitchFamily="18" charset="0"/>
                        <a:ea typeface="Cambria Math" panose="02040503050406030204" pitchFamily="18" charset="0"/>
                      </a:rPr>
                      <m:t>𝐰</m:t>
                    </m:r>
                  </m:oMath>
                </a14:m>
                <a:r>
                  <a:rPr lang="en-US" b="1"/>
                  <a:t> </a:t>
                </a:r>
                <a:r>
                  <a:rPr lang="en-US"/>
                  <a:t>is the weight row matrix</a:t>
                </a:r>
              </a:p>
              <a:p>
                <a14:m>
                  <m:oMath xmlns:m="http://schemas.openxmlformats.org/officeDocument/2006/math">
                    <m:r>
                      <a:rPr lang="en-US" sz="1800" b="1" i="0" smtClean="0">
                        <a:latin typeface="Cambria Math" panose="02040503050406030204" pitchFamily="18" charset="0"/>
                        <a:ea typeface="Cambria Math" panose="02040503050406030204" pitchFamily="18" charset="0"/>
                      </a:rPr>
                      <m:t>𝐦</m:t>
                    </m:r>
                  </m:oMath>
                </a14:m>
                <a:r>
                  <a:rPr lang="en-US"/>
                  <a:t> is the expected security return row matrix</a:t>
                </a:r>
              </a:p>
              <a:p>
                <a14:m>
                  <m:oMath xmlns:m="http://schemas.openxmlformats.org/officeDocument/2006/math">
                    <m:r>
                      <a:rPr lang="en-US" sz="1800" b="1" i="0" smtClean="0">
                        <a:latin typeface="Cambria Math" panose="02040503050406030204" pitchFamily="18" charset="0"/>
                        <a:ea typeface="Cambria Math" panose="02040503050406030204" pitchFamily="18" charset="0"/>
                      </a:rPr>
                      <m:t>𝐂</m:t>
                    </m:r>
                  </m:oMath>
                </a14:m>
                <a:r>
                  <a:rPr lang="en-US"/>
                  <a:t> is the covariance matrix</a:t>
                </a:r>
              </a:p>
            </p:txBody>
          </p:sp>
        </mc:Choice>
        <mc:Fallback xmlns="">
          <p:sp>
            <p:nvSpPr>
              <p:cNvPr id="6" name="TextBox 5">
                <a:extLst>
                  <a:ext uri="{FF2B5EF4-FFF2-40B4-BE49-F238E27FC236}">
                    <a16:creationId xmlns:a16="http://schemas.microsoft.com/office/drawing/2014/main" id="{77A636B0-07F7-4A38-49A4-4DC9CDB1F434}"/>
                  </a:ext>
                </a:extLst>
              </p:cNvPr>
              <p:cNvSpPr txBox="1">
                <a:spLocks noRot="1" noChangeAspect="1" noMove="1" noResize="1" noEditPoints="1" noAdjustHandles="1" noChangeArrowheads="1" noChangeShapeType="1" noTextEdit="1"/>
              </p:cNvSpPr>
              <p:nvPr/>
            </p:nvSpPr>
            <p:spPr>
              <a:xfrm>
                <a:off x="680321" y="4199184"/>
                <a:ext cx="5329396" cy="2031325"/>
              </a:xfrm>
              <a:prstGeom prst="rect">
                <a:avLst/>
              </a:prstGeom>
              <a:blipFill>
                <a:blip r:embed="rId4"/>
                <a:stretch>
                  <a:fillRect l="-1030" t="-2102" b="-3604"/>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5019893-8FA4-47F0-A7C8-C44D3C032465}"/>
              </a:ext>
            </a:extLst>
          </p:cNvPr>
          <p:cNvPicPr>
            <a:picLocks noChangeAspect="1"/>
          </p:cNvPicPr>
          <p:nvPr/>
        </p:nvPicPr>
        <p:blipFill>
          <a:blip r:embed="rId5"/>
          <a:stretch>
            <a:fillRect/>
          </a:stretch>
        </p:blipFill>
        <p:spPr>
          <a:xfrm>
            <a:off x="6096000" y="3502761"/>
            <a:ext cx="6009715" cy="2498275"/>
          </a:xfrm>
          <a:prstGeom prst="rect">
            <a:avLst/>
          </a:prstGeom>
        </p:spPr>
      </p:pic>
      <p:sp>
        <p:nvSpPr>
          <p:cNvPr id="8" name="TextBox 7">
            <a:extLst>
              <a:ext uri="{FF2B5EF4-FFF2-40B4-BE49-F238E27FC236}">
                <a16:creationId xmlns:a16="http://schemas.microsoft.com/office/drawing/2014/main" id="{1E3B3A3C-B03E-36CD-A13A-A596E85F54A8}"/>
              </a:ext>
            </a:extLst>
          </p:cNvPr>
          <p:cNvSpPr txBox="1"/>
          <p:nvPr/>
        </p:nvSpPr>
        <p:spPr>
          <a:xfrm>
            <a:off x="339969" y="6541477"/>
            <a:ext cx="7620000" cy="253916"/>
          </a:xfrm>
          <a:prstGeom prst="rect">
            <a:avLst/>
          </a:prstGeom>
          <a:noFill/>
        </p:spPr>
        <p:txBody>
          <a:bodyPr wrap="square" rtlCol="0">
            <a:spAutoFit/>
          </a:bodyPr>
          <a:lstStyle/>
          <a:p>
            <a:r>
              <a:rPr lang="en-US" sz="1050" err="1">
                <a:effectLst/>
              </a:rPr>
              <a:t>Capiński</a:t>
            </a:r>
            <a:r>
              <a:rPr lang="en-US" sz="1050"/>
              <a:t> &amp; </a:t>
            </a:r>
            <a:r>
              <a:rPr lang="en-US" sz="1050" err="1"/>
              <a:t>Zasatawniak</a:t>
            </a:r>
            <a:r>
              <a:rPr lang="en-US" sz="1050"/>
              <a:t>, pg. 72</a:t>
            </a:r>
          </a:p>
        </p:txBody>
      </p:sp>
    </p:spTree>
    <p:extLst>
      <p:ext uri="{BB962C8B-B14F-4D97-AF65-F5344CB8AC3E}">
        <p14:creationId xmlns:p14="http://schemas.microsoft.com/office/powerpoint/2010/main" val="1638355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54B8C-D23C-C923-C7FF-4234F88E9C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96B070-04D2-E744-5C5B-27ECD21A9F5B}"/>
              </a:ext>
            </a:extLst>
          </p:cNvPr>
          <p:cNvSpPr>
            <a:spLocks noGrp="1"/>
          </p:cNvSpPr>
          <p:nvPr>
            <p:ph type="title"/>
          </p:nvPr>
        </p:nvSpPr>
        <p:spPr/>
        <p:txBody>
          <a:bodyPr/>
          <a:lstStyle/>
          <a:p>
            <a:r>
              <a:rPr lang="en-US">
                <a:solidFill>
                  <a:schemeClr val="tx1">
                    <a:lumMod val="10000"/>
                    <a:lumOff val="90000"/>
                  </a:schemeClr>
                </a:solidFill>
              </a:rPr>
              <a:t>II - Process</a:t>
            </a:r>
          </a:p>
        </p:txBody>
      </p:sp>
      <p:sp>
        <p:nvSpPr>
          <p:cNvPr id="3" name="Content Placeholder 2">
            <a:extLst>
              <a:ext uri="{FF2B5EF4-FFF2-40B4-BE49-F238E27FC236}">
                <a16:creationId xmlns:a16="http://schemas.microsoft.com/office/drawing/2014/main" id="{DD7B4060-EBCD-563A-7229-2C76F1415A44}"/>
              </a:ext>
            </a:extLst>
          </p:cNvPr>
          <p:cNvSpPr>
            <a:spLocks noGrp="1"/>
          </p:cNvSpPr>
          <p:nvPr>
            <p:ph idx="1"/>
          </p:nvPr>
        </p:nvSpPr>
        <p:spPr>
          <a:xfrm>
            <a:off x="680322" y="2336873"/>
            <a:ext cx="5369583" cy="3599316"/>
          </a:xfrm>
        </p:spPr>
        <p:txBody>
          <a:bodyPr vert="horz" lIns="91440" tIns="45720" rIns="91440" bIns="45720" rtlCol="0" anchor="t">
            <a:normAutofit/>
          </a:bodyPr>
          <a:lstStyle/>
          <a:p>
            <a:pPr marL="0" indent="0">
              <a:buNone/>
            </a:pPr>
            <a:r>
              <a:rPr lang="en-US"/>
              <a:t>By introducing a risk-free security, we can split our investment between the risk-free security and our three chosen risky securities to form a new portfolio.</a:t>
            </a:r>
          </a:p>
          <a:p>
            <a:pPr marL="0" indent="0">
              <a:buNone/>
            </a:pPr>
            <a:endParaRPr lang="en-US"/>
          </a:p>
          <a:p>
            <a:pPr marL="0" indent="0">
              <a:buNone/>
            </a:pPr>
            <a:r>
              <a:rPr lang="en-US"/>
              <a:t>The new set of feasible portfolios is highlighted to the right.</a:t>
            </a:r>
          </a:p>
        </p:txBody>
      </p:sp>
      <p:pic>
        <p:nvPicPr>
          <p:cNvPr id="5" name="Picture 4">
            <a:extLst>
              <a:ext uri="{FF2B5EF4-FFF2-40B4-BE49-F238E27FC236}">
                <a16:creationId xmlns:a16="http://schemas.microsoft.com/office/drawing/2014/main" id="{CA9E3134-D5E0-705E-5D72-D04CD884219E}"/>
              </a:ext>
            </a:extLst>
          </p:cNvPr>
          <p:cNvPicPr>
            <a:picLocks noChangeAspect="1"/>
          </p:cNvPicPr>
          <p:nvPr/>
        </p:nvPicPr>
        <p:blipFill>
          <a:blip r:embed="rId2"/>
          <a:stretch>
            <a:fillRect/>
          </a:stretch>
        </p:blipFill>
        <p:spPr>
          <a:xfrm>
            <a:off x="6049905" y="3159369"/>
            <a:ext cx="5994400" cy="2511002"/>
          </a:xfrm>
          <a:prstGeom prst="rect">
            <a:avLst/>
          </a:prstGeom>
        </p:spPr>
      </p:pic>
    </p:spTree>
    <p:extLst>
      <p:ext uri="{BB962C8B-B14F-4D97-AF65-F5344CB8AC3E}">
        <p14:creationId xmlns:p14="http://schemas.microsoft.com/office/powerpoint/2010/main" val="179455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D44C8-631E-4A84-AE12-CA9AE43FC9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52686-FB0A-6BD3-3C5D-65F69FA8F50F}"/>
              </a:ext>
            </a:extLst>
          </p:cNvPr>
          <p:cNvSpPr>
            <a:spLocks noGrp="1"/>
          </p:cNvSpPr>
          <p:nvPr>
            <p:ph type="title"/>
          </p:nvPr>
        </p:nvSpPr>
        <p:spPr/>
        <p:txBody>
          <a:bodyPr/>
          <a:lstStyle/>
          <a:p>
            <a:r>
              <a:rPr lang="en-US">
                <a:solidFill>
                  <a:schemeClr val="tx1">
                    <a:lumMod val="10000"/>
                    <a:lumOff val="90000"/>
                  </a:schemeClr>
                </a:solidFill>
              </a:rPr>
              <a:t>III - Process</a:t>
            </a:r>
          </a:p>
        </p:txBody>
      </p:sp>
      <p:sp>
        <p:nvSpPr>
          <p:cNvPr id="3" name="Content Placeholder 2">
            <a:extLst>
              <a:ext uri="{FF2B5EF4-FFF2-40B4-BE49-F238E27FC236}">
                <a16:creationId xmlns:a16="http://schemas.microsoft.com/office/drawing/2014/main" id="{97794C44-59E9-24B2-13A6-F5A6A488C42F}"/>
              </a:ext>
            </a:extLst>
          </p:cNvPr>
          <p:cNvSpPr>
            <a:spLocks noGrp="1"/>
          </p:cNvSpPr>
          <p:nvPr>
            <p:ph idx="1"/>
          </p:nvPr>
        </p:nvSpPr>
        <p:spPr>
          <a:xfrm>
            <a:off x="680322" y="2336873"/>
            <a:ext cx="10719198" cy="3599316"/>
          </a:xfrm>
        </p:spPr>
        <p:txBody>
          <a:bodyPr vert="horz" lIns="91440" tIns="45720" rIns="91440" bIns="45720" rtlCol="0" anchor="t">
            <a:normAutofit/>
          </a:bodyPr>
          <a:lstStyle/>
          <a:p>
            <a:pPr marL="0" indent="0">
              <a:buNone/>
            </a:pPr>
            <a:r>
              <a:rPr lang="en-US"/>
              <a:t>Here we will take the same approach, as we will want to choose a portfolio that will maximize returns while minimizing risk. This means that we will again choose the market portfolio, which is the point of tangency of the set of feasible portfolios and the line with the greatest slope that passes through the risk-free security.</a:t>
            </a:r>
          </a:p>
        </p:txBody>
      </p:sp>
    </p:spTree>
    <p:extLst>
      <p:ext uri="{BB962C8B-B14F-4D97-AF65-F5344CB8AC3E}">
        <p14:creationId xmlns:p14="http://schemas.microsoft.com/office/powerpoint/2010/main" val="1789738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4DEBA-77A6-CBA9-0789-48AB340CA8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A80B42-6D94-526F-A2AD-EF2772EC582E}"/>
              </a:ext>
            </a:extLst>
          </p:cNvPr>
          <p:cNvSpPr>
            <a:spLocks noGrp="1"/>
          </p:cNvSpPr>
          <p:nvPr>
            <p:ph type="title"/>
          </p:nvPr>
        </p:nvSpPr>
        <p:spPr/>
        <p:txBody>
          <a:bodyPr/>
          <a:lstStyle/>
          <a:p>
            <a:r>
              <a:rPr lang="en-US">
                <a:solidFill>
                  <a:schemeClr val="tx1">
                    <a:lumMod val="10000"/>
                    <a:lumOff val="90000"/>
                  </a:schemeClr>
                </a:solidFill>
              </a:rPr>
              <a:t>III - Process</a:t>
            </a:r>
          </a:p>
        </p:txBody>
      </p:sp>
      <p:sp>
        <p:nvSpPr>
          <p:cNvPr id="3" name="Content Placeholder 2">
            <a:extLst>
              <a:ext uri="{FF2B5EF4-FFF2-40B4-BE49-F238E27FC236}">
                <a16:creationId xmlns:a16="http://schemas.microsoft.com/office/drawing/2014/main" id="{E4AF5B61-8735-CB24-F805-58F8181F9C36}"/>
              </a:ext>
            </a:extLst>
          </p:cNvPr>
          <p:cNvSpPr>
            <a:spLocks noGrp="1"/>
          </p:cNvSpPr>
          <p:nvPr>
            <p:ph idx="1"/>
          </p:nvPr>
        </p:nvSpPr>
        <p:spPr/>
        <p:txBody>
          <a:bodyPr/>
          <a:lstStyle/>
          <a:p>
            <a:pPr marL="0" indent="0">
              <a:buNone/>
            </a:pPr>
            <a:r>
              <a:rPr lang="en-US"/>
              <a:t>We can use the following equation to compute the weights of the portfolio of the market portfolio:</a:t>
            </a:r>
          </a:p>
          <a:p>
            <a:pPr marL="0" indent="0">
              <a:buNone/>
            </a:pPr>
            <a:endParaRPr lang="en-US"/>
          </a:p>
          <a:p>
            <a:pPr marL="0" indent="0">
              <a:buNone/>
            </a:pPr>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4E02EE5-D9A3-2F01-A7CC-ACAC23C125A9}"/>
                  </a:ext>
                </a:extLst>
              </p:cNvPr>
              <p:cNvSpPr txBox="1"/>
              <p:nvPr/>
            </p:nvSpPr>
            <p:spPr>
              <a:xfrm>
                <a:off x="772160" y="3349022"/>
                <a:ext cx="3098800" cy="7925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𝐰</m:t>
                          </m:r>
                        </m:e>
                        <m:sub>
                          <m:r>
                            <a:rPr lang="en-US" sz="2400" b="0" i="1" smtClean="0">
                              <a:latin typeface="Cambria Math" panose="02040503050406030204" pitchFamily="18" charset="0"/>
                            </a:rPr>
                            <m:t>𝑀</m:t>
                          </m:r>
                        </m:sub>
                      </m:sSub>
                      <m:r>
                        <a:rPr lang="en-US" sz="2400" b="1" i="0" smtClean="0">
                          <a:latin typeface="Cambria Math" panose="02040503050406030204" pitchFamily="18" charset="0"/>
                        </a:rPr>
                        <m:t>=</m:t>
                      </m:r>
                      <m:f>
                        <m:fPr>
                          <m:ctrlPr>
                            <a:rPr lang="en-US" sz="2400" b="1" i="1" smtClean="0">
                              <a:latin typeface="Cambria Math" panose="02040503050406030204" pitchFamily="18" charset="0"/>
                            </a:rPr>
                          </m:ctrlPr>
                        </m:fPr>
                        <m:num>
                          <m:d>
                            <m:dPr>
                              <m:ctrlPr>
                                <a:rPr lang="en-US" sz="2400" b="1" i="1" smtClean="0">
                                  <a:latin typeface="Cambria Math" panose="02040503050406030204" pitchFamily="18" charset="0"/>
                                </a:rPr>
                              </m:ctrlPr>
                            </m:dPr>
                            <m:e>
                              <m:r>
                                <a:rPr lang="en-US" sz="2400" b="1" i="0" smtClean="0">
                                  <a:latin typeface="Cambria Math" panose="02040503050406030204" pitchFamily="18" charset="0"/>
                                </a:rPr>
                                <m:t>𝐦</m:t>
                              </m:r>
                              <m:r>
                                <a:rPr lang="en-US" sz="2400" b="0" i="0" smtClean="0">
                                  <a:latin typeface="Cambria Math" panose="02040503050406030204" pitchFamily="18" charset="0"/>
                                </a:rPr>
                                <m:t>−</m:t>
                              </m:r>
                              <m:r>
                                <a:rPr lang="en-US" sz="2400" b="0" i="1" smtClean="0">
                                  <a:latin typeface="Cambria Math" panose="02040503050406030204" pitchFamily="18" charset="0"/>
                                </a:rPr>
                                <m:t>𝑅</m:t>
                              </m:r>
                              <m:r>
                                <a:rPr lang="en-US" sz="2400" b="1" i="0" smtClean="0">
                                  <a:latin typeface="Cambria Math" panose="02040503050406030204" pitchFamily="18" charset="0"/>
                                </a:rPr>
                                <m:t>𝐮</m:t>
                              </m:r>
                            </m:e>
                          </m:d>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𝐂</m:t>
                              </m:r>
                            </m:e>
                            <m:sup>
                              <m:r>
                                <a:rPr lang="en-US" sz="2400" b="0" i="0" smtClean="0">
                                  <a:latin typeface="Cambria Math" panose="02040503050406030204" pitchFamily="18" charset="0"/>
                                </a:rPr>
                                <m:t>−1</m:t>
                              </m:r>
                            </m:sup>
                          </m:sSup>
                        </m:num>
                        <m:den>
                          <m:sSup>
                            <m:sSupPr>
                              <m:ctrlPr>
                                <a:rPr lang="en-US" sz="2400" i="1">
                                  <a:latin typeface="Cambria Math" panose="02040503050406030204" pitchFamily="18" charset="0"/>
                                </a:rPr>
                              </m:ctrlPr>
                            </m:sSupPr>
                            <m:e>
                              <m:d>
                                <m:dPr>
                                  <m:ctrlPr>
                                    <a:rPr lang="en-US" sz="2400" b="1" i="1">
                                      <a:latin typeface="Cambria Math" panose="02040503050406030204" pitchFamily="18" charset="0"/>
                                    </a:rPr>
                                  </m:ctrlPr>
                                </m:dPr>
                                <m:e>
                                  <m:r>
                                    <a:rPr lang="en-US" sz="2400" b="1">
                                      <a:latin typeface="Cambria Math" panose="02040503050406030204" pitchFamily="18" charset="0"/>
                                    </a:rPr>
                                    <m:t>𝐦</m:t>
                                  </m:r>
                                  <m:r>
                                    <a:rPr lang="en-US" sz="2400">
                                      <a:latin typeface="Cambria Math" panose="02040503050406030204" pitchFamily="18" charset="0"/>
                                    </a:rPr>
                                    <m:t>−</m:t>
                                  </m:r>
                                  <m:r>
                                    <a:rPr lang="en-US" sz="2400" i="1">
                                      <a:latin typeface="Cambria Math" panose="02040503050406030204" pitchFamily="18" charset="0"/>
                                    </a:rPr>
                                    <m:t>𝑅</m:t>
                                  </m:r>
                                  <m:r>
                                    <a:rPr lang="en-US" sz="2400" b="1">
                                      <a:latin typeface="Cambria Math" panose="02040503050406030204" pitchFamily="18" charset="0"/>
                                    </a:rPr>
                                    <m:t>𝐮</m:t>
                                  </m:r>
                                </m:e>
                              </m:d>
                              <m:r>
                                <a:rPr lang="en-US" sz="2400" b="1">
                                  <a:latin typeface="Cambria Math" panose="02040503050406030204" pitchFamily="18" charset="0"/>
                                </a:rPr>
                                <m:t>𝐂</m:t>
                              </m:r>
                            </m:e>
                            <m:sup>
                              <m:r>
                                <a:rPr lang="en-US" sz="2400">
                                  <a:latin typeface="Cambria Math" panose="02040503050406030204" pitchFamily="18" charset="0"/>
                                </a:rPr>
                                <m:t>−1</m:t>
                              </m:r>
                            </m:sup>
                          </m:sSup>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𝐮</m:t>
                              </m:r>
                            </m:e>
                            <m:sup>
                              <m:r>
                                <m:rPr>
                                  <m:sty m:val="p"/>
                                </m:rPr>
                                <a:rPr lang="en-US" sz="2400" b="0" i="0" smtClean="0">
                                  <a:latin typeface="Cambria Math" panose="02040503050406030204" pitchFamily="18" charset="0"/>
                                </a:rPr>
                                <m:t>T</m:t>
                              </m:r>
                            </m:sup>
                          </m:sSup>
                        </m:den>
                      </m:f>
                    </m:oMath>
                  </m:oMathPara>
                </a14:m>
                <a:endParaRPr lang="en-US" sz="2400" b="1"/>
              </a:p>
            </p:txBody>
          </p:sp>
        </mc:Choice>
        <mc:Fallback>
          <p:sp>
            <p:nvSpPr>
              <p:cNvPr id="4" name="TextBox 3">
                <a:extLst>
                  <a:ext uri="{FF2B5EF4-FFF2-40B4-BE49-F238E27FC236}">
                    <a16:creationId xmlns:a16="http://schemas.microsoft.com/office/drawing/2014/main" id="{54E02EE5-D9A3-2F01-A7CC-ACAC23C125A9}"/>
                  </a:ext>
                </a:extLst>
              </p:cNvPr>
              <p:cNvSpPr txBox="1">
                <a:spLocks noRot="1" noChangeAspect="1" noMove="1" noResize="1" noEditPoints="1" noAdjustHandles="1" noChangeArrowheads="1" noChangeShapeType="1" noTextEdit="1"/>
              </p:cNvSpPr>
              <p:nvPr/>
            </p:nvSpPr>
            <p:spPr>
              <a:xfrm>
                <a:off x="772160" y="3349022"/>
                <a:ext cx="3098800" cy="79258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F1FC581-E2D5-2E33-DA85-EC0A8074B504}"/>
                  </a:ext>
                </a:extLst>
              </p:cNvPr>
              <p:cNvSpPr txBox="1"/>
              <p:nvPr/>
            </p:nvSpPr>
            <p:spPr>
              <a:xfrm>
                <a:off x="6228080" y="3160540"/>
                <a:ext cx="7437120" cy="1169551"/>
              </a:xfrm>
              <a:prstGeom prst="rect">
                <a:avLst/>
              </a:prstGeom>
              <a:noFill/>
            </p:spPr>
            <p:txBody>
              <a:bodyPr wrap="square" rtlCol="0">
                <a:spAutoFit/>
              </a:bodyPr>
              <a:lstStyle/>
              <a:p>
                <a14:m>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𝐰</m:t>
                        </m:r>
                      </m:e>
                      <m:sub>
                        <m:r>
                          <a:rPr lang="en-US" sz="1400" b="0" i="1" smtClean="0">
                            <a:latin typeface="Cambria Math" panose="02040503050406030204" pitchFamily="18" charset="0"/>
                          </a:rPr>
                          <m:t>𝑀</m:t>
                        </m:r>
                      </m:sub>
                    </m:sSub>
                  </m:oMath>
                </a14:m>
                <a:r>
                  <a:rPr lang="en-US" sz="1400"/>
                  <a:t> is the market portfolio weight row matrix</a:t>
                </a:r>
              </a:p>
              <a:p>
                <a14:m>
                  <m:oMath xmlns:m="http://schemas.openxmlformats.org/officeDocument/2006/math">
                    <m:r>
                      <a:rPr lang="en-US" sz="1400" b="1" i="0" smtClean="0">
                        <a:latin typeface="Cambria Math" panose="02040503050406030204" pitchFamily="18" charset="0"/>
                      </a:rPr>
                      <m:t>𝐦</m:t>
                    </m:r>
                  </m:oMath>
                </a14:m>
                <a:r>
                  <a:rPr lang="en-US" sz="1400"/>
                  <a:t> is the expected security return row matrix</a:t>
                </a:r>
              </a:p>
              <a:p>
                <a14:m>
                  <m:oMath xmlns:m="http://schemas.openxmlformats.org/officeDocument/2006/math">
                    <m:r>
                      <a:rPr lang="en-US" sz="1400" b="0" i="1" smtClean="0">
                        <a:latin typeface="Cambria Math" panose="02040503050406030204" pitchFamily="18" charset="0"/>
                      </a:rPr>
                      <m:t>𝑅</m:t>
                    </m:r>
                  </m:oMath>
                </a14:m>
                <a:r>
                  <a:rPr lang="en-US" sz="1400"/>
                  <a:t> is the risk-free rate</a:t>
                </a:r>
              </a:p>
              <a:p>
                <a14:m>
                  <m:oMath xmlns:m="http://schemas.openxmlformats.org/officeDocument/2006/math">
                    <m:r>
                      <a:rPr lang="en-US" sz="1400" b="1" i="0" smtClean="0">
                        <a:latin typeface="Cambria Math" panose="02040503050406030204" pitchFamily="18" charset="0"/>
                      </a:rPr>
                      <m:t>𝐮</m:t>
                    </m:r>
                  </m:oMath>
                </a14:m>
                <a:r>
                  <a:rPr lang="en-US" sz="1400"/>
                  <a:t> is an n-length row matrix of all ones, given there are n securities</a:t>
                </a:r>
              </a:p>
              <a:p>
                <a14:m>
                  <m:oMath xmlns:m="http://schemas.openxmlformats.org/officeDocument/2006/math">
                    <m:r>
                      <a:rPr lang="en-US" sz="1400" b="1" i="0" smtClean="0">
                        <a:latin typeface="Cambria Math" panose="02040503050406030204" pitchFamily="18" charset="0"/>
                      </a:rPr>
                      <m:t>𝐂</m:t>
                    </m:r>
                  </m:oMath>
                </a14:m>
                <a:r>
                  <a:rPr lang="en-US" sz="1400"/>
                  <a:t> is the covariance matrix</a:t>
                </a:r>
              </a:p>
            </p:txBody>
          </p:sp>
        </mc:Choice>
        <mc:Fallback>
          <p:sp>
            <p:nvSpPr>
              <p:cNvPr id="5" name="TextBox 4">
                <a:extLst>
                  <a:ext uri="{FF2B5EF4-FFF2-40B4-BE49-F238E27FC236}">
                    <a16:creationId xmlns:a16="http://schemas.microsoft.com/office/drawing/2014/main" id="{DF1FC581-E2D5-2E33-DA85-EC0A8074B504}"/>
                  </a:ext>
                </a:extLst>
              </p:cNvPr>
              <p:cNvSpPr txBox="1">
                <a:spLocks noRot="1" noChangeAspect="1" noMove="1" noResize="1" noEditPoints="1" noAdjustHandles="1" noChangeArrowheads="1" noChangeShapeType="1" noTextEdit="1"/>
              </p:cNvSpPr>
              <p:nvPr/>
            </p:nvSpPr>
            <p:spPr>
              <a:xfrm>
                <a:off x="6228080" y="3160540"/>
                <a:ext cx="7437120" cy="1169551"/>
              </a:xfrm>
              <a:prstGeom prst="rect">
                <a:avLst/>
              </a:prstGeom>
              <a:blipFill>
                <a:blip r:embed="rId3"/>
                <a:stretch>
                  <a:fillRect t="-1042" b="-416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43F58CF-2BE1-3992-C863-947FFCD0FF30}"/>
              </a:ext>
            </a:extLst>
          </p:cNvPr>
          <p:cNvSpPr txBox="1"/>
          <p:nvPr/>
        </p:nvSpPr>
        <p:spPr>
          <a:xfrm>
            <a:off x="772160" y="5212509"/>
            <a:ext cx="4379359" cy="923330"/>
          </a:xfrm>
          <a:prstGeom prst="rect">
            <a:avLst/>
          </a:prstGeom>
          <a:noFill/>
        </p:spPr>
        <p:txBody>
          <a:bodyPr wrap="square" lIns="91440" tIns="45720" rIns="91440" bIns="45720" rtlCol="0" anchor="t">
            <a:spAutoFit/>
          </a:bodyPr>
          <a:lstStyle/>
          <a:p>
            <a:r>
              <a:rPr lang="en-US"/>
              <a:t>With the new data, Excel was used to compute the weights of the market portfolio as:</a:t>
            </a:r>
          </a:p>
        </p:txBody>
      </p:sp>
      <p:sp>
        <p:nvSpPr>
          <p:cNvPr id="7" name="TextBox 6">
            <a:extLst>
              <a:ext uri="{FF2B5EF4-FFF2-40B4-BE49-F238E27FC236}">
                <a16:creationId xmlns:a16="http://schemas.microsoft.com/office/drawing/2014/main" id="{0948F08E-4F87-47B2-33CF-2ADEB00B83EB}"/>
              </a:ext>
            </a:extLst>
          </p:cNvPr>
          <p:cNvSpPr txBox="1"/>
          <p:nvPr/>
        </p:nvSpPr>
        <p:spPr>
          <a:xfrm>
            <a:off x="5379721" y="3603054"/>
            <a:ext cx="1168400" cy="276999"/>
          </a:xfrm>
          <a:prstGeom prst="rect">
            <a:avLst/>
          </a:prstGeom>
          <a:noFill/>
        </p:spPr>
        <p:txBody>
          <a:bodyPr wrap="square" rtlCol="0">
            <a:spAutoFit/>
          </a:bodyPr>
          <a:lstStyle/>
          <a:p>
            <a:r>
              <a:rPr lang="en-US" sz="1200"/>
              <a:t>where</a:t>
            </a:r>
          </a:p>
        </p:txBody>
      </p:sp>
      <p:sp>
        <p:nvSpPr>
          <p:cNvPr id="8" name="TextBox 7">
            <a:extLst>
              <a:ext uri="{FF2B5EF4-FFF2-40B4-BE49-F238E27FC236}">
                <a16:creationId xmlns:a16="http://schemas.microsoft.com/office/drawing/2014/main" id="{C99A95AF-073C-25A3-28B7-86A067A1911F}"/>
              </a:ext>
            </a:extLst>
          </p:cNvPr>
          <p:cNvSpPr txBox="1"/>
          <p:nvPr/>
        </p:nvSpPr>
        <p:spPr>
          <a:xfrm>
            <a:off x="339969" y="6541477"/>
            <a:ext cx="7620000" cy="253916"/>
          </a:xfrm>
          <a:prstGeom prst="rect">
            <a:avLst/>
          </a:prstGeom>
          <a:noFill/>
        </p:spPr>
        <p:txBody>
          <a:bodyPr wrap="square" rtlCol="0">
            <a:spAutoFit/>
          </a:bodyPr>
          <a:lstStyle/>
          <a:p>
            <a:r>
              <a:rPr lang="en-US" sz="1050" err="1">
                <a:effectLst/>
              </a:rPr>
              <a:t>Capiński</a:t>
            </a:r>
            <a:r>
              <a:rPr lang="en-US" sz="1050"/>
              <a:t> &amp; </a:t>
            </a:r>
            <a:r>
              <a:rPr lang="en-US" sz="1050" err="1"/>
              <a:t>Zasatawniak</a:t>
            </a:r>
            <a:r>
              <a:rPr lang="en-US" sz="1050"/>
              <a:t>, pg. 83</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5E5EE79A-9386-DE5A-57AB-FA6DE31BEA17}"/>
                  </a:ext>
                </a:extLst>
              </p:cNvPr>
              <p:cNvSpPr txBox="1"/>
              <p:nvPr/>
            </p:nvSpPr>
            <p:spPr>
              <a:xfrm>
                <a:off x="4944359" y="5400989"/>
                <a:ext cx="683443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𝐰</m:t>
                          </m:r>
                        </m:e>
                        <m:sub>
                          <m:r>
                            <a:rPr lang="en-US" sz="2400" b="0" i="1" smtClean="0">
                              <a:latin typeface="Cambria Math" panose="02040503050406030204" pitchFamily="18" charset="0"/>
                            </a:rPr>
                            <m:t>𝑀</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0.2860       0.3841        0.3280</m:t>
                          </m:r>
                        </m:e>
                      </m:d>
                    </m:oMath>
                  </m:oMathPara>
                </a14:m>
                <a:endParaRPr lang="en-US" sz="2400" b="1"/>
              </a:p>
            </p:txBody>
          </p:sp>
        </mc:Choice>
        <mc:Fallback>
          <p:sp>
            <p:nvSpPr>
              <p:cNvPr id="11" name="TextBox 10">
                <a:extLst>
                  <a:ext uri="{FF2B5EF4-FFF2-40B4-BE49-F238E27FC236}">
                    <a16:creationId xmlns:a16="http://schemas.microsoft.com/office/drawing/2014/main" id="{5E5EE79A-9386-DE5A-57AB-FA6DE31BEA17}"/>
                  </a:ext>
                </a:extLst>
              </p:cNvPr>
              <p:cNvSpPr txBox="1">
                <a:spLocks noRot="1" noChangeAspect="1" noMove="1" noResize="1" noEditPoints="1" noAdjustHandles="1" noChangeArrowheads="1" noChangeShapeType="1" noTextEdit="1"/>
              </p:cNvSpPr>
              <p:nvPr/>
            </p:nvSpPr>
            <p:spPr>
              <a:xfrm>
                <a:off x="4944359" y="5400989"/>
                <a:ext cx="6834432" cy="461665"/>
              </a:xfrm>
              <a:prstGeom prst="rect">
                <a:avLst/>
              </a:prstGeom>
              <a:blipFill>
                <a:blip r:embed="rId4"/>
                <a:stretch>
                  <a:fillRect b="-2632"/>
                </a:stretch>
              </a:blipFill>
            </p:spPr>
            <p:txBody>
              <a:bodyPr/>
              <a:lstStyle/>
              <a:p>
                <a:r>
                  <a:rPr lang="en-US">
                    <a:noFill/>
                  </a:rPr>
                  <a:t> </a:t>
                </a:r>
              </a:p>
            </p:txBody>
          </p:sp>
        </mc:Fallback>
      </mc:AlternateContent>
    </p:spTree>
    <p:extLst>
      <p:ext uri="{BB962C8B-B14F-4D97-AF65-F5344CB8AC3E}">
        <p14:creationId xmlns:p14="http://schemas.microsoft.com/office/powerpoint/2010/main" val="3591328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9F893-E784-318F-CE7B-F286B69548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16A999-F8B4-FEF9-3BDB-FF2774D253DB}"/>
              </a:ext>
            </a:extLst>
          </p:cNvPr>
          <p:cNvSpPr>
            <a:spLocks noGrp="1"/>
          </p:cNvSpPr>
          <p:nvPr>
            <p:ph type="title"/>
          </p:nvPr>
        </p:nvSpPr>
        <p:spPr/>
        <p:txBody>
          <a:bodyPr/>
          <a:lstStyle/>
          <a:p>
            <a:r>
              <a:rPr lang="en-US">
                <a:solidFill>
                  <a:schemeClr val="tx1">
                    <a:lumMod val="10000"/>
                    <a:lumOff val="90000"/>
                  </a:schemeClr>
                </a:solidFill>
              </a:rPr>
              <a:t>VI - Process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8202F33D-3CDC-3FD2-8A06-CE625799BEBE}"/>
                  </a:ext>
                </a:extLst>
              </p:cNvPr>
              <p:cNvSpPr>
                <a:spLocks noGrp="1"/>
              </p:cNvSpPr>
              <p:nvPr>
                <p:ph idx="1"/>
              </p:nvPr>
            </p:nvSpPr>
            <p:spPr>
              <a:xfrm>
                <a:off x="680321" y="2336873"/>
                <a:ext cx="11154669" cy="3599316"/>
              </a:xfrm>
            </p:spPr>
            <p:txBody>
              <a:bodyPr vert="horz" lIns="91440" tIns="45720" rIns="91440" bIns="45720" rtlCol="0" anchor="t">
                <a:normAutofit/>
              </a:bodyPr>
              <a:lstStyle/>
              <a:p>
                <a:pPr marL="0" indent="0">
                  <a:buNone/>
                </a:pPr>
                <a:r>
                  <a:rPr lang="en-US"/>
                  <a:t>Given that the market portfolio is located at </a:t>
                </a:r>
                <a14:m>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ea typeface="Cambria Math" panose="02040503050406030204" pitchFamily="18" charset="0"/>
                                  </a:rPr>
                                  <m:t>𝑀</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𝑀</m:t>
                            </m:r>
                          </m:sub>
                        </m:sSub>
                      </m:e>
                    </m:d>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0.0512, 0.0838)</m:t>
                    </m:r>
                  </m:oMath>
                </a14:m>
                <a:endParaRPr lang="en-US" baseline="-25000"/>
              </a:p>
            </p:txBody>
          </p:sp>
        </mc:Choice>
        <mc:Fallback xmlns="">
          <p:sp>
            <p:nvSpPr>
              <p:cNvPr id="6" name="Content Placeholder 5">
                <a:extLst>
                  <a:ext uri="{FF2B5EF4-FFF2-40B4-BE49-F238E27FC236}">
                    <a16:creationId xmlns:a16="http://schemas.microsoft.com/office/drawing/2014/main" id="{8202F33D-3CDC-3FD2-8A06-CE625799BEBE}"/>
                  </a:ext>
                </a:extLst>
              </p:cNvPr>
              <p:cNvSpPr>
                <a:spLocks noGrp="1" noRot="1" noChangeAspect="1" noMove="1" noResize="1" noEditPoints="1" noAdjustHandles="1" noChangeArrowheads="1" noChangeShapeType="1" noTextEdit="1"/>
              </p:cNvSpPr>
              <p:nvPr>
                <p:ph idx="1"/>
              </p:nvPr>
            </p:nvSpPr>
            <p:spPr>
              <a:xfrm>
                <a:off x="680321" y="2336873"/>
                <a:ext cx="11154669" cy="3599316"/>
              </a:xfrm>
              <a:blipFill>
                <a:blip r:embed="rId2"/>
                <a:stretch>
                  <a:fillRect l="-875" t="-236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C7B18237-C34E-8E25-A789-E44A4E09475B}"/>
              </a:ext>
            </a:extLst>
          </p:cNvPr>
          <p:cNvSpPr txBox="1"/>
          <p:nvPr/>
        </p:nvSpPr>
        <p:spPr>
          <a:xfrm>
            <a:off x="704850" y="4844816"/>
            <a:ext cx="42053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Here we have the CML line with its associated market portfolio</a:t>
            </a:r>
          </a:p>
        </p:txBody>
      </p:sp>
      <p:pic>
        <p:nvPicPr>
          <p:cNvPr id="4" name="Picture 3">
            <a:extLst>
              <a:ext uri="{FF2B5EF4-FFF2-40B4-BE49-F238E27FC236}">
                <a16:creationId xmlns:a16="http://schemas.microsoft.com/office/drawing/2014/main" id="{5F80547C-53C9-4CAF-733D-0EE4D37CDFED}"/>
              </a:ext>
            </a:extLst>
          </p:cNvPr>
          <p:cNvPicPr>
            <a:picLocks noChangeAspect="1"/>
          </p:cNvPicPr>
          <p:nvPr/>
        </p:nvPicPr>
        <p:blipFill>
          <a:blip r:embed="rId3"/>
          <a:stretch>
            <a:fillRect/>
          </a:stretch>
        </p:blipFill>
        <p:spPr>
          <a:xfrm>
            <a:off x="5610935" y="3327639"/>
            <a:ext cx="5997388" cy="242943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02B143F-8E01-A091-81E6-536BF7F61996}"/>
                  </a:ext>
                </a:extLst>
              </p:cNvPr>
              <p:cNvSpPr txBox="1"/>
              <p:nvPr/>
            </p:nvSpPr>
            <p:spPr>
              <a:xfrm>
                <a:off x="583677" y="3116003"/>
                <a:ext cx="4565839" cy="1272849"/>
              </a:xfrm>
              <a:prstGeom prst="rect">
                <a:avLst/>
              </a:prstGeom>
              <a:noFill/>
            </p:spPr>
            <p:txBody>
              <a:bodyPr wrap="square" rtlCol="0">
                <a:spAutoFit/>
              </a:bodyPr>
              <a:lstStyle/>
              <a:p>
                <a:r>
                  <a:rPr lang="en-US"/>
                  <a:t>The equation for the CML is</a:t>
                </a:r>
              </a:p>
              <a:p>
                <a:r>
                  <a:rPr lang="en-US"/>
                  <a:t> </a:t>
                </a:r>
              </a:p>
              <a:p>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𝑅</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𝑀</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𝑅</m:t>
                          </m:r>
                        </m:num>
                        <m:den>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ea typeface="Cambria Math" panose="02040503050406030204" pitchFamily="18" charset="0"/>
                                </a:rPr>
                                <m:t>𝑀</m:t>
                              </m:r>
                            </m:sub>
                          </m:sSub>
                        </m:den>
                      </m:f>
                      <m:r>
                        <a:rPr lang="en-US" sz="2000" b="0" i="1" smtClean="0">
                          <a:latin typeface="Cambria Math" panose="02040503050406030204" pitchFamily="18" charset="0"/>
                          <a:ea typeface="Cambria Math" panose="02040503050406030204" pitchFamily="18" charset="0"/>
                        </a:rPr>
                        <m:t>𝜎</m:t>
                      </m:r>
                      <m:r>
                        <a:rPr lang="en-US" sz="2000" b="0" i="1" smtClean="0">
                          <a:latin typeface="Cambria Math" panose="02040503050406030204" pitchFamily="18" charset="0"/>
                          <a:ea typeface="Cambria Math" panose="02040503050406030204" pitchFamily="18" charset="0"/>
                        </a:rPr>
                        <m:t>=0.0429+0.7988</m:t>
                      </m:r>
                      <m:r>
                        <a:rPr lang="en-US" sz="2000" b="0" i="1" smtClean="0">
                          <a:latin typeface="Cambria Math" panose="02040503050406030204" pitchFamily="18" charset="0"/>
                          <a:ea typeface="Cambria Math" panose="02040503050406030204" pitchFamily="18" charset="0"/>
                        </a:rPr>
                        <m:t>𝜎</m:t>
                      </m:r>
                    </m:oMath>
                  </m:oMathPara>
                </a14:m>
                <a:endParaRPr lang="en-US" sz="2000"/>
              </a:p>
            </p:txBody>
          </p:sp>
        </mc:Choice>
        <mc:Fallback xmlns="">
          <p:sp>
            <p:nvSpPr>
              <p:cNvPr id="10" name="TextBox 9">
                <a:extLst>
                  <a:ext uri="{FF2B5EF4-FFF2-40B4-BE49-F238E27FC236}">
                    <a16:creationId xmlns:a16="http://schemas.microsoft.com/office/drawing/2014/main" id="{902B143F-8E01-A091-81E6-536BF7F61996}"/>
                  </a:ext>
                </a:extLst>
              </p:cNvPr>
              <p:cNvSpPr txBox="1">
                <a:spLocks noRot="1" noChangeAspect="1" noMove="1" noResize="1" noEditPoints="1" noAdjustHandles="1" noChangeArrowheads="1" noChangeShapeType="1" noTextEdit="1"/>
              </p:cNvSpPr>
              <p:nvPr/>
            </p:nvSpPr>
            <p:spPr>
              <a:xfrm>
                <a:off x="583677" y="3116003"/>
                <a:ext cx="4565839" cy="1272849"/>
              </a:xfrm>
              <a:prstGeom prst="rect">
                <a:avLst/>
              </a:prstGeom>
              <a:blipFill>
                <a:blip r:embed="rId4"/>
                <a:stretch>
                  <a:fillRect l="-1202" t="-2871"/>
                </a:stretch>
              </a:blipFill>
            </p:spPr>
            <p:txBody>
              <a:bodyPr/>
              <a:lstStyle/>
              <a:p>
                <a:r>
                  <a:rPr lang="en-US">
                    <a:noFill/>
                  </a:rPr>
                  <a:t> </a:t>
                </a:r>
              </a:p>
            </p:txBody>
          </p:sp>
        </mc:Fallback>
      </mc:AlternateContent>
    </p:spTree>
    <p:extLst>
      <p:ext uri="{BB962C8B-B14F-4D97-AF65-F5344CB8AC3E}">
        <p14:creationId xmlns:p14="http://schemas.microsoft.com/office/powerpoint/2010/main" val="3852905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D335E-C74C-D47D-4301-6D29E54E59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C778DE-C12F-E390-29EF-4F7A86804FC8}"/>
              </a:ext>
            </a:extLst>
          </p:cNvPr>
          <p:cNvSpPr>
            <a:spLocks noGrp="1"/>
          </p:cNvSpPr>
          <p:nvPr>
            <p:ph type="title"/>
          </p:nvPr>
        </p:nvSpPr>
        <p:spPr/>
        <p:txBody>
          <a:bodyPr/>
          <a:lstStyle/>
          <a:p>
            <a:r>
              <a:rPr lang="en-US">
                <a:solidFill>
                  <a:schemeClr val="tx1">
                    <a:lumMod val="10000"/>
                    <a:lumOff val="90000"/>
                  </a:schemeClr>
                </a:solidFill>
              </a:rPr>
              <a:t>V – Assumptions Application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289A44D-F664-91D5-3D50-CB708121E602}"/>
                  </a:ext>
                </a:extLst>
              </p:cNvPr>
              <p:cNvSpPr txBox="1"/>
              <p:nvPr/>
            </p:nvSpPr>
            <p:spPr>
              <a:xfrm>
                <a:off x="905346" y="2112475"/>
                <a:ext cx="932506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For our case study, we need to make sure that no stocks or bonds are shorted</a:t>
                </a:r>
              </a:p>
              <a:p>
                <a:endParaRPr lang="en-US" sz="2400"/>
              </a:p>
              <a:p>
                <a:r>
                  <a:rPr lang="en-US" sz="2400"/>
                  <a:t>Thus, we apply these conditions to solver</a:t>
                </a:r>
              </a:p>
              <a:p>
                <a:pPr marL="342900" indent="-342900">
                  <a:buFont typeface="Arial"/>
                  <a:buChar char="•"/>
                </a:pPr>
                <a:endParaRPr lang="en-US" sz="2400"/>
              </a:p>
              <a:p>
                <a:pPr marL="342900" indent="-342900">
                  <a:buFont typeface="Arial"/>
                  <a:buChar char="•"/>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𝐵</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𝐶</m:t>
                        </m:r>
                      </m:sub>
                    </m:sSub>
                    <m:r>
                      <a:rPr lang="en-US" sz="2400" b="0" i="1" smtClean="0">
                        <a:latin typeface="Cambria Math" panose="02040503050406030204" pitchFamily="18" charset="0"/>
                      </a:rPr>
                      <m:t>≥0</m:t>
                    </m:r>
                  </m:oMath>
                </a14:m>
                <a:endParaRPr lang="en-US" sz="2400" i="1"/>
              </a:p>
              <a:p>
                <a:pPr marL="342900" indent="-342900">
                  <a:buFont typeface="Arial"/>
                  <a:buChar char="•"/>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𝐴</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𝐵</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𝐶</m:t>
                        </m:r>
                      </m:sub>
                    </m:sSub>
                    <m:r>
                      <a:rPr lang="en-US" sz="2400" b="0" i="1" smtClean="0">
                        <a:latin typeface="Cambria Math" panose="02040503050406030204" pitchFamily="18" charset="0"/>
                      </a:rPr>
                      <m:t>=1</m:t>
                    </m:r>
                  </m:oMath>
                </a14:m>
                <a:endParaRPr lang="en-US" sz="2400" i="1"/>
              </a:p>
              <a:p>
                <a:endParaRPr lang="en-US" sz="2400" i="1"/>
              </a:p>
            </p:txBody>
          </p:sp>
        </mc:Choice>
        <mc:Fallback xmlns="">
          <p:sp>
            <p:nvSpPr>
              <p:cNvPr id="4" name="TextBox 3">
                <a:extLst>
                  <a:ext uri="{FF2B5EF4-FFF2-40B4-BE49-F238E27FC236}">
                    <a16:creationId xmlns:a16="http://schemas.microsoft.com/office/drawing/2014/main" id="{4289A44D-F664-91D5-3D50-CB708121E602}"/>
                  </a:ext>
                </a:extLst>
              </p:cNvPr>
              <p:cNvSpPr txBox="1">
                <a:spLocks noRot="1" noChangeAspect="1" noMove="1" noResize="1" noEditPoints="1" noAdjustHandles="1" noChangeArrowheads="1" noChangeShapeType="1" noTextEdit="1"/>
              </p:cNvSpPr>
              <p:nvPr/>
            </p:nvSpPr>
            <p:spPr>
              <a:xfrm>
                <a:off x="905346" y="2112475"/>
                <a:ext cx="9325069" cy="3046988"/>
              </a:xfrm>
              <a:prstGeom prst="rect">
                <a:avLst/>
              </a:prstGeom>
              <a:blipFill>
                <a:blip r:embed="rId3"/>
                <a:stretch>
                  <a:fillRect l="-1046" t="-16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EDA8793-4A8C-FD90-CECC-793785A06B6F}"/>
                  </a:ext>
                </a:extLst>
              </p:cNvPr>
              <p:cNvSpPr txBox="1"/>
              <p:nvPr/>
            </p:nvSpPr>
            <p:spPr>
              <a:xfrm>
                <a:off x="7866185" y="3290500"/>
                <a:ext cx="2976328" cy="249299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𝐴</m:t>
                          </m:r>
                        </m:sub>
                      </m:sSub>
                      <m:r>
                        <a:rPr lang="en-US" b="0" i="0" smtClean="0">
                          <a:latin typeface="Cambria Math" panose="02040503050406030204" pitchFamily="18" charset="0"/>
                        </a:rPr>
                        <m:t>=0.2868</m:t>
                      </m:r>
                    </m:oMath>
                  </m:oMathPara>
                </a14:m>
                <a:endParaRPr lang="en-US" b="0" i="0">
                  <a:latin typeface="Cambria Math" panose="02040503050406030204" pitchFamily="18" charset="0"/>
                </a:endParaRPr>
              </a:p>
              <a:p>
                <a:r>
                  <a:rPr lang="en-US" b="0" i="0">
                    <a:latin typeface="Cambria Math" panose="02040503050406030204" pitchFamily="18" charset="0"/>
                  </a:rPr>
                  <a:t> </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𝐵</m:t>
                        </m:r>
                      </m:sub>
                    </m:sSub>
                    <m:r>
                      <a:rPr lang="en-US" b="0" i="1" smtClean="0">
                        <a:latin typeface="Cambria Math" panose="02040503050406030204" pitchFamily="18" charset="0"/>
                      </a:rPr>
                      <m:t>=0.3852</m:t>
                    </m:r>
                  </m:oMath>
                </a14:m>
                <a:r>
                  <a:rPr lang="en-US" b="0" i="1">
                    <a:latin typeface="Cambria Math" panose="02040503050406030204" pitchFamily="18" charset="0"/>
                  </a:rPr>
                  <a:t> </a:t>
                </a:r>
              </a:p>
              <a:p>
                <a:endParaRPr lang="en-US" i="1">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a:rPr lang="en-US" b="0" i="0" smtClean="0">
                          <a:latin typeface="Cambria Math" panose="02040503050406030204" pitchFamily="18" charset="0"/>
                        </a:rPr>
                        <m:t>0.3280</m:t>
                      </m:r>
                    </m:oMath>
                  </m:oMathPara>
                </a14:m>
                <a:endParaRPr lang="en-US" b="0"/>
              </a:p>
              <a:p>
                <a:r>
                  <a:rPr lang="en-US"/>
                  <a:t> </a:t>
                </a:r>
              </a:p>
              <a:p>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𝐶</m:t>
                          </m:r>
                        </m:sub>
                      </m:sSub>
                      <m:r>
                        <a:rPr lang="en-US" b="0" i="1" smtClean="0">
                          <a:latin typeface="Cambria Math" panose="02040503050406030204" pitchFamily="18" charset="0"/>
                        </a:rPr>
                        <m:t>=  1</m:t>
                      </m:r>
                    </m:oMath>
                  </m:oMathPara>
                </a14:m>
                <a:endParaRPr lang="en-US" b="0" i="1">
                  <a:latin typeface="Cambria Math" panose="02040503050406030204" pitchFamily="18" charset="0"/>
                </a:endParaRPr>
              </a:p>
              <a:p>
                <a:endParaRPr lang="en-US" b="0" i="1">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𝑀</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𝑀</m:t>
                              </m:r>
                            </m:sub>
                          </m:sSub>
                        </m:e>
                      </m:d>
                      <m:r>
                        <a:rPr lang="en-US" b="0" i="1" smtClean="0">
                          <a:latin typeface="Cambria Math" panose="02040503050406030204" pitchFamily="18" charset="0"/>
                          <a:ea typeface="Cambria Math" panose="02040503050406030204" pitchFamily="18" charset="0"/>
                        </a:rPr>
                        <m:t>=  (</m:t>
                      </m:r>
                      <m:r>
                        <a:rPr lang="en-US" b="0" i="0" smtClean="0">
                          <a:latin typeface="Cambria Math" panose="02040503050406030204" pitchFamily="18" charset="0"/>
                          <a:ea typeface="Cambria Math" panose="02040503050406030204" pitchFamily="18" charset="0"/>
                        </a:rPr>
                        <m:t>0.0513, 0.0839)</m:t>
                      </m:r>
                    </m:oMath>
                  </m:oMathPara>
                </a14:m>
                <a:endParaRPr lang="en-US" b="0"/>
              </a:p>
            </p:txBody>
          </p:sp>
        </mc:Choice>
        <mc:Fallback xmlns="">
          <p:sp>
            <p:nvSpPr>
              <p:cNvPr id="3" name="TextBox 2">
                <a:extLst>
                  <a:ext uri="{FF2B5EF4-FFF2-40B4-BE49-F238E27FC236}">
                    <a16:creationId xmlns:a16="http://schemas.microsoft.com/office/drawing/2014/main" id="{DEDA8793-4A8C-FD90-CECC-793785A06B6F}"/>
                  </a:ext>
                </a:extLst>
              </p:cNvPr>
              <p:cNvSpPr txBox="1">
                <a:spLocks noRot="1" noChangeAspect="1" noMove="1" noResize="1" noEditPoints="1" noAdjustHandles="1" noChangeArrowheads="1" noChangeShapeType="1" noTextEdit="1"/>
              </p:cNvSpPr>
              <p:nvPr/>
            </p:nvSpPr>
            <p:spPr>
              <a:xfrm>
                <a:off x="7866185" y="3290500"/>
                <a:ext cx="2976328" cy="2492990"/>
              </a:xfrm>
              <a:prstGeom prst="rect">
                <a:avLst/>
              </a:prstGeom>
              <a:blipFill>
                <a:blip r:embed="rId4"/>
                <a:stretch>
                  <a:fillRect l="-2045" r="-409" b="-3178"/>
                </a:stretch>
              </a:blipFill>
            </p:spPr>
            <p:txBody>
              <a:bodyPr/>
              <a:lstStyle/>
              <a:p>
                <a:r>
                  <a:rPr lang="en-US">
                    <a:noFill/>
                  </a:rPr>
                  <a:t> </a:t>
                </a:r>
              </a:p>
            </p:txBody>
          </p:sp>
        </mc:Fallback>
      </mc:AlternateContent>
    </p:spTree>
    <p:extLst>
      <p:ext uri="{BB962C8B-B14F-4D97-AF65-F5344CB8AC3E}">
        <p14:creationId xmlns:p14="http://schemas.microsoft.com/office/powerpoint/2010/main" val="350579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E0A43-A9D9-6CC3-A454-8C959EF17A3D}"/>
              </a:ext>
            </a:extLst>
          </p:cNvPr>
          <p:cNvSpPr>
            <a:spLocks noGrp="1"/>
          </p:cNvSpPr>
          <p:nvPr>
            <p:ph type="title"/>
          </p:nvPr>
        </p:nvSpPr>
        <p:spPr/>
        <p:txBody>
          <a:bodyPr/>
          <a:lstStyle/>
          <a:p>
            <a:r>
              <a:rPr lang="en-US">
                <a:solidFill>
                  <a:schemeClr val="tx1">
                    <a:lumMod val="10000"/>
                    <a:lumOff val="90000"/>
                  </a:schemeClr>
                </a:solidFill>
              </a:rPr>
              <a:t>Goal</a:t>
            </a:r>
          </a:p>
        </p:txBody>
      </p:sp>
      <p:sp>
        <p:nvSpPr>
          <p:cNvPr id="3" name="Content Placeholder 2">
            <a:extLst>
              <a:ext uri="{FF2B5EF4-FFF2-40B4-BE49-F238E27FC236}">
                <a16:creationId xmlns:a16="http://schemas.microsoft.com/office/drawing/2014/main" id="{4EC491CD-B315-9666-004E-D4E9B485B7FD}"/>
              </a:ext>
            </a:extLst>
          </p:cNvPr>
          <p:cNvSpPr>
            <a:spLocks noGrp="1"/>
          </p:cNvSpPr>
          <p:nvPr>
            <p:ph idx="1"/>
          </p:nvPr>
        </p:nvSpPr>
        <p:spPr/>
        <p:txBody>
          <a:bodyPr/>
          <a:lstStyle/>
          <a:p>
            <a:pPr marL="0" indent="0">
              <a:buNone/>
            </a:pPr>
            <a:r>
              <a:rPr lang="en-US"/>
              <a:t>How can we maximize the return of a portfolio with three risky securities and a risk-free security while also minimizing risk?</a:t>
            </a:r>
          </a:p>
          <a:p>
            <a:pPr marL="0" indent="0">
              <a:buNone/>
            </a:pPr>
            <a:endParaRPr lang="en-US"/>
          </a:p>
          <a:p>
            <a:pPr marL="0" indent="0">
              <a:buNone/>
            </a:pPr>
            <a:r>
              <a:rPr lang="en-US"/>
              <a:t>Given certain assumptions, we can use the theory developed in Chapter 3 to complete this task.</a:t>
            </a:r>
          </a:p>
          <a:p>
            <a:pPr marL="0" indent="0">
              <a:buNone/>
            </a:pPr>
            <a:endParaRPr lang="en-US"/>
          </a:p>
          <a:p>
            <a:pPr marL="0" indent="0">
              <a:buNone/>
            </a:pPr>
            <a:r>
              <a:rPr lang="en-US"/>
              <a:t>The final goal is to have a pension fund that pays 50% of an ending salary for 20 years and grows at 2%.</a:t>
            </a:r>
          </a:p>
        </p:txBody>
      </p:sp>
    </p:spTree>
    <p:extLst>
      <p:ext uri="{BB962C8B-B14F-4D97-AF65-F5344CB8AC3E}">
        <p14:creationId xmlns:p14="http://schemas.microsoft.com/office/powerpoint/2010/main" val="1483408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0BB06-6837-995D-4C35-74AF3BC023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64CCF-E03F-E7E0-B5C1-6385EE8CCDDE}"/>
              </a:ext>
            </a:extLst>
          </p:cNvPr>
          <p:cNvSpPr>
            <a:spLocks noGrp="1"/>
          </p:cNvSpPr>
          <p:nvPr>
            <p:ph type="title"/>
          </p:nvPr>
        </p:nvSpPr>
        <p:spPr/>
        <p:txBody>
          <a:bodyPr/>
          <a:lstStyle/>
          <a:p>
            <a:r>
              <a:rPr lang="en-US">
                <a:solidFill>
                  <a:schemeClr val="tx1">
                    <a:lumMod val="10000"/>
                    <a:lumOff val="90000"/>
                  </a:schemeClr>
                </a:solidFill>
              </a:rPr>
              <a:t>VI - Process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8983CEE-0C3C-3127-A1CC-50A269A050C5}"/>
                  </a:ext>
                </a:extLst>
              </p:cNvPr>
              <p:cNvSpPr txBox="1"/>
              <p:nvPr/>
            </p:nvSpPr>
            <p:spPr>
              <a:xfrm>
                <a:off x="680321" y="2481212"/>
                <a:ext cx="6097656" cy="1210203"/>
              </a:xfrm>
              <a:prstGeom prst="rect">
                <a:avLst/>
              </a:prstGeom>
              <a:noFill/>
            </p:spPr>
            <p:txBody>
              <a:bodyPr wrap="square">
                <a:spAutoFit/>
              </a:bodyPr>
              <a:lstStyle/>
              <a:p>
                <a:r>
                  <a:rPr lang="en-US"/>
                  <a:t>The equation for CML</a:t>
                </a:r>
                <a14:m>
                  <m:oMath xmlns:m="http://schemas.openxmlformats.org/officeDocument/2006/math">
                    <m:r>
                      <a:rPr lang="en-US" b="0" i="1" smtClean="0">
                        <a:latin typeface="Cambria Math" panose="02040503050406030204" pitchFamily="18" charset="0"/>
                      </a:rPr>
                      <m:t>′</m:t>
                    </m:r>
                  </m:oMath>
                </a14:m>
                <a:r>
                  <a:rPr lang="en-US"/>
                  <a:t> is</a:t>
                </a:r>
              </a:p>
              <a:p>
                <a:r>
                  <a:rPr lang="en-US"/>
                  <a:t> </a:t>
                </a:r>
              </a:p>
              <a:p>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ea typeface="Cambria Math" panose="02040503050406030204" pitchFamily="18" charset="0"/>
                        </a:rPr>
                        <m:t>𝜇</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𝑅</m:t>
                      </m:r>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𝜇</m:t>
                              </m:r>
                            </m:e>
                            <m:sub>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𝑀</m:t>
                                  </m:r>
                                </m:e>
                                <m:sup>
                                  <m:r>
                                    <a:rPr lang="en-US" sz="1800" b="0" i="1" smtClean="0">
                                      <a:latin typeface="Cambria Math" panose="02040503050406030204" pitchFamily="18" charset="0"/>
                                      <a:ea typeface="Cambria Math" panose="02040503050406030204" pitchFamily="18" charset="0"/>
                                    </a:rPr>
                                    <m:t>′</m:t>
                                  </m:r>
                                </m:sup>
                              </m:sSup>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𝑅</m:t>
                          </m:r>
                        </m:num>
                        <m:den>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𝜎</m:t>
                              </m:r>
                            </m:e>
                            <m:sub>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𝑀</m:t>
                                  </m:r>
                                </m:e>
                                <m:sup>
                                  <m:r>
                                    <a:rPr lang="en-US" sz="1800" b="0" i="1" smtClean="0">
                                      <a:latin typeface="Cambria Math" panose="02040503050406030204" pitchFamily="18" charset="0"/>
                                      <a:ea typeface="Cambria Math" panose="02040503050406030204" pitchFamily="18" charset="0"/>
                                    </a:rPr>
                                    <m:t>′</m:t>
                                  </m:r>
                                </m:sup>
                              </m:sSup>
                            </m:sub>
                          </m:sSub>
                        </m:den>
                      </m:f>
                      <m:r>
                        <a:rPr lang="en-US" sz="1800" b="0" i="1" smtClean="0">
                          <a:latin typeface="Cambria Math" panose="02040503050406030204" pitchFamily="18" charset="0"/>
                          <a:ea typeface="Cambria Math" panose="02040503050406030204" pitchFamily="18" charset="0"/>
                        </a:rPr>
                        <m:t>𝜎</m:t>
                      </m:r>
                      <m:r>
                        <a:rPr lang="en-US" sz="1800" b="0" i="1" smtClean="0">
                          <a:latin typeface="Cambria Math" panose="02040503050406030204" pitchFamily="18" charset="0"/>
                          <a:ea typeface="Cambria Math" panose="02040503050406030204" pitchFamily="18" charset="0"/>
                        </a:rPr>
                        <m:t>=0.05+0.7992</m:t>
                      </m:r>
                      <m:r>
                        <a:rPr lang="en-US" sz="1800" b="0" i="1" smtClean="0">
                          <a:latin typeface="Cambria Math" panose="02040503050406030204" pitchFamily="18" charset="0"/>
                          <a:ea typeface="Cambria Math" panose="02040503050406030204" pitchFamily="18" charset="0"/>
                        </a:rPr>
                        <m:t>𝜎</m:t>
                      </m:r>
                    </m:oMath>
                  </m:oMathPara>
                </a14:m>
                <a:endParaRPr lang="en-US" sz="1800"/>
              </a:p>
            </p:txBody>
          </p:sp>
        </mc:Choice>
        <mc:Fallback xmlns="">
          <p:sp>
            <p:nvSpPr>
              <p:cNvPr id="5" name="TextBox 4">
                <a:extLst>
                  <a:ext uri="{FF2B5EF4-FFF2-40B4-BE49-F238E27FC236}">
                    <a16:creationId xmlns:a16="http://schemas.microsoft.com/office/drawing/2014/main" id="{28983CEE-0C3C-3127-A1CC-50A269A050C5}"/>
                  </a:ext>
                </a:extLst>
              </p:cNvPr>
              <p:cNvSpPr txBox="1">
                <a:spLocks noRot="1" noChangeAspect="1" noMove="1" noResize="1" noEditPoints="1" noAdjustHandles="1" noChangeArrowheads="1" noChangeShapeType="1" noTextEdit="1"/>
              </p:cNvSpPr>
              <p:nvPr/>
            </p:nvSpPr>
            <p:spPr>
              <a:xfrm>
                <a:off x="680321" y="2481212"/>
                <a:ext cx="6097656" cy="1210203"/>
              </a:xfrm>
              <a:prstGeom prst="rect">
                <a:avLst/>
              </a:prstGeom>
              <a:blipFill>
                <a:blip r:embed="rId2"/>
                <a:stretch>
                  <a:fillRect l="-900" t="-30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59913BB-B589-23D0-E0EF-63C1EF6B55E6}"/>
                  </a:ext>
                </a:extLst>
              </p:cNvPr>
              <p:cNvSpPr txBox="1"/>
              <p:nvPr/>
            </p:nvSpPr>
            <p:spPr>
              <a:xfrm>
                <a:off x="680321" y="3691415"/>
                <a:ext cx="4281972" cy="2862322"/>
              </a:xfrm>
              <a:prstGeom prst="rect">
                <a:avLst/>
              </a:prstGeom>
              <a:noFill/>
            </p:spPr>
            <p:txBody>
              <a:bodyPr wrap="square" rtlCol="0">
                <a:spAutoFit/>
              </a:bodyPr>
              <a:lstStyle/>
              <a:p>
                <a:r>
                  <a:rPr lang="en-US"/>
                  <a:t>Using CML</a:t>
                </a:r>
                <a14:m>
                  <m:oMath xmlns:m="http://schemas.openxmlformats.org/officeDocument/2006/math">
                    <m:r>
                      <a:rPr lang="en-US" b="0" i="1" smtClean="0">
                        <a:latin typeface="Cambria Math" panose="02040503050406030204" pitchFamily="18" charset="0"/>
                      </a:rPr>
                      <m:t>′</m:t>
                    </m:r>
                  </m:oMath>
                </a14:m>
                <a:r>
                  <a:rPr lang="en-US"/>
                  <a:t>, we can determine the return rate of a portfolio with a mix of the market portfolio and the risk-free security without short selling given a certain risk level.</a:t>
                </a:r>
              </a:p>
              <a:p>
                <a:endParaRPr lang="en-US"/>
              </a:p>
              <a:p>
                <a:r>
                  <a:rPr lang="en-US"/>
                  <a:t>Note that CML</a:t>
                </a:r>
                <a14:m>
                  <m:oMath xmlns:m="http://schemas.openxmlformats.org/officeDocument/2006/math">
                    <m:r>
                      <a:rPr lang="en-US" b="0" i="1" smtClean="0">
                        <a:latin typeface="Cambria Math" panose="02040503050406030204" pitchFamily="18" charset="0"/>
                      </a:rPr>
                      <m:t>′</m:t>
                    </m:r>
                  </m:oMath>
                </a14:m>
                <a:r>
                  <a:rPr lang="en-US"/>
                  <a:t> is almost identical to the equation for CML. The only differences result from slight rounding errors as a result of using Solver.</a:t>
                </a:r>
              </a:p>
            </p:txBody>
          </p:sp>
        </mc:Choice>
        <mc:Fallback xmlns="">
          <p:sp>
            <p:nvSpPr>
              <p:cNvPr id="8" name="TextBox 7">
                <a:extLst>
                  <a:ext uri="{FF2B5EF4-FFF2-40B4-BE49-F238E27FC236}">
                    <a16:creationId xmlns:a16="http://schemas.microsoft.com/office/drawing/2014/main" id="{559913BB-B589-23D0-E0EF-63C1EF6B55E6}"/>
                  </a:ext>
                </a:extLst>
              </p:cNvPr>
              <p:cNvSpPr txBox="1">
                <a:spLocks noRot="1" noChangeAspect="1" noMove="1" noResize="1" noEditPoints="1" noAdjustHandles="1" noChangeArrowheads="1" noChangeShapeType="1" noTextEdit="1"/>
              </p:cNvSpPr>
              <p:nvPr/>
            </p:nvSpPr>
            <p:spPr>
              <a:xfrm>
                <a:off x="680321" y="3691415"/>
                <a:ext cx="4281972" cy="2862322"/>
              </a:xfrm>
              <a:prstGeom prst="rect">
                <a:avLst/>
              </a:prstGeom>
              <a:blipFill>
                <a:blip r:embed="rId3"/>
                <a:stretch>
                  <a:fillRect l="-1282" t="-1493" b="-2345"/>
                </a:stretch>
              </a:blipFill>
            </p:spPr>
            <p:txBody>
              <a:bodyPr/>
              <a:lstStyle/>
              <a:p>
                <a:r>
                  <a:rPr lang="en-US">
                    <a:noFill/>
                  </a:rPr>
                  <a:t> </a:t>
                </a:r>
              </a:p>
            </p:txBody>
          </p:sp>
        </mc:Fallback>
      </mc:AlternateContent>
      <p:pic>
        <p:nvPicPr>
          <p:cNvPr id="9" name="Content Placeholder 8">
            <a:extLst>
              <a:ext uri="{FF2B5EF4-FFF2-40B4-BE49-F238E27FC236}">
                <a16:creationId xmlns:a16="http://schemas.microsoft.com/office/drawing/2014/main" id="{8D1B4D27-F6BE-3154-E145-BC85F31E75FD}"/>
              </a:ext>
            </a:extLst>
          </p:cNvPr>
          <p:cNvPicPr>
            <a:picLocks noGrp="1" noChangeAspect="1"/>
          </p:cNvPicPr>
          <p:nvPr>
            <p:ph idx="1"/>
          </p:nvPr>
        </p:nvPicPr>
        <p:blipFill>
          <a:blip r:embed="rId4"/>
          <a:stretch>
            <a:fillRect/>
          </a:stretch>
        </p:blipFill>
        <p:spPr>
          <a:xfrm>
            <a:off x="5269933" y="2956222"/>
            <a:ext cx="6687410" cy="2764478"/>
          </a:xfrm>
        </p:spPr>
      </p:pic>
      <p:sp>
        <p:nvSpPr>
          <p:cNvPr id="3" name="TextBox 2">
            <a:extLst>
              <a:ext uri="{FF2B5EF4-FFF2-40B4-BE49-F238E27FC236}">
                <a16:creationId xmlns:a16="http://schemas.microsoft.com/office/drawing/2014/main" id="{52B306A9-4555-B66A-27A6-13246B5367A7}"/>
              </a:ext>
            </a:extLst>
          </p:cNvPr>
          <p:cNvSpPr txBox="1"/>
          <p:nvPr/>
        </p:nvSpPr>
        <p:spPr>
          <a:xfrm>
            <a:off x="5269933" y="5965902"/>
            <a:ext cx="6461150" cy="646331"/>
          </a:xfrm>
          <a:prstGeom prst="rect">
            <a:avLst/>
          </a:prstGeom>
          <a:noFill/>
        </p:spPr>
        <p:txBody>
          <a:bodyPr wrap="square" rtlCol="0">
            <a:spAutoFit/>
          </a:bodyPr>
          <a:lstStyle/>
          <a:p>
            <a:r>
              <a:rPr lang="en-US"/>
              <a:t>This is expected since our original market portfolio did not short any stock to begin with.</a:t>
            </a:r>
          </a:p>
        </p:txBody>
      </p:sp>
    </p:spTree>
    <p:extLst>
      <p:ext uri="{BB962C8B-B14F-4D97-AF65-F5344CB8AC3E}">
        <p14:creationId xmlns:p14="http://schemas.microsoft.com/office/powerpoint/2010/main" val="1760707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4F7B-6E7D-2905-CF16-525F55228F2A}"/>
              </a:ext>
            </a:extLst>
          </p:cNvPr>
          <p:cNvSpPr>
            <a:spLocks noGrp="1"/>
          </p:cNvSpPr>
          <p:nvPr>
            <p:ph type="title"/>
          </p:nvPr>
        </p:nvSpPr>
        <p:spPr/>
        <p:txBody>
          <a:bodyPr/>
          <a:lstStyle/>
          <a:p>
            <a:r>
              <a:rPr lang="en-US">
                <a:solidFill>
                  <a:srgbClr val="FFFFFF"/>
                </a:solidFill>
              </a:rPr>
              <a:t>Conclusion</a:t>
            </a:r>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47D382F6-3CFE-F824-DFDE-65673ABE93B1}"/>
                  </a:ext>
                </a:extLst>
              </p:cNvPr>
              <p:cNvGraphicFramePr>
                <a:graphicFrameLocks noGrp="1"/>
              </p:cNvGraphicFramePr>
              <p:nvPr>
                <p:ph idx="1"/>
                <p:extLst>
                  <p:ext uri="{D42A27DB-BD31-4B8C-83A1-F6EECF244321}">
                    <p14:modId xmlns:p14="http://schemas.microsoft.com/office/powerpoint/2010/main" val="1640994268"/>
                  </p:ext>
                </p:extLst>
              </p:nvPr>
            </p:nvGraphicFramePr>
            <p:xfrm>
              <a:off x="363415" y="2508738"/>
              <a:ext cx="11465170" cy="3825240"/>
            </p:xfrm>
            <a:graphic>
              <a:graphicData uri="http://schemas.openxmlformats.org/drawingml/2006/table">
                <a:tbl>
                  <a:tblPr firstRow="1" bandRow="1">
                    <a:tableStyleId>{5C22544A-7EE6-4342-B048-85BDC9FD1C3A}</a:tableStyleId>
                  </a:tblPr>
                  <a:tblGrid>
                    <a:gridCol w="1359876">
                      <a:extLst>
                        <a:ext uri="{9D8B030D-6E8A-4147-A177-3AD203B41FA5}">
                          <a16:colId xmlns:a16="http://schemas.microsoft.com/office/drawing/2014/main" val="4109627233"/>
                        </a:ext>
                      </a:extLst>
                    </a:gridCol>
                    <a:gridCol w="1043355">
                      <a:extLst>
                        <a:ext uri="{9D8B030D-6E8A-4147-A177-3AD203B41FA5}">
                          <a16:colId xmlns:a16="http://schemas.microsoft.com/office/drawing/2014/main" val="4039120584"/>
                        </a:ext>
                      </a:extLst>
                    </a:gridCol>
                    <a:gridCol w="1036320">
                      <a:extLst>
                        <a:ext uri="{9D8B030D-6E8A-4147-A177-3AD203B41FA5}">
                          <a16:colId xmlns:a16="http://schemas.microsoft.com/office/drawing/2014/main" val="3788981153"/>
                        </a:ext>
                      </a:extLst>
                    </a:gridCol>
                    <a:gridCol w="1146517">
                      <a:extLst>
                        <a:ext uri="{9D8B030D-6E8A-4147-A177-3AD203B41FA5}">
                          <a16:colId xmlns:a16="http://schemas.microsoft.com/office/drawing/2014/main" val="803319635"/>
                        </a:ext>
                      </a:extLst>
                    </a:gridCol>
                    <a:gridCol w="1146517">
                      <a:extLst>
                        <a:ext uri="{9D8B030D-6E8A-4147-A177-3AD203B41FA5}">
                          <a16:colId xmlns:a16="http://schemas.microsoft.com/office/drawing/2014/main" val="253656193"/>
                        </a:ext>
                      </a:extLst>
                    </a:gridCol>
                    <a:gridCol w="1146517">
                      <a:extLst>
                        <a:ext uri="{9D8B030D-6E8A-4147-A177-3AD203B41FA5}">
                          <a16:colId xmlns:a16="http://schemas.microsoft.com/office/drawing/2014/main" val="535338214"/>
                        </a:ext>
                      </a:extLst>
                    </a:gridCol>
                    <a:gridCol w="1146517">
                      <a:extLst>
                        <a:ext uri="{9D8B030D-6E8A-4147-A177-3AD203B41FA5}">
                          <a16:colId xmlns:a16="http://schemas.microsoft.com/office/drawing/2014/main" val="2095329347"/>
                        </a:ext>
                      </a:extLst>
                    </a:gridCol>
                    <a:gridCol w="1146517">
                      <a:extLst>
                        <a:ext uri="{9D8B030D-6E8A-4147-A177-3AD203B41FA5}">
                          <a16:colId xmlns:a16="http://schemas.microsoft.com/office/drawing/2014/main" val="4201699292"/>
                        </a:ext>
                      </a:extLst>
                    </a:gridCol>
                    <a:gridCol w="1146517">
                      <a:extLst>
                        <a:ext uri="{9D8B030D-6E8A-4147-A177-3AD203B41FA5}">
                          <a16:colId xmlns:a16="http://schemas.microsoft.com/office/drawing/2014/main" val="2233647996"/>
                        </a:ext>
                      </a:extLst>
                    </a:gridCol>
                    <a:gridCol w="1146517">
                      <a:extLst>
                        <a:ext uri="{9D8B030D-6E8A-4147-A177-3AD203B41FA5}">
                          <a16:colId xmlns:a16="http://schemas.microsoft.com/office/drawing/2014/main" val="2886767470"/>
                        </a:ext>
                      </a:extLst>
                    </a:gridCol>
                  </a:tblGrid>
                  <a:tr h="635000">
                    <a:tc gridSpan="7">
                      <a:txBody>
                        <a:bodyPr/>
                        <a:lstStyle/>
                        <a:p>
                          <a:r>
                            <a:rPr lang="en-US">
                              <a:solidFill>
                                <a:srgbClr val="FFFFFF"/>
                              </a:solidFill>
                            </a:rPr>
                            <a:t>CML’ Returns, Salary investments percentages, and Investments Weights</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03144052"/>
                      </a:ext>
                    </a:extLst>
                  </a:tr>
                  <a:tr h="635000">
                    <a:tc>
                      <a:txBody>
                        <a:bodyPr/>
                        <a:lstStyle/>
                        <a:p>
                          <a:r>
                            <a:rPr lang="en-US"/>
                            <a:t>Risk </a:t>
                          </a:r>
                          <a14:m>
                            <m:oMath xmlns:m="http://schemas.openxmlformats.org/officeDocument/2006/math">
                              <m:r>
                                <a:rPr lang="en-US" b="0" i="1" smtClean="0">
                                  <a:latin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𝝈</m:t>
                              </m:r>
                            </m:oMath>
                          </a14:m>
                          <a:endParaRPr lang="en-US" b="1"/>
                        </a:p>
                      </a:txBody>
                      <a:tcPr/>
                    </a:tc>
                    <a:tc>
                      <a:txBody>
                        <a:bodyPr/>
                        <a:lstStyle/>
                        <a:p>
                          <a:pPr algn="ctr" fontAlgn="b"/>
                          <a:r>
                            <a:rPr lang="en-US" sz="1800" b="0" i="0" u="none" strike="noStrike">
                              <a:solidFill>
                                <a:schemeClr val="bg1"/>
                              </a:solidFill>
                              <a:effectLst/>
                              <a:latin typeface="+mn-lt"/>
                            </a:rPr>
                            <a:t>0.0000</a:t>
                          </a:r>
                        </a:p>
                      </a:txBody>
                      <a:tcPr marL="9525" marR="9525" marT="9525" marB="0" anchor="b"/>
                    </a:tc>
                    <a:tc>
                      <a:txBody>
                        <a:bodyPr/>
                        <a:lstStyle/>
                        <a:p>
                          <a:pPr algn="ctr" fontAlgn="b"/>
                          <a:r>
                            <a:rPr lang="en-US" sz="1800" b="0" i="0" u="none" strike="noStrike">
                              <a:solidFill>
                                <a:schemeClr val="bg1"/>
                              </a:solidFill>
                              <a:effectLst/>
                              <a:latin typeface="+mn-lt"/>
                            </a:rPr>
                            <a:t>0.0125</a:t>
                          </a:r>
                        </a:p>
                      </a:txBody>
                      <a:tcPr marL="9525" marR="9525" marT="9525" marB="0" anchor="b"/>
                    </a:tc>
                    <a:tc>
                      <a:txBody>
                        <a:bodyPr/>
                        <a:lstStyle/>
                        <a:p>
                          <a:pPr algn="ctr" fontAlgn="b"/>
                          <a:r>
                            <a:rPr lang="en-US" sz="1800" b="0" i="0" u="none" strike="noStrike">
                              <a:solidFill>
                                <a:schemeClr val="bg1"/>
                              </a:solidFill>
                              <a:effectLst/>
                              <a:latin typeface="+mn-lt"/>
                            </a:rPr>
                            <a:t>0.0250</a:t>
                          </a:r>
                        </a:p>
                      </a:txBody>
                      <a:tcPr marL="9525" marR="9525" marT="9525" marB="0" anchor="b"/>
                    </a:tc>
                    <a:tc>
                      <a:txBody>
                        <a:bodyPr/>
                        <a:lstStyle/>
                        <a:p>
                          <a:pPr algn="ctr" fontAlgn="b"/>
                          <a:r>
                            <a:rPr lang="en-US" sz="1800" b="0" i="0" u="none" strike="noStrike">
                              <a:solidFill>
                                <a:schemeClr val="bg1"/>
                              </a:solidFill>
                              <a:effectLst/>
                              <a:latin typeface="+mn-lt"/>
                            </a:rPr>
                            <a:t>0.0375</a:t>
                          </a:r>
                        </a:p>
                      </a:txBody>
                      <a:tcPr marL="9525" marR="9525" marT="9525" marB="0" anchor="b"/>
                    </a:tc>
                    <a:tc>
                      <a:txBody>
                        <a:bodyPr/>
                        <a:lstStyle/>
                        <a:p>
                          <a:pPr algn="ctr" fontAlgn="b"/>
                          <a:r>
                            <a:rPr lang="en-US" sz="1800" b="0" i="0" u="none" strike="noStrike">
                              <a:solidFill>
                                <a:schemeClr val="bg1"/>
                              </a:solidFill>
                              <a:effectLst/>
                              <a:latin typeface="+mn-lt"/>
                            </a:rPr>
                            <a:t>0.0500</a:t>
                          </a:r>
                        </a:p>
                      </a:txBody>
                      <a:tcPr marL="9525" marR="9525" marT="9525" marB="0" anchor="b"/>
                    </a:tc>
                    <a:tc>
                      <a:txBody>
                        <a:bodyPr/>
                        <a:lstStyle/>
                        <a:p>
                          <a:pPr algn="ctr" fontAlgn="b"/>
                          <a:r>
                            <a:rPr lang="en-US" sz="1800" b="0" i="0" u="none" strike="noStrike">
                              <a:solidFill>
                                <a:schemeClr val="bg1"/>
                              </a:solidFill>
                              <a:effectLst/>
                              <a:latin typeface="+mn-lt"/>
                            </a:rPr>
                            <a:t>0.0625</a:t>
                          </a:r>
                        </a:p>
                      </a:txBody>
                      <a:tcPr marL="9525" marR="9525" marT="9525" marB="0" anchor="b"/>
                    </a:tc>
                    <a:tc>
                      <a:txBody>
                        <a:bodyPr/>
                        <a:lstStyle/>
                        <a:p>
                          <a:pPr algn="ctr" fontAlgn="b"/>
                          <a:r>
                            <a:rPr lang="en-US" sz="1800" b="0" i="0" u="none" strike="noStrike">
                              <a:solidFill>
                                <a:schemeClr val="bg1"/>
                              </a:solidFill>
                              <a:effectLst/>
                              <a:latin typeface="+mn-lt"/>
                            </a:rPr>
                            <a:t>0.0750</a:t>
                          </a:r>
                        </a:p>
                      </a:txBody>
                      <a:tcPr marL="9525" marR="9525" marT="9525" marB="0" anchor="b"/>
                    </a:tc>
                    <a:tc>
                      <a:txBody>
                        <a:bodyPr/>
                        <a:lstStyle/>
                        <a:p>
                          <a:pPr algn="ctr" fontAlgn="b"/>
                          <a:r>
                            <a:rPr lang="en-US" sz="1800" b="0" i="0" u="none" strike="noStrike">
                              <a:solidFill>
                                <a:schemeClr val="bg1"/>
                              </a:solidFill>
                              <a:effectLst/>
                              <a:latin typeface="+mn-lt"/>
                            </a:rPr>
                            <a:t>0.0875</a:t>
                          </a:r>
                        </a:p>
                      </a:txBody>
                      <a:tcPr marL="9525" marR="9525" marT="9525" marB="0" anchor="b"/>
                    </a:tc>
                    <a:tc>
                      <a:txBody>
                        <a:bodyPr/>
                        <a:lstStyle/>
                        <a:p>
                          <a:pPr algn="ctr" fontAlgn="b"/>
                          <a:r>
                            <a:rPr lang="en-US" sz="1800" b="0" i="0" u="none" strike="noStrike">
                              <a:solidFill>
                                <a:schemeClr val="bg1"/>
                              </a:solidFill>
                              <a:effectLst/>
                              <a:latin typeface="+mn-lt"/>
                            </a:rPr>
                            <a:t>0.1000</a:t>
                          </a:r>
                        </a:p>
                      </a:txBody>
                      <a:tcPr marL="9525" marR="9525" marT="9525" marB="0" anchor="b"/>
                    </a:tc>
                    <a:extLst>
                      <a:ext uri="{0D108BD9-81ED-4DB2-BD59-A6C34878D82A}">
                        <a16:rowId xmlns:a16="http://schemas.microsoft.com/office/drawing/2014/main" val="2868199792"/>
                      </a:ext>
                    </a:extLst>
                  </a:tr>
                  <a:tr h="635000">
                    <a:tc>
                      <a:txBody>
                        <a:bodyPr/>
                        <a:lstStyle/>
                        <a:p>
                          <a:r>
                            <a:rPr lang="en-US"/>
                            <a:t>Return </a:t>
                          </a:r>
                          <a14:m>
                            <m:oMath xmlns:m="http://schemas.openxmlformats.org/officeDocument/2006/math">
                              <m:r>
                                <a:rPr lang="en-US" b="0" i="1" smtClean="0">
                                  <a:latin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𝝁</m:t>
                              </m:r>
                            </m:oMath>
                          </a14:m>
                          <a:endParaRPr lang="en-US" b="1"/>
                        </a:p>
                      </a:txBody>
                      <a:tcPr/>
                    </a:tc>
                    <a:tc>
                      <a:txBody>
                        <a:bodyPr/>
                        <a:lstStyle/>
                        <a:p>
                          <a:pPr algn="ctr" fontAlgn="b"/>
                          <a:r>
                            <a:rPr lang="en-US" sz="1800" b="0" i="0" u="none" strike="noStrike">
                              <a:solidFill>
                                <a:schemeClr val="bg1"/>
                              </a:solidFill>
                              <a:effectLst/>
                              <a:latin typeface="+mn-lt"/>
                            </a:rPr>
                            <a:t>0.0429</a:t>
                          </a:r>
                        </a:p>
                      </a:txBody>
                      <a:tcPr marL="9525" marR="9525" marT="9525" marB="0" anchor="b"/>
                    </a:tc>
                    <a:tc>
                      <a:txBody>
                        <a:bodyPr/>
                        <a:lstStyle/>
                        <a:p>
                          <a:pPr algn="ctr" fontAlgn="b"/>
                          <a:r>
                            <a:rPr lang="en-US" sz="1800" b="0" i="0" u="none" strike="noStrike">
                              <a:solidFill>
                                <a:schemeClr val="bg1"/>
                              </a:solidFill>
                              <a:effectLst/>
                              <a:latin typeface="+mn-lt"/>
                            </a:rPr>
                            <a:t>0.0532</a:t>
                          </a:r>
                        </a:p>
                      </a:txBody>
                      <a:tcPr marL="9525" marR="9525" marT="9525" marB="0" anchor="b"/>
                    </a:tc>
                    <a:tc>
                      <a:txBody>
                        <a:bodyPr/>
                        <a:lstStyle/>
                        <a:p>
                          <a:pPr algn="ctr" fontAlgn="b"/>
                          <a:r>
                            <a:rPr lang="en-US" sz="1800" b="0" i="0" u="none" strike="noStrike">
                              <a:solidFill>
                                <a:schemeClr val="bg1"/>
                              </a:solidFill>
                              <a:effectLst/>
                              <a:latin typeface="+mn-lt"/>
                            </a:rPr>
                            <a:t>0.0634</a:t>
                          </a:r>
                        </a:p>
                      </a:txBody>
                      <a:tcPr marL="9525" marR="9525" marT="9525" marB="0" anchor="b"/>
                    </a:tc>
                    <a:tc>
                      <a:txBody>
                        <a:bodyPr/>
                        <a:lstStyle/>
                        <a:p>
                          <a:pPr algn="ctr" fontAlgn="b"/>
                          <a:r>
                            <a:rPr lang="en-US" sz="1800" b="0" i="0" u="none" strike="noStrike">
                              <a:solidFill>
                                <a:schemeClr val="bg1"/>
                              </a:solidFill>
                              <a:effectLst/>
                              <a:latin typeface="+mn-lt"/>
                            </a:rPr>
                            <a:t>0.0737</a:t>
                          </a:r>
                        </a:p>
                      </a:txBody>
                      <a:tcPr marL="9525" marR="9525" marT="9525" marB="0" anchor="b"/>
                    </a:tc>
                    <a:tc>
                      <a:txBody>
                        <a:bodyPr/>
                        <a:lstStyle/>
                        <a:p>
                          <a:pPr algn="ctr" fontAlgn="b"/>
                          <a:r>
                            <a:rPr lang="en-US" sz="1800" b="0" i="0" u="none" strike="noStrike">
                              <a:solidFill>
                                <a:schemeClr val="bg1"/>
                              </a:solidFill>
                              <a:effectLst/>
                              <a:latin typeface="+mn-lt"/>
                            </a:rPr>
                            <a:t>0.0840</a:t>
                          </a:r>
                        </a:p>
                      </a:txBody>
                      <a:tcPr marL="9525" marR="9525" marT="9525" marB="0" anchor="b"/>
                    </a:tc>
                    <a:tc>
                      <a:txBody>
                        <a:bodyPr/>
                        <a:lstStyle/>
                        <a:p>
                          <a:pPr algn="ctr" fontAlgn="b"/>
                          <a:r>
                            <a:rPr lang="en-US" sz="1800" b="0" i="0" u="none" strike="noStrike">
                              <a:solidFill>
                                <a:schemeClr val="bg1"/>
                              </a:solidFill>
                              <a:effectLst/>
                              <a:latin typeface="+mn-lt"/>
                            </a:rPr>
                            <a:t>0.0942</a:t>
                          </a:r>
                        </a:p>
                      </a:txBody>
                      <a:tcPr marL="9525" marR="9525" marT="9525" marB="0" anchor="b"/>
                    </a:tc>
                    <a:tc>
                      <a:txBody>
                        <a:bodyPr/>
                        <a:lstStyle/>
                        <a:p>
                          <a:pPr algn="ctr" fontAlgn="b"/>
                          <a:r>
                            <a:rPr lang="en-US" sz="1800" b="0" i="0" u="none" strike="noStrike">
                              <a:solidFill>
                                <a:schemeClr val="bg1"/>
                              </a:solidFill>
                              <a:effectLst/>
                              <a:latin typeface="+mn-lt"/>
                            </a:rPr>
                            <a:t>0.1045</a:t>
                          </a:r>
                        </a:p>
                      </a:txBody>
                      <a:tcPr marL="9525" marR="9525" marT="9525" marB="0" anchor="b"/>
                    </a:tc>
                    <a:tc>
                      <a:txBody>
                        <a:bodyPr/>
                        <a:lstStyle/>
                        <a:p>
                          <a:pPr algn="ctr" fontAlgn="b"/>
                          <a:r>
                            <a:rPr lang="en-US" sz="1800" b="0" i="0" u="none" strike="noStrike">
                              <a:solidFill>
                                <a:schemeClr val="bg1"/>
                              </a:solidFill>
                              <a:effectLst/>
                              <a:latin typeface="+mn-lt"/>
                            </a:rPr>
                            <a:t>0.1148</a:t>
                          </a:r>
                        </a:p>
                      </a:txBody>
                      <a:tcPr marL="9525" marR="9525" marT="9525" marB="0" anchor="b"/>
                    </a:tc>
                    <a:tc>
                      <a:txBody>
                        <a:bodyPr/>
                        <a:lstStyle/>
                        <a:p>
                          <a:pPr algn="ctr" fontAlgn="b"/>
                          <a:r>
                            <a:rPr lang="en-US" sz="1800" b="0" i="0" u="none" strike="noStrike">
                              <a:solidFill>
                                <a:schemeClr val="bg1"/>
                              </a:solidFill>
                              <a:effectLst/>
                              <a:latin typeface="+mn-lt"/>
                            </a:rPr>
                            <a:t>0.1250</a:t>
                          </a:r>
                        </a:p>
                      </a:txBody>
                      <a:tcPr marL="9525" marR="9525" marT="9525" marB="0" anchor="b"/>
                    </a:tc>
                    <a:extLst>
                      <a:ext uri="{0D108BD9-81ED-4DB2-BD59-A6C34878D82A}">
                        <a16:rowId xmlns:a16="http://schemas.microsoft.com/office/drawing/2014/main" val="792933778"/>
                      </a:ext>
                    </a:extLst>
                  </a:tr>
                  <a:tr h="635000">
                    <a:tc>
                      <a:txBody>
                        <a:bodyPr/>
                        <a:lstStyle/>
                        <a:p>
                          <a:r>
                            <a:rPr lang="en-US"/>
                            <a:t>Salary Investment</a:t>
                          </a:r>
                        </a:p>
                      </a:txBody>
                      <a:tcPr/>
                    </a:tc>
                    <a:tc>
                      <a:txBody>
                        <a:bodyPr/>
                        <a:lstStyle/>
                        <a:p>
                          <a:pPr algn="ctr" fontAlgn="b"/>
                          <a:r>
                            <a:rPr lang="en-US" sz="1800" b="0" i="0" u="none" strike="noStrike">
                              <a:solidFill>
                                <a:schemeClr val="bg1"/>
                              </a:solidFill>
                              <a:effectLst/>
                              <a:latin typeface="+mn-lt"/>
                            </a:rPr>
                            <a:t>0.1253</a:t>
                          </a:r>
                        </a:p>
                      </a:txBody>
                      <a:tcPr marL="9525" marR="9525" marT="9525" marB="0" anchor="b"/>
                    </a:tc>
                    <a:tc>
                      <a:txBody>
                        <a:bodyPr/>
                        <a:lstStyle/>
                        <a:p>
                          <a:pPr algn="ctr" fontAlgn="b"/>
                          <a:r>
                            <a:rPr lang="en-US" sz="1800" b="0" i="0" u="none" strike="noStrike">
                              <a:solidFill>
                                <a:schemeClr val="bg1"/>
                              </a:solidFill>
                              <a:effectLst/>
                              <a:latin typeface="+mn-lt"/>
                            </a:rPr>
                            <a:t>0.0910</a:t>
                          </a:r>
                        </a:p>
                      </a:txBody>
                      <a:tcPr marL="9525" marR="9525" marT="9525" marB="0" anchor="b"/>
                    </a:tc>
                    <a:tc>
                      <a:txBody>
                        <a:bodyPr/>
                        <a:lstStyle/>
                        <a:p>
                          <a:pPr algn="ctr" fontAlgn="b"/>
                          <a:r>
                            <a:rPr lang="en-US" sz="1800" b="0" i="0" u="none" strike="noStrike">
                              <a:solidFill>
                                <a:schemeClr val="bg1"/>
                              </a:solidFill>
                              <a:effectLst/>
                              <a:latin typeface="+mn-lt"/>
                            </a:rPr>
                            <a:t>0.0658</a:t>
                          </a:r>
                        </a:p>
                      </a:txBody>
                      <a:tcPr marL="9525" marR="9525" marT="9525" marB="0" anchor="b"/>
                    </a:tc>
                    <a:tc>
                      <a:txBody>
                        <a:bodyPr/>
                        <a:lstStyle/>
                        <a:p>
                          <a:pPr algn="ctr" fontAlgn="b"/>
                          <a:r>
                            <a:rPr lang="en-US" sz="1800" b="0" i="0" u="none" strike="noStrike">
                              <a:solidFill>
                                <a:schemeClr val="bg1"/>
                              </a:solidFill>
                              <a:effectLst/>
                              <a:latin typeface="+mn-lt"/>
                            </a:rPr>
                            <a:t>0.0473</a:t>
                          </a:r>
                        </a:p>
                      </a:txBody>
                      <a:tcPr marL="9525" marR="9525" marT="9525" marB="0" anchor="b"/>
                    </a:tc>
                    <a:tc>
                      <a:txBody>
                        <a:bodyPr/>
                        <a:lstStyle/>
                        <a:p>
                          <a:pPr algn="ctr" fontAlgn="b"/>
                          <a:r>
                            <a:rPr lang="en-US" sz="1800" b="0" i="0" u="none" strike="noStrike">
                              <a:solidFill>
                                <a:schemeClr val="bg1"/>
                              </a:solidFill>
                              <a:effectLst/>
                              <a:latin typeface="+mn-lt"/>
                            </a:rPr>
                            <a:t>0.0339</a:t>
                          </a:r>
                        </a:p>
                      </a:txBody>
                      <a:tcPr marL="9525" marR="9525" marT="9525" marB="0" anchor="b"/>
                    </a:tc>
                    <a:tc>
                      <a:txBody>
                        <a:bodyPr/>
                        <a:lstStyle/>
                        <a:p>
                          <a:pPr algn="ctr" fontAlgn="b"/>
                          <a:r>
                            <a:rPr lang="en-US" sz="1800" b="0" i="0" u="none" strike="noStrike">
                              <a:solidFill>
                                <a:schemeClr val="bg1"/>
                              </a:solidFill>
                              <a:effectLst/>
                              <a:latin typeface="+mn-lt"/>
                            </a:rPr>
                            <a:t>0.0242</a:t>
                          </a:r>
                        </a:p>
                      </a:txBody>
                      <a:tcPr marL="9525" marR="9525" marT="9525" marB="0" anchor="b"/>
                    </a:tc>
                    <a:tc>
                      <a:txBody>
                        <a:bodyPr/>
                        <a:lstStyle/>
                        <a:p>
                          <a:pPr algn="ctr" fontAlgn="b"/>
                          <a:r>
                            <a:rPr lang="en-US" sz="1800" b="0" i="0" u="none" strike="noStrike">
                              <a:solidFill>
                                <a:schemeClr val="bg1"/>
                              </a:solidFill>
                              <a:effectLst/>
                              <a:latin typeface="+mn-lt"/>
                            </a:rPr>
                            <a:t>0.0172</a:t>
                          </a:r>
                        </a:p>
                      </a:txBody>
                      <a:tcPr marL="9525" marR="9525" marT="9525" marB="0" anchor="b"/>
                    </a:tc>
                    <a:tc>
                      <a:txBody>
                        <a:bodyPr/>
                        <a:lstStyle/>
                        <a:p>
                          <a:pPr algn="ctr" fontAlgn="b"/>
                          <a:r>
                            <a:rPr lang="en-US" sz="1800" b="0" i="0" u="none" strike="noStrike">
                              <a:solidFill>
                                <a:schemeClr val="bg1"/>
                              </a:solidFill>
                              <a:effectLst/>
                              <a:latin typeface="+mn-lt"/>
                            </a:rPr>
                            <a:t>0.0122</a:t>
                          </a:r>
                        </a:p>
                      </a:txBody>
                      <a:tcPr marL="9525" marR="9525" marT="9525" marB="0" anchor="b"/>
                    </a:tc>
                    <a:tc>
                      <a:txBody>
                        <a:bodyPr/>
                        <a:lstStyle/>
                        <a:p>
                          <a:pPr algn="ctr" fontAlgn="b"/>
                          <a:r>
                            <a:rPr lang="en-US" sz="1800" b="0" i="0" u="none" strike="noStrike">
                              <a:solidFill>
                                <a:schemeClr val="bg1"/>
                              </a:solidFill>
                              <a:effectLst/>
                              <a:latin typeface="+mn-lt"/>
                            </a:rPr>
                            <a:t>0.0087</a:t>
                          </a:r>
                        </a:p>
                      </a:txBody>
                      <a:tcPr marL="9525" marR="9525" marT="9525" marB="0" anchor="b"/>
                    </a:tc>
                    <a:extLst>
                      <a:ext uri="{0D108BD9-81ED-4DB2-BD59-A6C34878D82A}">
                        <a16:rowId xmlns:a16="http://schemas.microsoft.com/office/drawing/2014/main" val="3575006335"/>
                      </a:ext>
                    </a:extLst>
                  </a:tr>
                  <a:tr h="635000">
                    <a:tc>
                      <a:txBody>
                        <a:bodyPr/>
                        <a:lstStyle/>
                        <a:p>
                          <a:r>
                            <a:rPr lang="en-US"/>
                            <a:t>Weight of Risk-Free</a:t>
                          </a:r>
                        </a:p>
                      </a:txBody>
                      <a:tcPr/>
                    </a:tc>
                    <a:tc>
                      <a:txBody>
                        <a:bodyPr/>
                        <a:lstStyle/>
                        <a:p>
                          <a:pPr algn="ctr" fontAlgn="b"/>
                          <a:r>
                            <a:rPr lang="en-US" sz="1800" b="0" i="0" u="none" strike="noStrike">
                              <a:solidFill>
                                <a:schemeClr val="bg1"/>
                              </a:solidFill>
                              <a:effectLst/>
                              <a:latin typeface="+mn-lt"/>
                            </a:rPr>
                            <a:t>1.0000</a:t>
                          </a:r>
                        </a:p>
                      </a:txBody>
                      <a:tcPr marL="9525" marR="9525" marT="9525" marB="0" anchor="b"/>
                    </a:tc>
                    <a:tc>
                      <a:txBody>
                        <a:bodyPr/>
                        <a:lstStyle/>
                        <a:p>
                          <a:pPr algn="ctr" fontAlgn="b"/>
                          <a:r>
                            <a:rPr lang="en-US" sz="1800" b="0" i="0" u="none" strike="noStrike">
                              <a:solidFill>
                                <a:schemeClr val="bg1"/>
                              </a:solidFill>
                              <a:effectLst/>
                              <a:latin typeface="+mn-lt"/>
                            </a:rPr>
                            <a:t>0.7560</a:t>
                          </a:r>
                        </a:p>
                      </a:txBody>
                      <a:tcPr marL="9525" marR="9525" marT="9525" marB="0" anchor="b"/>
                    </a:tc>
                    <a:tc>
                      <a:txBody>
                        <a:bodyPr/>
                        <a:lstStyle/>
                        <a:p>
                          <a:pPr algn="ctr" fontAlgn="b"/>
                          <a:r>
                            <a:rPr lang="en-US" sz="1800" b="0" i="0" u="none" strike="noStrike">
                              <a:solidFill>
                                <a:schemeClr val="bg1"/>
                              </a:solidFill>
                              <a:effectLst/>
                              <a:latin typeface="+mn-lt"/>
                            </a:rPr>
                            <a:t>0.5120</a:t>
                          </a:r>
                        </a:p>
                      </a:txBody>
                      <a:tcPr marL="9525" marR="9525" marT="9525" marB="0" anchor="b"/>
                    </a:tc>
                    <a:tc>
                      <a:txBody>
                        <a:bodyPr/>
                        <a:lstStyle/>
                        <a:p>
                          <a:pPr algn="ctr" fontAlgn="b"/>
                          <a:r>
                            <a:rPr lang="en-US" sz="1800" b="0" i="0" u="none" strike="noStrike">
                              <a:solidFill>
                                <a:schemeClr val="bg1"/>
                              </a:solidFill>
                              <a:effectLst/>
                              <a:latin typeface="+mn-lt"/>
                            </a:rPr>
                            <a:t>0.2679</a:t>
                          </a:r>
                        </a:p>
                      </a:txBody>
                      <a:tcPr marL="9525" marR="9525" marT="9525" marB="0" anchor="b"/>
                    </a:tc>
                    <a:tc>
                      <a:txBody>
                        <a:bodyPr/>
                        <a:lstStyle/>
                        <a:p>
                          <a:pPr algn="ctr" fontAlgn="b"/>
                          <a:r>
                            <a:rPr lang="en-US" sz="1800" b="0" i="0" u="none" strike="noStrike">
                              <a:solidFill>
                                <a:schemeClr val="bg1"/>
                              </a:solidFill>
                              <a:effectLst/>
                              <a:latin typeface="+mn-lt"/>
                            </a:rPr>
                            <a:t>0.0239</a:t>
                          </a:r>
                        </a:p>
                      </a:txBody>
                      <a:tcPr marL="9525" marR="9525" marT="9525" marB="0" anchor="b"/>
                    </a:tc>
                    <a:tc>
                      <a:txBody>
                        <a:bodyPr/>
                        <a:lstStyle/>
                        <a:p>
                          <a:pPr algn="ctr" fontAlgn="b"/>
                          <a:r>
                            <a:rPr lang="en-US" sz="1800" b="0" i="0" u="none" strike="noStrike">
                              <a:solidFill>
                                <a:schemeClr val="bg1"/>
                              </a:solidFill>
                              <a:effectLst/>
                              <a:latin typeface="+mn-lt"/>
                            </a:rPr>
                            <a:t>-0.2201</a:t>
                          </a:r>
                        </a:p>
                      </a:txBody>
                      <a:tcPr marL="9525" marR="9525" marT="9525" marB="0" anchor="b"/>
                    </a:tc>
                    <a:tc>
                      <a:txBody>
                        <a:bodyPr/>
                        <a:lstStyle/>
                        <a:p>
                          <a:pPr algn="ctr" fontAlgn="b"/>
                          <a:r>
                            <a:rPr lang="en-US" sz="1800" b="0" i="0" u="none" strike="noStrike">
                              <a:solidFill>
                                <a:schemeClr val="bg1"/>
                              </a:solidFill>
                              <a:effectLst/>
                              <a:latin typeface="+mn-lt"/>
                            </a:rPr>
                            <a:t>-0.4641</a:t>
                          </a:r>
                        </a:p>
                      </a:txBody>
                      <a:tcPr marL="9525" marR="9525" marT="9525" marB="0" anchor="b"/>
                    </a:tc>
                    <a:tc>
                      <a:txBody>
                        <a:bodyPr/>
                        <a:lstStyle/>
                        <a:p>
                          <a:pPr algn="ctr" fontAlgn="b"/>
                          <a:r>
                            <a:rPr lang="en-US" sz="1800" b="0" i="0" u="none" strike="noStrike">
                              <a:solidFill>
                                <a:schemeClr val="bg1"/>
                              </a:solidFill>
                              <a:effectLst/>
                              <a:latin typeface="+mn-lt"/>
                            </a:rPr>
                            <a:t>-0.7081</a:t>
                          </a:r>
                        </a:p>
                      </a:txBody>
                      <a:tcPr marL="9525" marR="9525" marT="9525" marB="0" anchor="b"/>
                    </a:tc>
                    <a:tc>
                      <a:txBody>
                        <a:bodyPr/>
                        <a:lstStyle/>
                        <a:p>
                          <a:pPr algn="ctr" fontAlgn="b"/>
                          <a:r>
                            <a:rPr lang="en-US" sz="1800" b="0" i="0" u="none" strike="noStrike">
                              <a:solidFill>
                                <a:schemeClr val="bg1"/>
                              </a:solidFill>
                              <a:effectLst/>
                              <a:latin typeface="+mn-lt"/>
                            </a:rPr>
                            <a:t>-0.9522</a:t>
                          </a:r>
                        </a:p>
                      </a:txBody>
                      <a:tcPr marL="9525" marR="9525" marT="9525" marB="0" anchor="b"/>
                    </a:tc>
                    <a:extLst>
                      <a:ext uri="{0D108BD9-81ED-4DB2-BD59-A6C34878D82A}">
                        <a16:rowId xmlns:a16="http://schemas.microsoft.com/office/drawing/2014/main" val="3621606651"/>
                      </a:ext>
                    </a:extLst>
                  </a:tr>
                  <a:tr h="635000">
                    <a:tc>
                      <a:txBody>
                        <a:bodyPr/>
                        <a:lstStyle/>
                        <a:p>
                          <a:r>
                            <a:rPr lang="en-US"/>
                            <a:t>Weight of M’</a:t>
                          </a:r>
                        </a:p>
                      </a:txBody>
                      <a:tcPr/>
                    </a:tc>
                    <a:tc>
                      <a:txBody>
                        <a:bodyPr/>
                        <a:lstStyle/>
                        <a:p>
                          <a:pPr algn="ctr" fontAlgn="b"/>
                          <a:r>
                            <a:rPr lang="en-US" sz="1800" b="0" i="0" u="none" strike="noStrike">
                              <a:solidFill>
                                <a:schemeClr val="bg1"/>
                              </a:solidFill>
                              <a:effectLst/>
                              <a:latin typeface="+mn-lt"/>
                            </a:rPr>
                            <a:t>0.0000</a:t>
                          </a:r>
                        </a:p>
                      </a:txBody>
                      <a:tcPr marL="9525" marR="9525" marT="9525" marB="0" anchor="b"/>
                    </a:tc>
                    <a:tc>
                      <a:txBody>
                        <a:bodyPr/>
                        <a:lstStyle/>
                        <a:p>
                          <a:pPr algn="ctr" fontAlgn="b"/>
                          <a:r>
                            <a:rPr lang="en-US" sz="1800" b="0" i="0" u="none" strike="noStrike">
                              <a:solidFill>
                                <a:schemeClr val="bg1"/>
                              </a:solidFill>
                              <a:effectLst/>
                              <a:latin typeface="+mn-lt"/>
                            </a:rPr>
                            <a:t>0.2440</a:t>
                          </a:r>
                        </a:p>
                      </a:txBody>
                      <a:tcPr marL="9525" marR="9525" marT="9525" marB="0" anchor="b"/>
                    </a:tc>
                    <a:tc>
                      <a:txBody>
                        <a:bodyPr/>
                        <a:lstStyle/>
                        <a:p>
                          <a:pPr algn="ctr" fontAlgn="b"/>
                          <a:r>
                            <a:rPr lang="en-US" sz="1800" b="0" i="0" u="none" strike="noStrike">
                              <a:solidFill>
                                <a:schemeClr val="bg1"/>
                              </a:solidFill>
                              <a:effectLst/>
                              <a:latin typeface="+mn-lt"/>
                            </a:rPr>
                            <a:t>0.4880</a:t>
                          </a:r>
                        </a:p>
                      </a:txBody>
                      <a:tcPr marL="9525" marR="9525" marT="9525" marB="0" anchor="b"/>
                    </a:tc>
                    <a:tc>
                      <a:txBody>
                        <a:bodyPr/>
                        <a:lstStyle/>
                        <a:p>
                          <a:pPr algn="ctr" fontAlgn="b"/>
                          <a:r>
                            <a:rPr lang="en-US" sz="1800" b="0" i="0" u="none" strike="noStrike">
                              <a:solidFill>
                                <a:schemeClr val="bg1"/>
                              </a:solidFill>
                              <a:effectLst/>
                              <a:latin typeface="+mn-lt"/>
                            </a:rPr>
                            <a:t>0.7321</a:t>
                          </a:r>
                        </a:p>
                      </a:txBody>
                      <a:tcPr marL="9525" marR="9525" marT="9525" marB="0" anchor="b"/>
                    </a:tc>
                    <a:tc>
                      <a:txBody>
                        <a:bodyPr/>
                        <a:lstStyle/>
                        <a:p>
                          <a:pPr algn="ctr" fontAlgn="b"/>
                          <a:r>
                            <a:rPr lang="en-US" sz="1800" b="0" i="0" u="none" strike="noStrike">
                              <a:solidFill>
                                <a:schemeClr val="bg1"/>
                              </a:solidFill>
                              <a:effectLst/>
                              <a:latin typeface="+mn-lt"/>
                            </a:rPr>
                            <a:t>0.9761</a:t>
                          </a:r>
                        </a:p>
                      </a:txBody>
                      <a:tcPr marL="9525" marR="9525" marT="9525" marB="0" anchor="b"/>
                    </a:tc>
                    <a:tc>
                      <a:txBody>
                        <a:bodyPr/>
                        <a:lstStyle/>
                        <a:p>
                          <a:pPr algn="ctr" fontAlgn="b"/>
                          <a:r>
                            <a:rPr lang="en-US" sz="1800" b="0" i="0" u="none" strike="noStrike">
                              <a:solidFill>
                                <a:schemeClr val="bg1"/>
                              </a:solidFill>
                              <a:effectLst/>
                              <a:latin typeface="+mn-lt"/>
                            </a:rPr>
                            <a:t>1.2201</a:t>
                          </a:r>
                        </a:p>
                      </a:txBody>
                      <a:tcPr marL="9525" marR="9525" marT="9525" marB="0" anchor="b"/>
                    </a:tc>
                    <a:tc>
                      <a:txBody>
                        <a:bodyPr/>
                        <a:lstStyle/>
                        <a:p>
                          <a:pPr algn="ctr" fontAlgn="b"/>
                          <a:r>
                            <a:rPr lang="en-US" sz="1800" b="0" i="0" u="none" strike="noStrike">
                              <a:solidFill>
                                <a:schemeClr val="bg1"/>
                              </a:solidFill>
                              <a:effectLst/>
                              <a:latin typeface="+mn-lt"/>
                            </a:rPr>
                            <a:t>1.4641</a:t>
                          </a:r>
                        </a:p>
                      </a:txBody>
                      <a:tcPr marL="9525" marR="9525" marT="9525" marB="0" anchor="b"/>
                    </a:tc>
                    <a:tc>
                      <a:txBody>
                        <a:bodyPr/>
                        <a:lstStyle/>
                        <a:p>
                          <a:pPr algn="ctr" fontAlgn="b"/>
                          <a:r>
                            <a:rPr lang="en-US" sz="1800" b="0" i="0" u="none" strike="noStrike">
                              <a:solidFill>
                                <a:schemeClr val="bg1"/>
                              </a:solidFill>
                              <a:effectLst/>
                              <a:latin typeface="+mn-lt"/>
                            </a:rPr>
                            <a:t>1.7081</a:t>
                          </a:r>
                        </a:p>
                      </a:txBody>
                      <a:tcPr marL="9525" marR="9525" marT="9525" marB="0" anchor="b"/>
                    </a:tc>
                    <a:tc>
                      <a:txBody>
                        <a:bodyPr/>
                        <a:lstStyle/>
                        <a:p>
                          <a:pPr algn="ctr" fontAlgn="b"/>
                          <a:r>
                            <a:rPr lang="en-US" sz="1800" b="0" i="0" u="none" strike="noStrike">
                              <a:solidFill>
                                <a:schemeClr val="bg1"/>
                              </a:solidFill>
                              <a:effectLst/>
                              <a:latin typeface="+mn-lt"/>
                            </a:rPr>
                            <a:t>1.9522</a:t>
                          </a:r>
                        </a:p>
                      </a:txBody>
                      <a:tcPr marL="9525" marR="9525" marT="9525" marB="0" anchor="b"/>
                    </a:tc>
                    <a:extLst>
                      <a:ext uri="{0D108BD9-81ED-4DB2-BD59-A6C34878D82A}">
                        <a16:rowId xmlns:a16="http://schemas.microsoft.com/office/drawing/2014/main" val="160576645"/>
                      </a:ext>
                    </a:extLst>
                  </a:tr>
                </a:tbl>
              </a:graphicData>
            </a:graphic>
          </p:graphicFrame>
        </mc:Choice>
        <mc:Fallback>
          <p:graphicFrame>
            <p:nvGraphicFramePr>
              <p:cNvPr id="4" name="Content Placeholder 3">
                <a:extLst>
                  <a:ext uri="{FF2B5EF4-FFF2-40B4-BE49-F238E27FC236}">
                    <a16:creationId xmlns:a16="http://schemas.microsoft.com/office/drawing/2014/main" id="{47D382F6-3CFE-F824-DFDE-65673ABE93B1}"/>
                  </a:ext>
                </a:extLst>
              </p:cNvPr>
              <p:cNvGraphicFramePr>
                <a:graphicFrameLocks noGrp="1"/>
              </p:cNvGraphicFramePr>
              <p:nvPr>
                <p:ph idx="1"/>
                <p:extLst>
                  <p:ext uri="{D42A27DB-BD31-4B8C-83A1-F6EECF244321}">
                    <p14:modId xmlns:p14="http://schemas.microsoft.com/office/powerpoint/2010/main" val="1640994268"/>
                  </p:ext>
                </p:extLst>
              </p:nvPr>
            </p:nvGraphicFramePr>
            <p:xfrm>
              <a:off x="363415" y="2508738"/>
              <a:ext cx="11465170" cy="3825240"/>
            </p:xfrm>
            <a:graphic>
              <a:graphicData uri="http://schemas.openxmlformats.org/drawingml/2006/table">
                <a:tbl>
                  <a:tblPr firstRow="1" bandRow="1">
                    <a:tableStyleId>{5C22544A-7EE6-4342-B048-85BDC9FD1C3A}</a:tableStyleId>
                  </a:tblPr>
                  <a:tblGrid>
                    <a:gridCol w="1359876">
                      <a:extLst>
                        <a:ext uri="{9D8B030D-6E8A-4147-A177-3AD203B41FA5}">
                          <a16:colId xmlns:a16="http://schemas.microsoft.com/office/drawing/2014/main" val="4109627233"/>
                        </a:ext>
                      </a:extLst>
                    </a:gridCol>
                    <a:gridCol w="1043355">
                      <a:extLst>
                        <a:ext uri="{9D8B030D-6E8A-4147-A177-3AD203B41FA5}">
                          <a16:colId xmlns:a16="http://schemas.microsoft.com/office/drawing/2014/main" val="4039120584"/>
                        </a:ext>
                      </a:extLst>
                    </a:gridCol>
                    <a:gridCol w="1036320">
                      <a:extLst>
                        <a:ext uri="{9D8B030D-6E8A-4147-A177-3AD203B41FA5}">
                          <a16:colId xmlns:a16="http://schemas.microsoft.com/office/drawing/2014/main" val="3788981153"/>
                        </a:ext>
                      </a:extLst>
                    </a:gridCol>
                    <a:gridCol w="1146517">
                      <a:extLst>
                        <a:ext uri="{9D8B030D-6E8A-4147-A177-3AD203B41FA5}">
                          <a16:colId xmlns:a16="http://schemas.microsoft.com/office/drawing/2014/main" val="803319635"/>
                        </a:ext>
                      </a:extLst>
                    </a:gridCol>
                    <a:gridCol w="1146517">
                      <a:extLst>
                        <a:ext uri="{9D8B030D-6E8A-4147-A177-3AD203B41FA5}">
                          <a16:colId xmlns:a16="http://schemas.microsoft.com/office/drawing/2014/main" val="253656193"/>
                        </a:ext>
                      </a:extLst>
                    </a:gridCol>
                    <a:gridCol w="1146517">
                      <a:extLst>
                        <a:ext uri="{9D8B030D-6E8A-4147-A177-3AD203B41FA5}">
                          <a16:colId xmlns:a16="http://schemas.microsoft.com/office/drawing/2014/main" val="535338214"/>
                        </a:ext>
                      </a:extLst>
                    </a:gridCol>
                    <a:gridCol w="1146517">
                      <a:extLst>
                        <a:ext uri="{9D8B030D-6E8A-4147-A177-3AD203B41FA5}">
                          <a16:colId xmlns:a16="http://schemas.microsoft.com/office/drawing/2014/main" val="2095329347"/>
                        </a:ext>
                      </a:extLst>
                    </a:gridCol>
                    <a:gridCol w="1146517">
                      <a:extLst>
                        <a:ext uri="{9D8B030D-6E8A-4147-A177-3AD203B41FA5}">
                          <a16:colId xmlns:a16="http://schemas.microsoft.com/office/drawing/2014/main" val="4201699292"/>
                        </a:ext>
                      </a:extLst>
                    </a:gridCol>
                    <a:gridCol w="1146517">
                      <a:extLst>
                        <a:ext uri="{9D8B030D-6E8A-4147-A177-3AD203B41FA5}">
                          <a16:colId xmlns:a16="http://schemas.microsoft.com/office/drawing/2014/main" val="2233647996"/>
                        </a:ext>
                      </a:extLst>
                    </a:gridCol>
                    <a:gridCol w="1146517">
                      <a:extLst>
                        <a:ext uri="{9D8B030D-6E8A-4147-A177-3AD203B41FA5}">
                          <a16:colId xmlns:a16="http://schemas.microsoft.com/office/drawing/2014/main" val="2886767470"/>
                        </a:ext>
                      </a:extLst>
                    </a:gridCol>
                  </a:tblGrid>
                  <a:tr h="635000">
                    <a:tc gridSpan="7">
                      <a:txBody>
                        <a:bodyPr/>
                        <a:lstStyle/>
                        <a:p>
                          <a:r>
                            <a:rPr lang="en-US">
                              <a:solidFill>
                                <a:srgbClr val="FFFFFF"/>
                              </a:solidFill>
                            </a:rPr>
                            <a:t>CML’ Returns, Salary investments percentages, and Investments Weights</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03144052"/>
                      </a:ext>
                    </a:extLst>
                  </a:tr>
                  <a:tr h="635000">
                    <a:tc>
                      <a:txBody>
                        <a:bodyPr/>
                        <a:lstStyle/>
                        <a:p>
                          <a:endParaRPr lang="en-US"/>
                        </a:p>
                      </a:txBody>
                      <a:tcPr>
                        <a:blipFill>
                          <a:blip r:embed="rId2"/>
                          <a:stretch>
                            <a:fillRect l="-448" t="-104762" r="-745740" b="-421905"/>
                          </a:stretch>
                        </a:blipFill>
                      </a:tcPr>
                    </a:tc>
                    <a:tc>
                      <a:txBody>
                        <a:bodyPr/>
                        <a:lstStyle/>
                        <a:p>
                          <a:pPr algn="ctr" fontAlgn="b"/>
                          <a:r>
                            <a:rPr lang="en-US" sz="1800" b="0" i="0" u="none" strike="noStrike">
                              <a:solidFill>
                                <a:schemeClr val="bg1"/>
                              </a:solidFill>
                              <a:effectLst/>
                              <a:latin typeface="+mn-lt"/>
                            </a:rPr>
                            <a:t>0.0000</a:t>
                          </a:r>
                        </a:p>
                      </a:txBody>
                      <a:tcPr marL="9525" marR="9525" marT="9525" marB="0" anchor="b"/>
                    </a:tc>
                    <a:tc>
                      <a:txBody>
                        <a:bodyPr/>
                        <a:lstStyle/>
                        <a:p>
                          <a:pPr algn="ctr" fontAlgn="b"/>
                          <a:r>
                            <a:rPr lang="en-US" sz="1800" b="0" i="0" u="none" strike="noStrike">
                              <a:solidFill>
                                <a:schemeClr val="bg1"/>
                              </a:solidFill>
                              <a:effectLst/>
                              <a:latin typeface="+mn-lt"/>
                            </a:rPr>
                            <a:t>0.0125</a:t>
                          </a:r>
                        </a:p>
                      </a:txBody>
                      <a:tcPr marL="9525" marR="9525" marT="9525" marB="0" anchor="b"/>
                    </a:tc>
                    <a:tc>
                      <a:txBody>
                        <a:bodyPr/>
                        <a:lstStyle/>
                        <a:p>
                          <a:pPr algn="ctr" fontAlgn="b"/>
                          <a:r>
                            <a:rPr lang="en-US" sz="1800" b="0" i="0" u="none" strike="noStrike">
                              <a:solidFill>
                                <a:schemeClr val="bg1"/>
                              </a:solidFill>
                              <a:effectLst/>
                              <a:latin typeface="+mn-lt"/>
                            </a:rPr>
                            <a:t>0.0250</a:t>
                          </a:r>
                        </a:p>
                      </a:txBody>
                      <a:tcPr marL="9525" marR="9525" marT="9525" marB="0" anchor="b"/>
                    </a:tc>
                    <a:tc>
                      <a:txBody>
                        <a:bodyPr/>
                        <a:lstStyle/>
                        <a:p>
                          <a:pPr algn="ctr" fontAlgn="b"/>
                          <a:r>
                            <a:rPr lang="en-US" sz="1800" b="0" i="0" u="none" strike="noStrike">
                              <a:solidFill>
                                <a:schemeClr val="bg1"/>
                              </a:solidFill>
                              <a:effectLst/>
                              <a:latin typeface="+mn-lt"/>
                            </a:rPr>
                            <a:t>0.0375</a:t>
                          </a:r>
                        </a:p>
                      </a:txBody>
                      <a:tcPr marL="9525" marR="9525" marT="9525" marB="0" anchor="b"/>
                    </a:tc>
                    <a:tc>
                      <a:txBody>
                        <a:bodyPr/>
                        <a:lstStyle/>
                        <a:p>
                          <a:pPr algn="ctr" fontAlgn="b"/>
                          <a:r>
                            <a:rPr lang="en-US" sz="1800" b="0" i="0" u="none" strike="noStrike">
                              <a:solidFill>
                                <a:schemeClr val="bg1"/>
                              </a:solidFill>
                              <a:effectLst/>
                              <a:latin typeface="+mn-lt"/>
                            </a:rPr>
                            <a:t>0.0500</a:t>
                          </a:r>
                        </a:p>
                      </a:txBody>
                      <a:tcPr marL="9525" marR="9525" marT="9525" marB="0" anchor="b"/>
                    </a:tc>
                    <a:tc>
                      <a:txBody>
                        <a:bodyPr/>
                        <a:lstStyle/>
                        <a:p>
                          <a:pPr algn="ctr" fontAlgn="b"/>
                          <a:r>
                            <a:rPr lang="en-US" sz="1800" b="0" i="0" u="none" strike="noStrike">
                              <a:solidFill>
                                <a:schemeClr val="bg1"/>
                              </a:solidFill>
                              <a:effectLst/>
                              <a:latin typeface="+mn-lt"/>
                            </a:rPr>
                            <a:t>0.0625</a:t>
                          </a:r>
                        </a:p>
                      </a:txBody>
                      <a:tcPr marL="9525" marR="9525" marT="9525" marB="0" anchor="b"/>
                    </a:tc>
                    <a:tc>
                      <a:txBody>
                        <a:bodyPr/>
                        <a:lstStyle/>
                        <a:p>
                          <a:pPr algn="ctr" fontAlgn="b"/>
                          <a:r>
                            <a:rPr lang="en-US" sz="1800" b="0" i="0" u="none" strike="noStrike">
                              <a:solidFill>
                                <a:schemeClr val="bg1"/>
                              </a:solidFill>
                              <a:effectLst/>
                              <a:latin typeface="+mn-lt"/>
                            </a:rPr>
                            <a:t>0.0750</a:t>
                          </a:r>
                        </a:p>
                      </a:txBody>
                      <a:tcPr marL="9525" marR="9525" marT="9525" marB="0" anchor="b"/>
                    </a:tc>
                    <a:tc>
                      <a:txBody>
                        <a:bodyPr/>
                        <a:lstStyle/>
                        <a:p>
                          <a:pPr algn="ctr" fontAlgn="b"/>
                          <a:r>
                            <a:rPr lang="en-US" sz="1800" b="0" i="0" u="none" strike="noStrike">
                              <a:solidFill>
                                <a:schemeClr val="bg1"/>
                              </a:solidFill>
                              <a:effectLst/>
                              <a:latin typeface="+mn-lt"/>
                            </a:rPr>
                            <a:t>0.0875</a:t>
                          </a:r>
                        </a:p>
                      </a:txBody>
                      <a:tcPr marL="9525" marR="9525" marT="9525" marB="0" anchor="b"/>
                    </a:tc>
                    <a:tc>
                      <a:txBody>
                        <a:bodyPr/>
                        <a:lstStyle/>
                        <a:p>
                          <a:pPr algn="ctr" fontAlgn="b"/>
                          <a:r>
                            <a:rPr lang="en-US" sz="1800" b="0" i="0" u="none" strike="noStrike">
                              <a:solidFill>
                                <a:schemeClr val="bg1"/>
                              </a:solidFill>
                              <a:effectLst/>
                              <a:latin typeface="+mn-lt"/>
                            </a:rPr>
                            <a:t>0.1000</a:t>
                          </a:r>
                        </a:p>
                      </a:txBody>
                      <a:tcPr marL="9525" marR="9525" marT="9525" marB="0" anchor="b"/>
                    </a:tc>
                    <a:extLst>
                      <a:ext uri="{0D108BD9-81ED-4DB2-BD59-A6C34878D82A}">
                        <a16:rowId xmlns:a16="http://schemas.microsoft.com/office/drawing/2014/main" val="2868199792"/>
                      </a:ext>
                    </a:extLst>
                  </a:tr>
                  <a:tr h="635000">
                    <a:tc>
                      <a:txBody>
                        <a:bodyPr/>
                        <a:lstStyle/>
                        <a:p>
                          <a:endParaRPr lang="en-US"/>
                        </a:p>
                      </a:txBody>
                      <a:tcPr>
                        <a:blipFill>
                          <a:blip r:embed="rId2"/>
                          <a:stretch>
                            <a:fillRect l="-448" t="-206731" r="-745740" b="-325962"/>
                          </a:stretch>
                        </a:blipFill>
                      </a:tcPr>
                    </a:tc>
                    <a:tc>
                      <a:txBody>
                        <a:bodyPr/>
                        <a:lstStyle/>
                        <a:p>
                          <a:pPr algn="ctr" fontAlgn="b"/>
                          <a:r>
                            <a:rPr lang="en-US" sz="1800" b="0" i="0" u="none" strike="noStrike">
                              <a:solidFill>
                                <a:schemeClr val="bg1"/>
                              </a:solidFill>
                              <a:effectLst/>
                              <a:latin typeface="+mn-lt"/>
                            </a:rPr>
                            <a:t>0.0429</a:t>
                          </a:r>
                        </a:p>
                      </a:txBody>
                      <a:tcPr marL="9525" marR="9525" marT="9525" marB="0" anchor="b"/>
                    </a:tc>
                    <a:tc>
                      <a:txBody>
                        <a:bodyPr/>
                        <a:lstStyle/>
                        <a:p>
                          <a:pPr algn="ctr" fontAlgn="b"/>
                          <a:r>
                            <a:rPr lang="en-US" sz="1800" b="0" i="0" u="none" strike="noStrike">
                              <a:solidFill>
                                <a:schemeClr val="bg1"/>
                              </a:solidFill>
                              <a:effectLst/>
                              <a:latin typeface="+mn-lt"/>
                            </a:rPr>
                            <a:t>0.0532</a:t>
                          </a:r>
                        </a:p>
                      </a:txBody>
                      <a:tcPr marL="9525" marR="9525" marT="9525" marB="0" anchor="b"/>
                    </a:tc>
                    <a:tc>
                      <a:txBody>
                        <a:bodyPr/>
                        <a:lstStyle/>
                        <a:p>
                          <a:pPr algn="ctr" fontAlgn="b"/>
                          <a:r>
                            <a:rPr lang="en-US" sz="1800" b="0" i="0" u="none" strike="noStrike">
                              <a:solidFill>
                                <a:schemeClr val="bg1"/>
                              </a:solidFill>
                              <a:effectLst/>
                              <a:latin typeface="+mn-lt"/>
                            </a:rPr>
                            <a:t>0.0634</a:t>
                          </a:r>
                        </a:p>
                      </a:txBody>
                      <a:tcPr marL="9525" marR="9525" marT="9525" marB="0" anchor="b"/>
                    </a:tc>
                    <a:tc>
                      <a:txBody>
                        <a:bodyPr/>
                        <a:lstStyle/>
                        <a:p>
                          <a:pPr algn="ctr" fontAlgn="b"/>
                          <a:r>
                            <a:rPr lang="en-US" sz="1800" b="0" i="0" u="none" strike="noStrike">
                              <a:solidFill>
                                <a:schemeClr val="bg1"/>
                              </a:solidFill>
                              <a:effectLst/>
                              <a:latin typeface="+mn-lt"/>
                            </a:rPr>
                            <a:t>0.0737</a:t>
                          </a:r>
                        </a:p>
                      </a:txBody>
                      <a:tcPr marL="9525" marR="9525" marT="9525" marB="0" anchor="b"/>
                    </a:tc>
                    <a:tc>
                      <a:txBody>
                        <a:bodyPr/>
                        <a:lstStyle/>
                        <a:p>
                          <a:pPr algn="ctr" fontAlgn="b"/>
                          <a:r>
                            <a:rPr lang="en-US" sz="1800" b="0" i="0" u="none" strike="noStrike">
                              <a:solidFill>
                                <a:schemeClr val="bg1"/>
                              </a:solidFill>
                              <a:effectLst/>
                              <a:latin typeface="+mn-lt"/>
                            </a:rPr>
                            <a:t>0.0840</a:t>
                          </a:r>
                        </a:p>
                      </a:txBody>
                      <a:tcPr marL="9525" marR="9525" marT="9525" marB="0" anchor="b"/>
                    </a:tc>
                    <a:tc>
                      <a:txBody>
                        <a:bodyPr/>
                        <a:lstStyle/>
                        <a:p>
                          <a:pPr algn="ctr" fontAlgn="b"/>
                          <a:r>
                            <a:rPr lang="en-US" sz="1800" b="0" i="0" u="none" strike="noStrike">
                              <a:solidFill>
                                <a:schemeClr val="bg1"/>
                              </a:solidFill>
                              <a:effectLst/>
                              <a:latin typeface="+mn-lt"/>
                            </a:rPr>
                            <a:t>0.0942</a:t>
                          </a:r>
                        </a:p>
                      </a:txBody>
                      <a:tcPr marL="9525" marR="9525" marT="9525" marB="0" anchor="b"/>
                    </a:tc>
                    <a:tc>
                      <a:txBody>
                        <a:bodyPr/>
                        <a:lstStyle/>
                        <a:p>
                          <a:pPr algn="ctr" fontAlgn="b"/>
                          <a:r>
                            <a:rPr lang="en-US" sz="1800" b="0" i="0" u="none" strike="noStrike">
                              <a:solidFill>
                                <a:schemeClr val="bg1"/>
                              </a:solidFill>
                              <a:effectLst/>
                              <a:latin typeface="+mn-lt"/>
                            </a:rPr>
                            <a:t>0.1045</a:t>
                          </a:r>
                        </a:p>
                      </a:txBody>
                      <a:tcPr marL="9525" marR="9525" marT="9525" marB="0" anchor="b"/>
                    </a:tc>
                    <a:tc>
                      <a:txBody>
                        <a:bodyPr/>
                        <a:lstStyle/>
                        <a:p>
                          <a:pPr algn="ctr" fontAlgn="b"/>
                          <a:r>
                            <a:rPr lang="en-US" sz="1800" b="0" i="0" u="none" strike="noStrike">
                              <a:solidFill>
                                <a:schemeClr val="bg1"/>
                              </a:solidFill>
                              <a:effectLst/>
                              <a:latin typeface="+mn-lt"/>
                            </a:rPr>
                            <a:t>0.1148</a:t>
                          </a:r>
                        </a:p>
                      </a:txBody>
                      <a:tcPr marL="9525" marR="9525" marT="9525" marB="0" anchor="b"/>
                    </a:tc>
                    <a:tc>
                      <a:txBody>
                        <a:bodyPr/>
                        <a:lstStyle/>
                        <a:p>
                          <a:pPr algn="ctr" fontAlgn="b"/>
                          <a:r>
                            <a:rPr lang="en-US" sz="1800" b="0" i="0" u="none" strike="noStrike">
                              <a:solidFill>
                                <a:schemeClr val="bg1"/>
                              </a:solidFill>
                              <a:effectLst/>
                              <a:latin typeface="+mn-lt"/>
                            </a:rPr>
                            <a:t>0.1250</a:t>
                          </a:r>
                        </a:p>
                      </a:txBody>
                      <a:tcPr marL="9525" marR="9525" marT="9525" marB="0" anchor="b"/>
                    </a:tc>
                    <a:extLst>
                      <a:ext uri="{0D108BD9-81ED-4DB2-BD59-A6C34878D82A}">
                        <a16:rowId xmlns:a16="http://schemas.microsoft.com/office/drawing/2014/main" val="792933778"/>
                      </a:ext>
                    </a:extLst>
                  </a:tr>
                  <a:tr h="640080">
                    <a:tc>
                      <a:txBody>
                        <a:bodyPr/>
                        <a:lstStyle/>
                        <a:p>
                          <a:r>
                            <a:rPr lang="en-US"/>
                            <a:t>Salary Investment</a:t>
                          </a:r>
                        </a:p>
                      </a:txBody>
                      <a:tcPr/>
                    </a:tc>
                    <a:tc>
                      <a:txBody>
                        <a:bodyPr/>
                        <a:lstStyle/>
                        <a:p>
                          <a:pPr algn="ctr" fontAlgn="b"/>
                          <a:r>
                            <a:rPr lang="en-US" sz="1800" b="0" i="0" u="none" strike="noStrike">
                              <a:solidFill>
                                <a:schemeClr val="bg1"/>
                              </a:solidFill>
                              <a:effectLst/>
                              <a:latin typeface="+mn-lt"/>
                            </a:rPr>
                            <a:t>0.1253</a:t>
                          </a:r>
                        </a:p>
                      </a:txBody>
                      <a:tcPr marL="9525" marR="9525" marT="9525" marB="0" anchor="b"/>
                    </a:tc>
                    <a:tc>
                      <a:txBody>
                        <a:bodyPr/>
                        <a:lstStyle/>
                        <a:p>
                          <a:pPr algn="ctr" fontAlgn="b"/>
                          <a:r>
                            <a:rPr lang="en-US" sz="1800" b="0" i="0" u="none" strike="noStrike">
                              <a:solidFill>
                                <a:schemeClr val="bg1"/>
                              </a:solidFill>
                              <a:effectLst/>
                              <a:latin typeface="+mn-lt"/>
                            </a:rPr>
                            <a:t>0.0910</a:t>
                          </a:r>
                        </a:p>
                      </a:txBody>
                      <a:tcPr marL="9525" marR="9525" marT="9525" marB="0" anchor="b"/>
                    </a:tc>
                    <a:tc>
                      <a:txBody>
                        <a:bodyPr/>
                        <a:lstStyle/>
                        <a:p>
                          <a:pPr algn="ctr" fontAlgn="b"/>
                          <a:r>
                            <a:rPr lang="en-US" sz="1800" b="0" i="0" u="none" strike="noStrike">
                              <a:solidFill>
                                <a:schemeClr val="bg1"/>
                              </a:solidFill>
                              <a:effectLst/>
                              <a:latin typeface="+mn-lt"/>
                            </a:rPr>
                            <a:t>0.0658</a:t>
                          </a:r>
                        </a:p>
                      </a:txBody>
                      <a:tcPr marL="9525" marR="9525" marT="9525" marB="0" anchor="b"/>
                    </a:tc>
                    <a:tc>
                      <a:txBody>
                        <a:bodyPr/>
                        <a:lstStyle/>
                        <a:p>
                          <a:pPr algn="ctr" fontAlgn="b"/>
                          <a:r>
                            <a:rPr lang="en-US" sz="1800" b="0" i="0" u="none" strike="noStrike">
                              <a:solidFill>
                                <a:schemeClr val="bg1"/>
                              </a:solidFill>
                              <a:effectLst/>
                              <a:latin typeface="+mn-lt"/>
                            </a:rPr>
                            <a:t>0.0473</a:t>
                          </a:r>
                        </a:p>
                      </a:txBody>
                      <a:tcPr marL="9525" marR="9525" marT="9525" marB="0" anchor="b"/>
                    </a:tc>
                    <a:tc>
                      <a:txBody>
                        <a:bodyPr/>
                        <a:lstStyle/>
                        <a:p>
                          <a:pPr algn="ctr" fontAlgn="b"/>
                          <a:r>
                            <a:rPr lang="en-US" sz="1800" b="0" i="0" u="none" strike="noStrike">
                              <a:solidFill>
                                <a:schemeClr val="bg1"/>
                              </a:solidFill>
                              <a:effectLst/>
                              <a:latin typeface="+mn-lt"/>
                            </a:rPr>
                            <a:t>0.0339</a:t>
                          </a:r>
                        </a:p>
                      </a:txBody>
                      <a:tcPr marL="9525" marR="9525" marT="9525" marB="0" anchor="b"/>
                    </a:tc>
                    <a:tc>
                      <a:txBody>
                        <a:bodyPr/>
                        <a:lstStyle/>
                        <a:p>
                          <a:pPr algn="ctr" fontAlgn="b"/>
                          <a:r>
                            <a:rPr lang="en-US" sz="1800" b="0" i="0" u="none" strike="noStrike">
                              <a:solidFill>
                                <a:schemeClr val="bg1"/>
                              </a:solidFill>
                              <a:effectLst/>
                              <a:latin typeface="+mn-lt"/>
                            </a:rPr>
                            <a:t>0.0242</a:t>
                          </a:r>
                        </a:p>
                      </a:txBody>
                      <a:tcPr marL="9525" marR="9525" marT="9525" marB="0" anchor="b"/>
                    </a:tc>
                    <a:tc>
                      <a:txBody>
                        <a:bodyPr/>
                        <a:lstStyle/>
                        <a:p>
                          <a:pPr algn="ctr" fontAlgn="b"/>
                          <a:r>
                            <a:rPr lang="en-US" sz="1800" b="0" i="0" u="none" strike="noStrike">
                              <a:solidFill>
                                <a:schemeClr val="bg1"/>
                              </a:solidFill>
                              <a:effectLst/>
                              <a:latin typeface="+mn-lt"/>
                            </a:rPr>
                            <a:t>0.0172</a:t>
                          </a:r>
                        </a:p>
                      </a:txBody>
                      <a:tcPr marL="9525" marR="9525" marT="9525" marB="0" anchor="b"/>
                    </a:tc>
                    <a:tc>
                      <a:txBody>
                        <a:bodyPr/>
                        <a:lstStyle/>
                        <a:p>
                          <a:pPr algn="ctr" fontAlgn="b"/>
                          <a:r>
                            <a:rPr lang="en-US" sz="1800" b="0" i="0" u="none" strike="noStrike">
                              <a:solidFill>
                                <a:schemeClr val="bg1"/>
                              </a:solidFill>
                              <a:effectLst/>
                              <a:latin typeface="+mn-lt"/>
                            </a:rPr>
                            <a:t>0.0122</a:t>
                          </a:r>
                        </a:p>
                      </a:txBody>
                      <a:tcPr marL="9525" marR="9525" marT="9525" marB="0" anchor="b"/>
                    </a:tc>
                    <a:tc>
                      <a:txBody>
                        <a:bodyPr/>
                        <a:lstStyle/>
                        <a:p>
                          <a:pPr algn="ctr" fontAlgn="b"/>
                          <a:r>
                            <a:rPr lang="en-US" sz="1800" b="0" i="0" u="none" strike="noStrike">
                              <a:solidFill>
                                <a:schemeClr val="bg1"/>
                              </a:solidFill>
                              <a:effectLst/>
                              <a:latin typeface="+mn-lt"/>
                            </a:rPr>
                            <a:t>0.0087</a:t>
                          </a:r>
                        </a:p>
                      </a:txBody>
                      <a:tcPr marL="9525" marR="9525" marT="9525" marB="0" anchor="b"/>
                    </a:tc>
                    <a:extLst>
                      <a:ext uri="{0D108BD9-81ED-4DB2-BD59-A6C34878D82A}">
                        <a16:rowId xmlns:a16="http://schemas.microsoft.com/office/drawing/2014/main" val="3575006335"/>
                      </a:ext>
                    </a:extLst>
                  </a:tr>
                  <a:tr h="640080">
                    <a:tc>
                      <a:txBody>
                        <a:bodyPr/>
                        <a:lstStyle/>
                        <a:p>
                          <a:r>
                            <a:rPr lang="en-US"/>
                            <a:t>Weight of Risk-Free</a:t>
                          </a:r>
                        </a:p>
                      </a:txBody>
                      <a:tcPr/>
                    </a:tc>
                    <a:tc>
                      <a:txBody>
                        <a:bodyPr/>
                        <a:lstStyle/>
                        <a:p>
                          <a:pPr algn="ctr" fontAlgn="b"/>
                          <a:r>
                            <a:rPr lang="en-US" sz="1800" b="0" i="0" u="none" strike="noStrike">
                              <a:solidFill>
                                <a:schemeClr val="bg1"/>
                              </a:solidFill>
                              <a:effectLst/>
                              <a:latin typeface="+mn-lt"/>
                            </a:rPr>
                            <a:t>1.0000</a:t>
                          </a:r>
                        </a:p>
                      </a:txBody>
                      <a:tcPr marL="9525" marR="9525" marT="9525" marB="0" anchor="b"/>
                    </a:tc>
                    <a:tc>
                      <a:txBody>
                        <a:bodyPr/>
                        <a:lstStyle/>
                        <a:p>
                          <a:pPr algn="ctr" fontAlgn="b"/>
                          <a:r>
                            <a:rPr lang="en-US" sz="1800" b="0" i="0" u="none" strike="noStrike">
                              <a:solidFill>
                                <a:schemeClr val="bg1"/>
                              </a:solidFill>
                              <a:effectLst/>
                              <a:latin typeface="+mn-lt"/>
                            </a:rPr>
                            <a:t>0.7560</a:t>
                          </a:r>
                        </a:p>
                      </a:txBody>
                      <a:tcPr marL="9525" marR="9525" marT="9525" marB="0" anchor="b"/>
                    </a:tc>
                    <a:tc>
                      <a:txBody>
                        <a:bodyPr/>
                        <a:lstStyle/>
                        <a:p>
                          <a:pPr algn="ctr" fontAlgn="b"/>
                          <a:r>
                            <a:rPr lang="en-US" sz="1800" b="0" i="0" u="none" strike="noStrike">
                              <a:solidFill>
                                <a:schemeClr val="bg1"/>
                              </a:solidFill>
                              <a:effectLst/>
                              <a:latin typeface="+mn-lt"/>
                            </a:rPr>
                            <a:t>0.5120</a:t>
                          </a:r>
                        </a:p>
                      </a:txBody>
                      <a:tcPr marL="9525" marR="9525" marT="9525" marB="0" anchor="b"/>
                    </a:tc>
                    <a:tc>
                      <a:txBody>
                        <a:bodyPr/>
                        <a:lstStyle/>
                        <a:p>
                          <a:pPr algn="ctr" fontAlgn="b"/>
                          <a:r>
                            <a:rPr lang="en-US" sz="1800" b="0" i="0" u="none" strike="noStrike">
                              <a:solidFill>
                                <a:schemeClr val="bg1"/>
                              </a:solidFill>
                              <a:effectLst/>
                              <a:latin typeface="+mn-lt"/>
                            </a:rPr>
                            <a:t>0.2679</a:t>
                          </a:r>
                        </a:p>
                      </a:txBody>
                      <a:tcPr marL="9525" marR="9525" marT="9525" marB="0" anchor="b"/>
                    </a:tc>
                    <a:tc>
                      <a:txBody>
                        <a:bodyPr/>
                        <a:lstStyle/>
                        <a:p>
                          <a:pPr algn="ctr" fontAlgn="b"/>
                          <a:r>
                            <a:rPr lang="en-US" sz="1800" b="0" i="0" u="none" strike="noStrike">
                              <a:solidFill>
                                <a:schemeClr val="bg1"/>
                              </a:solidFill>
                              <a:effectLst/>
                              <a:latin typeface="+mn-lt"/>
                            </a:rPr>
                            <a:t>0.0239</a:t>
                          </a:r>
                        </a:p>
                      </a:txBody>
                      <a:tcPr marL="9525" marR="9525" marT="9525" marB="0" anchor="b"/>
                    </a:tc>
                    <a:tc>
                      <a:txBody>
                        <a:bodyPr/>
                        <a:lstStyle/>
                        <a:p>
                          <a:pPr algn="ctr" fontAlgn="b"/>
                          <a:r>
                            <a:rPr lang="en-US" sz="1800" b="0" i="0" u="none" strike="noStrike">
                              <a:solidFill>
                                <a:schemeClr val="bg1"/>
                              </a:solidFill>
                              <a:effectLst/>
                              <a:latin typeface="+mn-lt"/>
                            </a:rPr>
                            <a:t>-0.2201</a:t>
                          </a:r>
                        </a:p>
                      </a:txBody>
                      <a:tcPr marL="9525" marR="9525" marT="9525" marB="0" anchor="b"/>
                    </a:tc>
                    <a:tc>
                      <a:txBody>
                        <a:bodyPr/>
                        <a:lstStyle/>
                        <a:p>
                          <a:pPr algn="ctr" fontAlgn="b"/>
                          <a:r>
                            <a:rPr lang="en-US" sz="1800" b="0" i="0" u="none" strike="noStrike">
                              <a:solidFill>
                                <a:schemeClr val="bg1"/>
                              </a:solidFill>
                              <a:effectLst/>
                              <a:latin typeface="+mn-lt"/>
                            </a:rPr>
                            <a:t>-0.4641</a:t>
                          </a:r>
                        </a:p>
                      </a:txBody>
                      <a:tcPr marL="9525" marR="9525" marT="9525" marB="0" anchor="b"/>
                    </a:tc>
                    <a:tc>
                      <a:txBody>
                        <a:bodyPr/>
                        <a:lstStyle/>
                        <a:p>
                          <a:pPr algn="ctr" fontAlgn="b"/>
                          <a:r>
                            <a:rPr lang="en-US" sz="1800" b="0" i="0" u="none" strike="noStrike">
                              <a:solidFill>
                                <a:schemeClr val="bg1"/>
                              </a:solidFill>
                              <a:effectLst/>
                              <a:latin typeface="+mn-lt"/>
                            </a:rPr>
                            <a:t>-0.7081</a:t>
                          </a:r>
                        </a:p>
                      </a:txBody>
                      <a:tcPr marL="9525" marR="9525" marT="9525" marB="0" anchor="b"/>
                    </a:tc>
                    <a:tc>
                      <a:txBody>
                        <a:bodyPr/>
                        <a:lstStyle/>
                        <a:p>
                          <a:pPr algn="ctr" fontAlgn="b"/>
                          <a:r>
                            <a:rPr lang="en-US" sz="1800" b="0" i="0" u="none" strike="noStrike">
                              <a:solidFill>
                                <a:schemeClr val="bg1"/>
                              </a:solidFill>
                              <a:effectLst/>
                              <a:latin typeface="+mn-lt"/>
                            </a:rPr>
                            <a:t>-0.9522</a:t>
                          </a:r>
                        </a:p>
                      </a:txBody>
                      <a:tcPr marL="9525" marR="9525" marT="9525" marB="0" anchor="b"/>
                    </a:tc>
                    <a:extLst>
                      <a:ext uri="{0D108BD9-81ED-4DB2-BD59-A6C34878D82A}">
                        <a16:rowId xmlns:a16="http://schemas.microsoft.com/office/drawing/2014/main" val="3621606651"/>
                      </a:ext>
                    </a:extLst>
                  </a:tr>
                  <a:tr h="640080">
                    <a:tc>
                      <a:txBody>
                        <a:bodyPr/>
                        <a:lstStyle/>
                        <a:p>
                          <a:r>
                            <a:rPr lang="en-US"/>
                            <a:t>Weight of M’</a:t>
                          </a:r>
                        </a:p>
                      </a:txBody>
                      <a:tcPr/>
                    </a:tc>
                    <a:tc>
                      <a:txBody>
                        <a:bodyPr/>
                        <a:lstStyle/>
                        <a:p>
                          <a:pPr algn="ctr" fontAlgn="b"/>
                          <a:r>
                            <a:rPr lang="en-US" sz="1800" b="0" i="0" u="none" strike="noStrike">
                              <a:solidFill>
                                <a:schemeClr val="bg1"/>
                              </a:solidFill>
                              <a:effectLst/>
                              <a:latin typeface="+mn-lt"/>
                            </a:rPr>
                            <a:t>0.0000</a:t>
                          </a:r>
                        </a:p>
                      </a:txBody>
                      <a:tcPr marL="9525" marR="9525" marT="9525" marB="0" anchor="b"/>
                    </a:tc>
                    <a:tc>
                      <a:txBody>
                        <a:bodyPr/>
                        <a:lstStyle/>
                        <a:p>
                          <a:pPr algn="ctr" fontAlgn="b"/>
                          <a:r>
                            <a:rPr lang="en-US" sz="1800" b="0" i="0" u="none" strike="noStrike">
                              <a:solidFill>
                                <a:schemeClr val="bg1"/>
                              </a:solidFill>
                              <a:effectLst/>
                              <a:latin typeface="+mn-lt"/>
                            </a:rPr>
                            <a:t>0.2440</a:t>
                          </a:r>
                        </a:p>
                      </a:txBody>
                      <a:tcPr marL="9525" marR="9525" marT="9525" marB="0" anchor="b"/>
                    </a:tc>
                    <a:tc>
                      <a:txBody>
                        <a:bodyPr/>
                        <a:lstStyle/>
                        <a:p>
                          <a:pPr algn="ctr" fontAlgn="b"/>
                          <a:r>
                            <a:rPr lang="en-US" sz="1800" b="0" i="0" u="none" strike="noStrike">
                              <a:solidFill>
                                <a:schemeClr val="bg1"/>
                              </a:solidFill>
                              <a:effectLst/>
                              <a:latin typeface="+mn-lt"/>
                            </a:rPr>
                            <a:t>0.4880</a:t>
                          </a:r>
                        </a:p>
                      </a:txBody>
                      <a:tcPr marL="9525" marR="9525" marT="9525" marB="0" anchor="b"/>
                    </a:tc>
                    <a:tc>
                      <a:txBody>
                        <a:bodyPr/>
                        <a:lstStyle/>
                        <a:p>
                          <a:pPr algn="ctr" fontAlgn="b"/>
                          <a:r>
                            <a:rPr lang="en-US" sz="1800" b="0" i="0" u="none" strike="noStrike">
                              <a:solidFill>
                                <a:schemeClr val="bg1"/>
                              </a:solidFill>
                              <a:effectLst/>
                              <a:latin typeface="+mn-lt"/>
                            </a:rPr>
                            <a:t>0.7321</a:t>
                          </a:r>
                        </a:p>
                      </a:txBody>
                      <a:tcPr marL="9525" marR="9525" marT="9525" marB="0" anchor="b"/>
                    </a:tc>
                    <a:tc>
                      <a:txBody>
                        <a:bodyPr/>
                        <a:lstStyle/>
                        <a:p>
                          <a:pPr algn="ctr" fontAlgn="b"/>
                          <a:r>
                            <a:rPr lang="en-US" sz="1800" b="0" i="0" u="none" strike="noStrike">
                              <a:solidFill>
                                <a:schemeClr val="bg1"/>
                              </a:solidFill>
                              <a:effectLst/>
                              <a:latin typeface="+mn-lt"/>
                            </a:rPr>
                            <a:t>0.9761</a:t>
                          </a:r>
                        </a:p>
                      </a:txBody>
                      <a:tcPr marL="9525" marR="9525" marT="9525" marB="0" anchor="b"/>
                    </a:tc>
                    <a:tc>
                      <a:txBody>
                        <a:bodyPr/>
                        <a:lstStyle/>
                        <a:p>
                          <a:pPr algn="ctr" fontAlgn="b"/>
                          <a:r>
                            <a:rPr lang="en-US" sz="1800" b="0" i="0" u="none" strike="noStrike">
                              <a:solidFill>
                                <a:schemeClr val="bg1"/>
                              </a:solidFill>
                              <a:effectLst/>
                              <a:latin typeface="+mn-lt"/>
                            </a:rPr>
                            <a:t>1.2201</a:t>
                          </a:r>
                        </a:p>
                      </a:txBody>
                      <a:tcPr marL="9525" marR="9525" marT="9525" marB="0" anchor="b"/>
                    </a:tc>
                    <a:tc>
                      <a:txBody>
                        <a:bodyPr/>
                        <a:lstStyle/>
                        <a:p>
                          <a:pPr algn="ctr" fontAlgn="b"/>
                          <a:r>
                            <a:rPr lang="en-US" sz="1800" b="0" i="0" u="none" strike="noStrike">
                              <a:solidFill>
                                <a:schemeClr val="bg1"/>
                              </a:solidFill>
                              <a:effectLst/>
                              <a:latin typeface="+mn-lt"/>
                            </a:rPr>
                            <a:t>1.4641</a:t>
                          </a:r>
                        </a:p>
                      </a:txBody>
                      <a:tcPr marL="9525" marR="9525" marT="9525" marB="0" anchor="b"/>
                    </a:tc>
                    <a:tc>
                      <a:txBody>
                        <a:bodyPr/>
                        <a:lstStyle/>
                        <a:p>
                          <a:pPr algn="ctr" fontAlgn="b"/>
                          <a:r>
                            <a:rPr lang="en-US" sz="1800" b="0" i="0" u="none" strike="noStrike">
                              <a:solidFill>
                                <a:schemeClr val="bg1"/>
                              </a:solidFill>
                              <a:effectLst/>
                              <a:latin typeface="+mn-lt"/>
                            </a:rPr>
                            <a:t>1.7081</a:t>
                          </a:r>
                        </a:p>
                      </a:txBody>
                      <a:tcPr marL="9525" marR="9525" marT="9525" marB="0" anchor="b"/>
                    </a:tc>
                    <a:tc>
                      <a:txBody>
                        <a:bodyPr/>
                        <a:lstStyle/>
                        <a:p>
                          <a:pPr algn="ctr" fontAlgn="b"/>
                          <a:r>
                            <a:rPr lang="en-US" sz="1800" b="0" i="0" u="none" strike="noStrike">
                              <a:solidFill>
                                <a:schemeClr val="bg1"/>
                              </a:solidFill>
                              <a:effectLst/>
                              <a:latin typeface="+mn-lt"/>
                            </a:rPr>
                            <a:t>1.9522</a:t>
                          </a:r>
                        </a:p>
                      </a:txBody>
                      <a:tcPr marL="9525" marR="9525" marT="9525" marB="0" anchor="b"/>
                    </a:tc>
                    <a:extLst>
                      <a:ext uri="{0D108BD9-81ED-4DB2-BD59-A6C34878D82A}">
                        <a16:rowId xmlns:a16="http://schemas.microsoft.com/office/drawing/2014/main" val="160576645"/>
                      </a:ext>
                    </a:extLst>
                  </a:tr>
                </a:tbl>
              </a:graphicData>
            </a:graphic>
          </p:graphicFrame>
        </mc:Fallback>
      </mc:AlternateContent>
    </p:spTree>
    <p:extLst>
      <p:ext uri="{BB962C8B-B14F-4D97-AF65-F5344CB8AC3E}">
        <p14:creationId xmlns:p14="http://schemas.microsoft.com/office/powerpoint/2010/main" val="2567309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D623F-3801-B2E9-892D-7483C8B5D1AF}"/>
              </a:ext>
            </a:extLst>
          </p:cNvPr>
          <p:cNvSpPr>
            <a:spLocks noGrp="1"/>
          </p:cNvSpPr>
          <p:nvPr>
            <p:ph type="title"/>
          </p:nvPr>
        </p:nvSpPr>
        <p:spPr/>
        <p:txBody>
          <a:bodyPr/>
          <a:lstStyle/>
          <a:p>
            <a:r>
              <a:rPr lang="en-US">
                <a:solidFill>
                  <a:srgbClr val="FFFFFF"/>
                </a:solidFill>
              </a:rPr>
              <a:t>Conclusion</a:t>
            </a:r>
            <a:endParaRPr lang="en-US"/>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167B531D-72C4-847A-6371-6AB2E03142FD}"/>
                  </a:ext>
                </a:extLst>
              </p:cNvPr>
              <p:cNvGraphicFramePr>
                <a:graphicFrameLocks noGrp="1"/>
              </p:cNvGraphicFramePr>
              <p:nvPr>
                <p:ph idx="1"/>
                <p:extLst>
                  <p:ext uri="{D42A27DB-BD31-4B8C-83A1-F6EECF244321}">
                    <p14:modId xmlns:p14="http://schemas.microsoft.com/office/powerpoint/2010/main" val="2067498372"/>
                  </p:ext>
                </p:extLst>
              </p:nvPr>
            </p:nvGraphicFramePr>
            <p:xfrm>
              <a:off x="1289049" y="2700214"/>
              <a:ext cx="9613902" cy="2479040"/>
            </p:xfrm>
            <a:graphic>
              <a:graphicData uri="http://schemas.openxmlformats.org/drawingml/2006/table">
                <a:tbl>
                  <a:tblPr firstRow="1" bandRow="1">
                    <a:tableStyleId>{5C22544A-7EE6-4342-B048-85BDC9FD1C3A}</a:tableStyleId>
                  </a:tblPr>
                  <a:tblGrid>
                    <a:gridCol w="2333382">
                      <a:extLst>
                        <a:ext uri="{9D8B030D-6E8A-4147-A177-3AD203B41FA5}">
                          <a16:colId xmlns:a16="http://schemas.microsoft.com/office/drawing/2014/main" val="2733729939"/>
                        </a:ext>
                      </a:extLst>
                    </a:gridCol>
                    <a:gridCol w="1266092">
                      <a:extLst>
                        <a:ext uri="{9D8B030D-6E8A-4147-A177-3AD203B41FA5}">
                          <a16:colId xmlns:a16="http://schemas.microsoft.com/office/drawing/2014/main" val="2077464888"/>
                        </a:ext>
                      </a:extLst>
                    </a:gridCol>
                    <a:gridCol w="1477108">
                      <a:extLst>
                        <a:ext uri="{9D8B030D-6E8A-4147-A177-3AD203B41FA5}">
                          <a16:colId xmlns:a16="http://schemas.microsoft.com/office/drawing/2014/main" val="1387502569"/>
                        </a:ext>
                      </a:extLst>
                    </a:gridCol>
                    <a:gridCol w="1617784">
                      <a:extLst>
                        <a:ext uri="{9D8B030D-6E8A-4147-A177-3AD203B41FA5}">
                          <a16:colId xmlns:a16="http://schemas.microsoft.com/office/drawing/2014/main" val="1744164123"/>
                        </a:ext>
                      </a:extLst>
                    </a:gridCol>
                    <a:gridCol w="1477108">
                      <a:extLst>
                        <a:ext uri="{9D8B030D-6E8A-4147-A177-3AD203B41FA5}">
                          <a16:colId xmlns:a16="http://schemas.microsoft.com/office/drawing/2014/main" val="1239185149"/>
                        </a:ext>
                      </a:extLst>
                    </a:gridCol>
                    <a:gridCol w="1442428">
                      <a:extLst>
                        <a:ext uri="{9D8B030D-6E8A-4147-A177-3AD203B41FA5}">
                          <a16:colId xmlns:a16="http://schemas.microsoft.com/office/drawing/2014/main" val="783787359"/>
                        </a:ext>
                      </a:extLst>
                    </a:gridCol>
                  </a:tblGrid>
                  <a:tr h="0">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FFFFFF"/>
                              </a:solidFill>
                            </a:rPr>
                            <a:t>CML’ Returns, Salary investments percentages, and Investments Weights</a:t>
                          </a:r>
                        </a:p>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96665111"/>
                      </a:ext>
                    </a:extLst>
                  </a:tr>
                  <a:tr h="370840">
                    <a:tc>
                      <a:txBody>
                        <a:bodyPr/>
                        <a:lstStyle/>
                        <a:p>
                          <a:r>
                            <a:rPr lang="en-US"/>
                            <a:t>Risk </a:t>
                          </a:r>
                          <a14:m>
                            <m:oMath xmlns:m="http://schemas.openxmlformats.org/officeDocument/2006/math">
                              <m:r>
                                <a:rPr lang="en-US" b="0" i="1" smtClean="0">
                                  <a:latin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𝝈</m:t>
                              </m:r>
                            </m:oMath>
                          </a14:m>
                          <a:endParaRPr lang="en-US" b="1"/>
                        </a:p>
                      </a:txBody>
                      <a:tcPr/>
                    </a:tc>
                    <a:tc>
                      <a:txBody>
                        <a:bodyPr/>
                        <a:lstStyle/>
                        <a:p>
                          <a:pPr algn="ctr" fontAlgn="b"/>
                          <a:r>
                            <a:rPr lang="en-US" sz="1800" b="0" i="0" u="none" strike="noStrike">
                              <a:solidFill>
                                <a:schemeClr val="bg1"/>
                              </a:solidFill>
                              <a:effectLst/>
                              <a:latin typeface="+mn-lt"/>
                            </a:rPr>
                            <a:t>0.0000</a:t>
                          </a:r>
                        </a:p>
                      </a:txBody>
                      <a:tcPr marL="9525" marR="9525" marT="9525" marB="0" anchor="b"/>
                    </a:tc>
                    <a:tc>
                      <a:txBody>
                        <a:bodyPr/>
                        <a:lstStyle/>
                        <a:p>
                          <a:pPr algn="ctr" fontAlgn="b"/>
                          <a:r>
                            <a:rPr lang="en-US" sz="1800" b="0" i="0" u="none" strike="noStrike">
                              <a:solidFill>
                                <a:schemeClr val="bg1"/>
                              </a:solidFill>
                              <a:effectLst/>
                              <a:latin typeface="+mn-lt"/>
                            </a:rPr>
                            <a:t>0.0125</a:t>
                          </a:r>
                        </a:p>
                      </a:txBody>
                      <a:tcPr marL="9525" marR="9525" marT="9525" marB="0" anchor="b"/>
                    </a:tc>
                    <a:tc>
                      <a:txBody>
                        <a:bodyPr/>
                        <a:lstStyle/>
                        <a:p>
                          <a:pPr algn="ctr" fontAlgn="b"/>
                          <a:r>
                            <a:rPr lang="en-US" sz="1800" b="0" i="0" u="none" strike="noStrike">
                              <a:solidFill>
                                <a:schemeClr val="bg1"/>
                              </a:solidFill>
                              <a:effectLst/>
                              <a:latin typeface="+mn-lt"/>
                            </a:rPr>
                            <a:t>0.0250</a:t>
                          </a:r>
                        </a:p>
                      </a:txBody>
                      <a:tcPr marL="9525" marR="9525" marT="9525" marB="0" anchor="b"/>
                    </a:tc>
                    <a:tc>
                      <a:txBody>
                        <a:bodyPr/>
                        <a:lstStyle/>
                        <a:p>
                          <a:pPr algn="ctr" fontAlgn="b"/>
                          <a:r>
                            <a:rPr lang="en-US" sz="1800" b="0" i="0" u="none" strike="noStrike">
                              <a:solidFill>
                                <a:schemeClr val="bg1"/>
                              </a:solidFill>
                              <a:effectLst/>
                              <a:latin typeface="+mn-lt"/>
                            </a:rPr>
                            <a:t>0.0375</a:t>
                          </a:r>
                        </a:p>
                      </a:txBody>
                      <a:tcPr marL="9525" marR="9525" marT="9525" marB="0" anchor="b"/>
                    </a:tc>
                    <a:tc>
                      <a:txBody>
                        <a:bodyPr/>
                        <a:lstStyle/>
                        <a:p>
                          <a:pPr algn="ctr" fontAlgn="b"/>
                          <a:r>
                            <a:rPr lang="en-US" sz="1800" b="0" i="0" u="none" strike="noStrike">
                              <a:solidFill>
                                <a:schemeClr val="bg1"/>
                              </a:solidFill>
                              <a:effectLst/>
                              <a:latin typeface="+mn-lt"/>
                            </a:rPr>
                            <a:t>0.0500</a:t>
                          </a:r>
                        </a:p>
                      </a:txBody>
                      <a:tcPr marL="9525" marR="9525" marT="9525" marB="0" anchor="b"/>
                    </a:tc>
                    <a:extLst>
                      <a:ext uri="{0D108BD9-81ED-4DB2-BD59-A6C34878D82A}">
                        <a16:rowId xmlns:a16="http://schemas.microsoft.com/office/drawing/2014/main" val="4039859495"/>
                      </a:ext>
                    </a:extLst>
                  </a:tr>
                  <a:tr h="370840">
                    <a:tc>
                      <a:txBody>
                        <a:bodyPr/>
                        <a:lstStyle/>
                        <a:p>
                          <a:r>
                            <a:rPr lang="en-US"/>
                            <a:t>Return </a:t>
                          </a:r>
                          <a14:m>
                            <m:oMath xmlns:m="http://schemas.openxmlformats.org/officeDocument/2006/math">
                              <m:r>
                                <a:rPr lang="en-US" b="0" i="1" smtClean="0">
                                  <a:latin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𝝁</m:t>
                              </m:r>
                            </m:oMath>
                          </a14:m>
                          <a:endParaRPr lang="en-US" b="1"/>
                        </a:p>
                      </a:txBody>
                      <a:tcPr/>
                    </a:tc>
                    <a:tc>
                      <a:txBody>
                        <a:bodyPr/>
                        <a:lstStyle/>
                        <a:p>
                          <a:pPr algn="ctr" fontAlgn="b"/>
                          <a:r>
                            <a:rPr lang="en-US" sz="1800" b="0" i="0" u="none" strike="noStrike">
                              <a:solidFill>
                                <a:schemeClr val="bg1"/>
                              </a:solidFill>
                              <a:effectLst/>
                              <a:latin typeface="+mn-lt"/>
                            </a:rPr>
                            <a:t>0.0429</a:t>
                          </a:r>
                        </a:p>
                      </a:txBody>
                      <a:tcPr marL="9525" marR="9525" marT="9525" marB="0" anchor="b"/>
                    </a:tc>
                    <a:tc>
                      <a:txBody>
                        <a:bodyPr/>
                        <a:lstStyle/>
                        <a:p>
                          <a:pPr algn="ctr" fontAlgn="b"/>
                          <a:r>
                            <a:rPr lang="en-US" sz="1800" b="0" i="0" u="none" strike="noStrike">
                              <a:solidFill>
                                <a:schemeClr val="bg1"/>
                              </a:solidFill>
                              <a:effectLst/>
                              <a:latin typeface="+mn-lt"/>
                            </a:rPr>
                            <a:t>0.0532</a:t>
                          </a:r>
                        </a:p>
                      </a:txBody>
                      <a:tcPr marL="9525" marR="9525" marT="9525" marB="0" anchor="b"/>
                    </a:tc>
                    <a:tc>
                      <a:txBody>
                        <a:bodyPr/>
                        <a:lstStyle/>
                        <a:p>
                          <a:pPr algn="ctr" fontAlgn="b"/>
                          <a:r>
                            <a:rPr lang="en-US" sz="1800" b="0" i="0" u="none" strike="noStrike">
                              <a:solidFill>
                                <a:schemeClr val="bg1"/>
                              </a:solidFill>
                              <a:effectLst/>
                              <a:latin typeface="+mn-lt"/>
                            </a:rPr>
                            <a:t>0.0634</a:t>
                          </a:r>
                        </a:p>
                      </a:txBody>
                      <a:tcPr marL="9525" marR="9525" marT="9525" marB="0" anchor="b"/>
                    </a:tc>
                    <a:tc>
                      <a:txBody>
                        <a:bodyPr/>
                        <a:lstStyle/>
                        <a:p>
                          <a:pPr algn="ctr" fontAlgn="b"/>
                          <a:r>
                            <a:rPr lang="en-US" sz="1800" b="0" i="0" u="none" strike="noStrike">
                              <a:solidFill>
                                <a:schemeClr val="bg1"/>
                              </a:solidFill>
                              <a:effectLst/>
                              <a:latin typeface="+mn-lt"/>
                            </a:rPr>
                            <a:t>0.0737</a:t>
                          </a:r>
                        </a:p>
                      </a:txBody>
                      <a:tcPr marL="9525" marR="9525" marT="9525" marB="0" anchor="b"/>
                    </a:tc>
                    <a:tc>
                      <a:txBody>
                        <a:bodyPr/>
                        <a:lstStyle/>
                        <a:p>
                          <a:pPr algn="ctr" fontAlgn="b"/>
                          <a:r>
                            <a:rPr lang="en-US" sz="1800" b="0" i="0" u="none" strike="noStrike">
                              <a:solidFill>
                                <a:schemeClr val="bg1"/>
                              </a:solidFill>
                              <a:effectLst/>
                              <a:latin typeface="+mn-lt"/>
                            </a:rPr>
                            <a:t>0.0840</a:t>
                          </a:r>
                        </a:p>
                      </a:txBody>
                      <a:tcPr marL="9525" marR="9525" marT="9525" marB="0" anchor="b"/>
                    </a:tc>
                    <a:extLst>
                      <a:ext uri="{0D108BD9-81ED-4DB2-BD59-A6C34878D82A}">
                        <a16:rowId xmlns:a16="http://schemas.microsoft.com/office/drawing/2014/main" val="1362638504"/>
                      </a:ext>
                    </a:extLst>
                  </a:tr>
                  <a:tr h="323953">
                    <a:tc>
                      <a:txBody>
                        <a:bodyPr/>
                        <a:lstStyle/>
                        <a:p>
                          <a:r>
                            <a:rPr lang="en-US"/>
                            <a:t>Salary Investment</a:t>
                          </a:r>
                        </a:p>
                      </a:txBody>
                      <a:tcPr/>
                    </a:tc>
                    <a:tc>
                      <a:txBody>
                        <a:bodyPr/>
                        <a:lstStyle/>
                        <a:p>
                          <a:pPr algn="ctr" fontAlgn="b"/>
                          <a:r>
                            <a:rPr lang="en-US" sz="1800" b="0" i="0" u="none" strike="noStrike">
                              <a:solidFill>
                                <a:schemeClr val="bg1"/>
                              </a:solidFill>
                              <a:effectLst/>
                              <a:latin typeface="+mn-lt"/>
                            </a:rPr>
                            <a:t>0.1253</a:t>
                          </a:r>
                        </a:p>
                      </a:txBody>
                      <a:tcPr marL="9525" marR="9525" marT="9525" marB="0" anchor="b"/>
                    </a:tc>
                    <a:tc>
                      <a:txBody>
                        <a:bodyPr/>
                        <a:lstStyle/>
                        <a:p>
                          <a:pPr algn="ctr" fontAlgn="b"/>
                          <a:r>
                            <a:rPr lang="en-US" sz="1800" b="0" i="0" u="none" strike="noStrike">
                              <a:solidFill>
                                <a:schemeClr val="bg1"/>
                              </a:solidFill>
                              <a:effectLst/>
                              <a:latin typeface="+mn-lt"/>
                            </a:rPr>
                            <a:t>0.0910</a:t>
                          </a:r>
                        </a:p>
                      </a:txBody>
                      <a:tcPr marL="9525" marR="9525" marT="9525" marB="0" anchor="b"/>
                    </a:tc>
                    <a:tc>
                      <a:txBody>
                        <a:bodyPr/>
                        <a:lstStyle/>
                        <a:p>
                          <a:pPr algn="ctr" fontAlgn="b"/>
                          <a:r>
                            <a:rPr lang="en-US" sz="1800" b="0" i="0" u="none" strike="noStrike">
                              <a:solidFill>
                                <a:schemeClr val="bg1"/>
                              </a:solidFill>
                              <a:effectLst/>
                              <a:latin typeface="+mn-lt"/>
                            </a:rPr>
                            <a:t>0.0658</a:t>
                          </a:r>
                        </a:p>
                      </a:txBody>
                      <a:tcPr marL="9525" marR="9525" marT="9525" marB="0" anchor="b"/>
                    </a:tc>
                    <a:tc>
                      <a:txBody>
                        <a:bodyPr/>
                        <a:lstStyle/>
                        <a:p>
                          <a:pPr algn="ctr" fontAlgn="b"/>
                          <a:r>
                            <a:rPr lang="en-US" sz="1800" b="0" i="0" u="none" strike="noStrike">
                              <a:solidFill>
                                <a:schemeClr val="bg1"/>
                              </a:solidFill>
                              <a:effectLst/>
                              <a:latin typeface="+mn-lt"/>
                            </a:rPr>
                            <a:t>0.0473</a:t>
                          </a:r>
                        </a:p>
                      </a:txBody>
                      <a:tcPr marL="9525" marR="9525" marT="9525" marB="0" anchor="b"/>
                    </a:tc>
                    <a:tc>
                      <a:txBody>
                        <a:bodyPr/>
                        <a:lstStyle/>
                        <a:p>
                          <a:pPr algn="ctr" fontAlgn="b"/>
                          <a:r>
                            <a:rPr lang="en-US" sz="1800" b="0" i="0" u="none" strike="noStrike">
                              <a:solidFill>
                                <a:schemeClr val="bg1"/>
                              </a:solidFill>
                              <a:effectLst/>
                              <a:latin typeface="+mn-lt"/>
                            </a:rPr>
                            <a:t>0.0339</a:t>
                          </a:r>
                        </a:p>
                      </a:txBody>
                      <a:tcPr marL="9525" marR="9525" marT="9525" marB="0" anchor="b"/>
                    </a:tc>
                    <a:extLst>
                      <a:ext uri="{0D108BD9-81ED-4DB2-BD59-A6C34878D82A}">
                        <a16:rowId xmlns:a16="http://schemas.microsoft.com/office/drawing/2014/main" val="1013511107"/>
                      </a:ext>
                    </a:extLst>
                  </a:tr>
                  <a:tr h="0">
                    <a:tc>
                      <a:txBody>
                        <a:bodyPr/>
                        <a:lstStyle/>
                        <a:p>
                          <a:r>
                            <a:rPr lang="en-US"/>
                            <a:t>Weight of Risk-Free</a:t>
                          </a:r>
                        </a:p>
                      </a:txBody>
                      <a:tcPr/>
                    </a:tc>
                    <a:tc>
                      <a:txBody>
                        <a:bodyPr/>
                        <a:lstStyle/>
                        <a:p>
                          <a:pPr algn="ctr" fontAlgn="b"/>
                          <a:r>
                            <a:rPr lang="en-US" sz="1800" b="0" i="0" u="none" strike="noStrike">
                              <a:solidFill>
                                <a:schemeClr val="bg1"/>
                              </a:solidFill>
                              <a:effectLst/>
                              <a:latin typeface="+mn-lt"/>
                            </a:rPr>
                            <a:t>1.0000</a:t>
                          </a:r>
                        </a:p>
                      </a:txBody>
                      <a:tcPr marL="9525" marR="9525" marT="9525" marB="0" anchor="b"/>
                    </a:tc>
                    <a:tc>
                      <a:txBody>
                        <a:bodyPr/>
                        <a:lstStyle/>
                        <a:p>
                          <a:pPr algn="ctr" fontAlgn="b"/>
                          <a:r>
                            <a:rPr lang="en-US" sz="1800" b="0" i="0" u="none" strike="noStrike">
                              <a:solidFill>
                                <a:schemeClr val="bg1"/>
                              </a:solidFill>
                              <a:effectLst/>
                              <a:latin typeface="+mn-lt"/>
                            </a:rPr>
                            <a:t>0.7560</a:t>
                          </a:r>
                        </a:p>
                      </a:txBody>
                      <a:tcPr marL="9525" marR="9525" marT="9525" marB="0" anchor="b"/>
                    </a:tc>
                    <a:tc>
                      <a:txBody>
                        <a:bodyPr/>
                        <a:lstStyle/>
                        <a:p>
                          <a:pPr algn="ctr" fontAlgn="b"/>
                          <a:r>
                            <a:rPr lang="en-US" sz="1800" b="0" i="0" u="none" strike="noStrike">
                              <a:solidFill>
                                <a:schemeClr val="bg1"/>
                              </a:solidFill>
                              <a:effectLst/>
                              <a:latin typeface="+mn-lt"/>
                            </a:rPr>
                            <a:t>0.5120</a:t>
                          </a:r>
                        </a:p>
                      </a:txBody>
                      <a:tcPr marL="9525" marR="9525" marT="9525" marB="0" anchor="b"/>
                    </a:tc>
                    <a:tc>
                      <a:txBody>
                        <a:bodyPr/>
                        <a:lstStyle/>
                        <a:p>
                          <a:pPr algn="ctr" fontAlgn="b"/>
                          <a:r>
                            <a:rPr lang="en-US" sz="1800" b="0" i="0" u="none" strike="noStrike">
                              <a:solidFill>
                                <a:schemeClr val="bg1"/>
                              </a:solidFill>
                              <a:effectLst/>
                              <a:latin typeface="+mn-lt"/>
                            </a:rPr>
                            <a:t>0.2679</a:t>
                          </a:r>
                        </a:p>
                      </a:txBody>
                      <a:tcPr marL="9525" marR="9525" marT="9525" marB="0" anchor="b"/>
                    </a:tc>
                    <a:tc>
                      <a:txBody>
                        <a:bodyPr/>
                        <a:lstStyle/>
                        <a:p>
                          <a:pPr algn="ctr" fontAlgn="b"/>
                          <a:r>
                            <a:rPr lang="en-US" sz="1800" b="0" i="0" u="none" strike="noStrike">
                              <a:solidFill>
                                <a:schemeClr val="bg1"/>
                              </a:solidFill>
                              <a:effectLst/>
                              <a:latin typeface="+mn-lt"/>
                            </a:rPr>
                            <a:t>0.0239</a:t>
                          </a:r>
                        </a:p>
                      </a:txBody>
                      <a:tcPr marL="9525" marR="9525" marT="9525" marB="0" anchor="b"/>
                    </a:tc>
                    <a:extLst>
                      <a:ext uri="{0D108BD9-81ED-4DB2-BD59-A6C34878D82A}">
                        <a16:rowId xmlns:a16="http://schemas.microsoft.com/office/drawing/2014/main" val="1457504106"/>
                      </a:ext>
                    </a:extLst>
                  </a:tr>
                  <a:tr h="0">
                    <a:tc>
                      <a:txBody>
                        <a:bodyPr/>
                        <a:lstStyle/>
                        <a:p>
                          <a:r>
                            <a:rPr lang="en-US"/>
                            <a:t>Weight of M’</a:t>
                          </a:r>
                        </a:p>
                      </a:txBody>
                      <a:tcPr/>
                    </a:tc>
                    <a:tc>
                      <a:txBody>
                        <a:bodyPr/>
                        <a:lstStyle/>
                        <a:p>
                          <a:pPr algn="ctr" fontAlgn="b"/>
                          <a:r>
                            <a:rPr lang="en-US" sz="1800" b="0" i="0" u="none" strike="noStrike">
                              <a:solidFill>
                                <a:schemeClr val="bg1"/>
                              </a:solidFill>
                              <a:effectLst/>
                              <a:latin typeface="+mn-lt"/>
                            </a:rPr>
                            <a:t>0.0000</a:t>
                          </a:r>
                        </a:p>
                      </a:txBody>
                      <a:tcPr marL="9525" marR="9525" marT="9525" marB="0" anchor="b"/>
                    </a:tc>
                    <a:tc>
                      <a:txBody>
                        <a:bodyPr/>
                        <a:lstStyle/>
                        <a:p>
                          <a:pPr algn="ctr" fontAlgn="b"/>
                          <a:r>
                            <a:rPr lang="en-US" sz="1800" b="0" i="0" u="none" strike="noStrike">
                              <a:solidFill>
                                <a:schemeClr val="bg1"/>
                              </a:solidFill>
                              <a:effectLst/>
                              <a:latin typeface="+mn-lt"/>
                            </a:rPr>
                            <a:t>0.2440</a:t>
                          </a:r>
                        </a:p>
                      </a:txBody>
                      <a:tcPr marL="9525" marR="9525" marT="9525" marB="0" anchor="b"/>
                    </a:tc>
                    <a:tc>
                      <a:txBody>
                        <a:bodyPr/>
                        <a:lstStyle/>
                        <a:p>
                          <a:pPr algn="ctr" fontAlgn="b"/>
                          <a:r>
                            <a:rPr lang="en-US" sz="1800" b="0" i="0" u="none" strike="noStrike">
                              <a:solidFill>
                                <a:schemeClr val="bg1"/>
                              </a:solidFill>
                              <a:effectLst/>
                              <a:latin typeface="+mn-lt"/>
                            </a:rPr>
                            <a:t>0.4880</a:t>
                          </a:r>
                        </a:p>
                      </a:txBody>
                      <a:tcPr marL="9525" marR="9525" marT="9525" marB="0" anchor="b"/>
                    </a:tc>
                    <a:tc>
                      <a:txBody>
                        <a:bodyPr/>
                        <a:lstStyle/>
                        <a:p>
                          <a:pPr algn="ctr" fontAlgn="b"/>
                          <a:r>
                            <a:rPr lang="en-US" sz="1800" b="0" i="0" u="none" strike="noStrike">
                              <a:solidFill>
                                <a:schemeClr val="bg1"/>
                              </a:solidFill>
                              <a:effectLst/>
                              <a:latin typeface="+mn-lt"/>
                            </a:rPr>
                            <a:t>0.7321</a:t>
                          </a:r>
                        </a:p>
                      </a:txBody>
                      <a:tcPr marL="9525" marR="9525" marT="9525" marB="0" anchor="b"/>
                    </a:tc>
                    <a:tc>
                      <a:txBody>
                        <a:bodyPr/>
                        <a:lstStyle/>
                        <a:p>
                          <a:pPr algn="ctr" fontAlgn="b"/>
                          <a:r>
                            <a:rPr lang="en-US" sz="1800" b="0" i="0" u="none" strike="noStrike">
                              <a:solidFill>
                                <a:schemeClr val="bg1"/>
                              </a:solidFill>
                              <a:effectLst/>
                              <a:latin typeface="+mn-lt"/>
                            </a:rPr>
                            <a:t>0.9761</a:t>
                          </a:r>
                        </a:p>
                      </a:txBody>
                      <a:tcPr marL="9525" marR="9525" marT="9525" marB="0" anchor="b"/>
                    </a:tc>
                    <a:extLst>
                      <a:ext uri="{0D108BD9-81ED-4DB2-BD59-A6C34878D82A}">
                        <a16:rowId xmlns:a16="http://schemas.microsoft.com/office/drawing/2014/main" val="1993867395"/>
                      </a:ext>
                    </a:extLst>
                  </a:tr>
                </a:tbl>
              </a:graphicData>
            </a:graphic>
          </p:graphicFrame>
        </mc:Choice>
        <mc:Fallback>
          <p:graphicFrame>
            <p:nvGraphicFramePr>
              <p:cNvPr id="4" name="Content Placeholder 3">
                <a:extLst>
                  <a:ext uri="{FF2B5EF4-FFF2-40B4-BE49-F238E27FC236}">
                    <a16:creationId xmlns:a16="http://schemas.microsoft.com/office/drawing/2014/main" id="{167B531D-72C4-847A-6371-6AB2E03142FD}"/>
                  </a:ext>
                </a:extLst>
              </p:cNvPr>
              <p:cNvGraphicFramePr>
                <a:graphicFrameLocks noGrp="1"/>
              </p:cNvGraphicFramePr>
              <p:nvPr>
                <p:ph idx="1"/>
                <p:extLst>
                  <p:ext uri="{D42A27DB-BD31-4B8C-83A1-F6EECF244321}">
                    <p14:modId xmlns:p14="http://schemas.microsoft.com/office/powerpoint/2010/main" val="2067498372"/>
                  </p:ext>
                </p:extLst>
              </p:nvPr>
            </p:nvGraphicFramePr>
            <p:xfrm>
              <a:off x="1289049" y="2700214"/>
              <a:ext cx="9613902" cy="2479040"/>
            </p:xfrm>
            <a:graphic>
              <a:graphicData uri="http://schemas.openxmlformats.org/drawingml/2006/table">
                <a:tbl>
                  <a:tblPr firstRow="1" bandRow="1">
                    <a:tableStyleId>{5C22544A-7EE6-4342-B048-85BDC9FD1C3A}</a:tableStyleId>
                  </a:tblPr>
                  <a:tblGrid>
                    <a:gridCol w="2333382">
                      <a:extLst>
                        <a:ext uri="{9D8B030D-6E8A-4147-A177-3AD203B41FA5}">
                          <a16:colId xmlns:a16="http://schemas.microsoft.com/office/drawing/2014/main" val="2733729939"/>
                        </a:ext>
                      </a:extLst>
                    </a:gridCol>
                    <a:gridCol w="1266092">
                      <a:extLst>
                        <a:ext uri="{9D8B030D-6E8A-4147-A177-3AD203B41FA5}">
                          <a16:colId xmlns:a16="http://schemas.microsoft.com/office/drawing/2014/main" val="2077464888"/>
                        </a:ext>
                      </a:extLst>
                    </a:gridCol>
                    <a:gridCol w="1477108">
                      <a:extLst>
                        <a:ext uri="{9D8B030D-6E8A-4147-A177-3AD203B41FA5}">
                          <a16:colId xmlns:a16="http://schemas.microsoft.com/office/drawing/2014/main" val="1387502569"/>
                        </a:ext>
                      </a:extLst>
                    </a:gridCol>
                    <a:gridCol w="1617784">
                      <a:extLst>
                        <a:ext uri="{9D8B030D-6E8A-4147-A177-3AD203B41FA5}">
                          <a16:colId xmlns:a16="http://schemas.microsoft.com/office/drawing/2014/main" val="1744164123"/>
                        </a:ext>
                      </a:extLst>
                    </a:gridCol>
                    <a:gridCol w="1477108">
                      <a:extLst>
                        <a:ext uri="{9D8B030D-6E8A-4147-A177-3AD203B41FA5}">
                          <a16:colId xmlns:a16="http://schemas.microsoft.com/office/drawing/2014/main" val="1239185149"/>
                        </a:ext>
                      </a:extLst>
                    </a:gridCol>
                    <a:gridCol w="1442428">
                      <a:extLst>
                        <a:ext uri="{9D8B030D-6E8A-4147-A177-3AD203B41FA5}">
                          <a16:colId xmlns:a16="http://schemas.microsoft.com/office/drawing/2014/main" val="783787359"/>
                        </a:ext>
                      </a:extLst>
                    </a:gridCol>
                  </a:tblGrid>
                  <a:tr h="640080">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FFFFFF"/>
                              </a:solidFill>
                            </a:rPr>
                            <a:t>CML’ Returns, Salary investments percentages, and Investments Weights</a:t>
                          </a:r>
                        </a:p>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96665111"/>
                      </a:ext>
                    </a:extLst>
                  </a:tr>
                  <a:tr h="370840">
                    <a:tc>
                      <a:txBody>
                        <a:bodyPr/>
                        <a:lstStyle/>
                        <a:p>
                          <a:endParaRPr lang="en-US"/>
                        </a:p>
                      </a:txBody>
                      <a:tcPr>
                        <a:blipFill>
                          <a:blip r:embed="rId2"/>
                          <a:stretch>
                            <a:fillRect l="-261" t="-181967" r="-313055" b="-434426"/>
                          </a:stretch>
                        </a:blipFill>
                      </a:tcPr>
                    </a:tc>
                    <a:tc>
                      <a:txBody>
                        <a:bodyPr/>
                        <a:lstStyle/>
                        <a:p>
                          <a:pPr algn="ctr" fontAlgn="b"/>
                          <a:r>
                            <a:rPr lang="en-US" sz="1800" b="0" i="0" u="none" strike="noStrike">
                              <a:solidFill>
                                <a:schemeClr val="bg1"/>
                              </a:solidFill>
                              <a:effectLst/>
                              <a:latin typeface="+mn-lt"/>
                            </a:rPr>
                            <a:t>0.0000</a:t>
                          </a:r>
                        </a:p>
                      </a:txBody>
                      <a:tcPr marL="9525" marR="9525" marT="9525" marB="0" anchor="b"/>
                    </a:tc>
                    <a:tc>
                      <a:txBody>
                        <a:bodyPr/>
                        <a:lstStyle/>
                        <a:p>
                          <a:pPr algn="ctr" fontAlgn="b"/>
                          <a:r>
                            <a:rPr lang="en-US" sz="1800" b="0" i="0" u="none" strike="noStrike">
                              <a:solidFill>
                                <a:schemeClr val="bg1"/>
                              </a:solidFill>
                              <a:effectLst/>
                              <a:latin typeface="+mn-lt"/>
                            </a:rPr>
                            <a:t>0.0125</a:t>
                          </a:r>
                        </a:p>
                      </a:txBody>
                      <a:tcPr marL="9525" marR="9525" marT="9525" marB="0" anchor="b"/>
                    </a:tc>
                    <a:tc>
                      <a:txBody>
                        <a:bodyPr/>
                        <a:lstStyle/>
                        <a:p>
                          <a:pPr algn="ctr" fontAlgn="b"/>
                          <a:r>
                            <a:rPr lang="en-US" sz="1800" b="0" i="0" u="none" strike="noStrike">
                              <a:solidFill>
                                <a:schemeClr val="bg1"/>
                              </a:solidFill>
                              <a:effectLst/>
                              <a:latin typeface="+mn-lt"/>
                            </a:rPr>
                            <a:t>0.0250</a:t>
                          </a:r>
                        </a:p>
                      </a:txBody>
                      <a:tcPr marL="9525" marR="9525" marT="9525" marB="0" anchor="b"/>
                    </a:tc>
                    <a:tc>
                      <a:txBody>
                        <a:bodyPr/>
                        <a:lstStyle/>
                        <a:p>
                          <a:pPr algn="ctr" fontAlgn="b"/>
                          <a:r>
                            <a:rPr lang="en-US" sz="1800" b="0" i="0" u="none" strike="noStrike">
                              <a:solidFill>
                                <a:schemeClr val="bg1"/>
                              </a:solidFill>
                              <a:effectLst/>
                              <a:latin typeface="+mn-lt"/>
                            </a:rPr>
                            <a:t>0.0375</a:t>
                          </a:r>
                        </a:p>
                      </a:txBody>
                      <a:tcPr marL="9525" marR="9525" marT="9525" marB="0" anchor="b"/>
                    </a:tc>
                    <a:tc>
                      <a:txBody>
                        <a:bodyPr/>
                        <a:lstStyle/>
                        <a:p>
                          <a:pPr algn="ctr" fontAlgn="b"/>
                          <a:r>
                            <a:rPr lang="en-US" sz="1800" b="0" i="0" u="none" strike="noStrike">
                              <a:solidFill>
                                <a:schemeClr val="bg1"/>
                              </a:solidFill>
                              <a:effectLst/>
                              <a:latin typeface="+mn-lt"/>
                            </a:rPr>
                            <a:t>0.0500</a:t>
                          </a:r>
                        </a:p>
                      </a:txBody>
                      <a:tcPr marL="9525" marR="9525" marT="9525" marB="0" anchor="b"/>
                    </a:tc>
                    <a:extLst>
                      <a:ext uri="{0D108BD9-81ED-4DB2-BD59-A6C34878D82A}">
                        <a16:rowId xmlns:a16="http://schemas.microsoft.com/office/drawing/2014/main" val="4039859495"/>
                      </a:ext>
                    </a:extLst>
                  </a:tr>
                  <a:tr h="370840">
                    <a:tc>
                      <a:txBody>
                        <a:bodyPr/>
                        <a:lstStyle/>
                        <a:p>
                          <a:endParaRPr lang="en-US"/>
                        </a:p>
                      </a:txBody>
                      <a:tcPr>
                        <a:blipFill>
                          <a:blip r:embed="rId2"/>
                          <a:stretch>
                            <a:fillRect l="-261" t="-281967" r="-313055" b="-334426"/>
                          </a:stretch>
                        </a:blipFill>
                      </a:tcPr>
                    </a:tc>
                    <a:tc>
                      <a:txBody>
                        <a:bodyPr/>
                        <a:lstStyle/>
                        <a:p>
                          <a:pPr algn="ctr" fontAlgn="b"/>
                          <a:r>
                            <a:rPr lang="en-US" sz="1800" b="0" i="0" u="none" strike="noStrike">
                              <a:solidFill>
                                <a:schemeClr val="bg1"/>
                              </a:solidFill>
                              <a:effectLst/>
                              <a:latin typeface="+mn-lt"/>
                            </a:rPr>
                            <a:t>0.0429</a:t>
                          </a:r>
                        </a:p>
                      </a:txBody>
                      <a:tcPr marL="9525" marR="9525" marT="9525" marB="0" anchor="b"/>
                    </a:tc>
                    <a:tc>
                      <a:txBody>
                        <a:bodyPr/>
                        <a:lstStyle/>
                        <a:p>
                          <a:pPr algn="ctr" fontAlgn="b"/>
                          <a:r>
                            <a:rPr lang="en-US" sz="1800" b="0" i="0" u="none" strike="noStrike">
                              <a:solidFill>
                                <a:schemeClr val="bg1"/>
                              </a:solidFill>
                              <a:effectLst/>
                              <a:latin typeface="+mn-lt"/>
                            </a:rPr>
                            <a:t>0.0532</a:t>
                          </a:r>
                        </a:p>
                      </a:txBody>
                      <a:tcPr marL="9525" marR="9525" marT="9525" marB="0" anchor="b"/>
                    </a:tc>
                    <a:tc>
                      <a:txBody>
                        <a:bodyPr/>
                        <a:lstStyle/>
                        <a:p>
                          <a:pPr algn="ctr" fontAlgn="b"/>
                          <a:r>
                            <a:rPr lang="en-US" sz="1800" b="0" i="0" u="none" strike="noStrike">
                              <a:solidFill>
                                <a:schemeClr val="bg1"/>
                              </a:solidFill>
                              <a:effectLst/>
                              <a:latin typeface="+mn-lt"/>
                            </a:rPr>
                            <a:t>0.0634</a:t>
                          </a:r>
                        </a:p>
                      </a:txBody>
                      <a:tcPr marL="9525" marR="9525" marT="9525" marB="0" anchor="b"/>
                    </a:tc>
                    <a:tc>
                      <a:txBody>
                        <a:bodyPr/>
                        <a:lstStyle/>
                        <a:p>
                          <a:pPr algn="ctr" fontAlgn="b"/>
                          <a:r>
                            <a:rPr lang="en-US" sz="1800" b="0" i="0" u="none" strike="noStrike">
                              <a:solidFill>
                                <a:schemeClr val="bg1"/>
                              </a:solidFill>
                              <a:effectLst/>
                              <a:latin typeface="+mn-lt"/>
                            </a:rPr>
                            <a:t>0.0737</a:t>
                          </a:r>
                        </a:p>
                      </a:txBody>
                      <a:tcPr marL="9525" marR="9525" marT="9525" marB="0" anchor="b"/>
                    </a:tc>
                    <a:tc>
                      <a:txBody>
                        <a:bodyPr/>
                        <a:lstStyle/>
                        <a:p>
                          <a:pPr algn="ctr" fontAlgn="b"/>
                          <a:r>
                            <a:rPr lang="en-US" sz="1800" b="0" i="0" u="none" strike="noStrike">
                              <a:solidFill>
                                <a:schemeClr val="bg1"/>
                              </a:solidFill>
                              <a:effectLst/>
                              <a:latin typeface="+mn-lt"/>
                            </a:rPr>
                            <a:t>0.0840</a:t>
                          </a:r>
                        </a:p>
                      </a:txBody>
                      <a:tcPr marL="9525" marR="9525" marT="9525" marB="0" anchor="b"/>
                    </a:tc>
                    <a:extLst>
                      <a:ext uri="{0D108BD9-81ED-4DB2-BD59-A6C34878D82A}">
                        <a16:rowId xmlns:a16="http://schemas.microsoft.com/office/drawing/2014/main" val="1362638504"/>
                      </a:ext>
                    </a:extLst>
                  </a:tr>
                  <a:tr h="365760">
                    <a:tc>
                      <a:txBody>
                        <a:bodyPr/>
                        <a:lstStyle/>
                        <a:p>
                          <a:r>
                            <a:rPr lang="en-US"/>
                            <a:t>Salary Investment</a:t>
                          </a:r>
                        </a:p>
                      </a:txBody>
                      <a:tcPr/>
                    </a:tc>
                    <a:tc>
                      <a:txBody>
                        <a:bodyPr/>
                        <a:lstStyle/>
                        <a:p>
                          <a:pPr algn="ctr" fontAlgn="b"/>
                          <a:r>
                            <a:rPr lang="en-US" sz="1800" b="0" i="0" u="none" strike="noStrike">
                              <a:solidFill>
                                <a:schemeClr val="bg1"/>
                              </a:solidFill>
                              <a:effectLst/>
                              <a:latin typeface="+mn-lt"/>
                            </a:rPr>
                            <a:t>0.1253</a:t>
                          </a:r>
                        </a:p>
                      </a:txBody>
                      <a:tcPr marL="9525" marR="9525" marT="9525" marB="0" anchor="b"/>
                    </a:tc>
                    <a:tc>
                      <a:txBody>
                        <a:bodyPr/>
                        <a:lstStyle/>
                        <a:p>
                          <a:pPr algn="ctr" fontAlgn="b"/>
                          <a:r>
                            <a:rPr lang="en-US" sz="1800" b="0" i="0" u="none" strike="noStrike">
                              <a:solidFill>
                                <a:schemeClr val="bg1"/>
                              </a:solidFill>
                              <a:effectLst/>
                              <a:latin typeface="+mn-lt"/>
                            </a:rPr>
                            <a:t>0.0910</a:t>
                          </a:r>
                        </a:p>
                      </a:txBody>
                      <a:tcPr marL="9525" marR="9525" marT="9525" marB="0" anchor="b"/>
                    </a:tc>
                    <a:tc>
                      <a:txBody>
                        <a:bodyPr/>
                        <a:lstStyle/>
                        <a:p>
                          <a:pPr algn="ctr" fontAlgn="b"/>
                          <a:r>
                            <a:rPr lang="en-US" sz="1800" b="0" i="0" u="none" strike="noStrike">
                              <a:solidFill>
                                <a:schemeClr val="bg1"/>
                              </a:solidFill>
                              <a:effectLst/>
                              <a:latin typeface="+mn-lt"/>
                            </a:rPr>
                            <a:t>0.0658</a:t>
                          </a:r>
                        </a:p>
                      </a:txBody>
                      <a:tcPr marL="9525" marR="9525" marT="9525" marB="0" anchor="b"/>
                    </a:tc>
                    <a:tc>
                      <a:txBody>
                        <a:bodyPr/>
                        <a:lstStyle/>
                        <a:p>
                          <a:pPr algn="ctr" fontAlgn="b"/>
                          <a:r>
                            <a:rPr lang="en-US" sz="1800" b="0" i="0" u="none" strike="noStrike">
                              <a:solidFill>
                                <a:schemeClr val="bg1"/>
                              </a:solidFill>
                              <a:effectLst/>
                              <a:latin typeface="+mn-lt"/>
                            </a:rPr>
                            <a:t>0.0473</a:t>
                          </a:r>
                        </a:p>
                      </a:txBody>
                      <a:tcPr marL="9525" marR="9525" marT="9525" marB="0" anchor="b"/>
                    </a:tc>
                    <a:tc>
                      <a:txBody>
                        <a:bodyPr/>
                        <a:lstStyle/>
                        <a:p>
                          <a:pPr algn="ctr" fontAlgn="b"/>
                          <a:r>
                            <a:rPr lang="en-US" sz="1800" b="0" i="0" u="none" strike="noStrike">
                              <a:solidFill>
                                <a:schemeClr val="bg1"/>
                              </a:solidFill>
                              <a:effectLst/>
                              <a:latin typeface="+mn-lt"/>
                            </a:rPr>
                            <a:t>0.0339</a:t>
                          </a:r>
                        </a:p>
                      </a:txBody>
                      <a:tcPr marL="9525" marR="9525" marT="9525" marB="0" anchor="b"/>
                    </a:tc>
                    <a:extLst>
                      <a:ext uri="{0D108BD9-81ED-4DB2-BD59-A6C34878D82A}">
                        <a16:rowId xmlns:a16="http://schemas.microsoft.com/office/drawing/2014/main" val="1013511107"/>
                      </a:ext>
                    </a:extLst>
                  </a:tr>
                  <a:tr h="365760">
                    <a:tc>
                      <a:txBody>
                        <a:bodyPr/>
                        <a:lstStyle/>
                        <a:p>
                          <a:r>
                            <a:rPr lang="en-US"/>
                            <a:t>Weight of Risk-Free</a:t>
                          </a:r>
                        </a:p>
                      </a:txBody>
                      <a:tcPr/>
                    </a:tc>
                    <a:tc>
                      <a:txBody>
                        <a:bodyPr/>
                        <a:lstStyle/>
                        <a:p>
                          <a:pPr algn="ctr" fontAlgn="b"/>
                          <a:r>
                            <a:rPr lang="en-US" sz="1800" b="0" i="0" u="none" strike="noStrike">
                              <a:solidFill>
                                <a:schemeClr val="bg1"/>
                              </a:solidFill>
                              <a:effectLst/>
                              <a:latin typeface="+mn-lt"/>
                            </a:rPr>
                            <a:t>1.0000</a:t>
                          </a:r>
                        </a:p>
                      </a:txBody>
                      <a:tcPr marL="9525" marR="9525" marT="9525" marB="0" anchor="b"/>
                    </a:tc>
                    <a:tc>
                      <a:txBody>
                        <a:bodyPr/>
                        <a:lstStyle/>
                        <a:p>
                          <a:pPr algn="ctr" fontAlgn="b"/>
                          <a:r>
                            <a:rPr lang="en-US" sz="1800" b="0" i="0" u="none" strike="noStrike">
                              <a:solidFill>
                                <a:schemeClr val="bg1"/>
                              </a:solidFill>
                              <a:effectLst/>
                              <a:latin typeface="+mn-lt"/>
                            </a:rPr>
                            <a:t>0.7560</a:t>
                          </a:r>
                        </a:p>
                      </a:txBody>
                      <a:tcPr marL="9525" marR="9525" marT="9525" marB="0" anchor="b"/>
                    </a:tc>
                    <a:tc>
                      <a:txBody>
                        <a:bodyPr/>
                        <a:lstStyle/>
                        <a:p>
                          <a:pPr algn="ctr" fontAlgn="b"/>
                          <a:r>
                            <a:rPr lang="en-US" sz="1800" b="0" i="0" u="none" strike="noStrike">
                              <a:solidFill>
                                <a:schemeClr val="bg1"/>
                              </a:solidFill>
                              <a:effectLst/>
                              <a:latin typeface="+mn-lt"/>
                            </a:rPr>
                            <a:t>0.5120</a:t>
                          </a:r>
                        </a:p>
                      </a:txBody>
                      <a:tcPr marL="9525" marR="9525" marT="9525" marB="0" anchor="b"/>
                    </a:tc>
                    <a:tc>
                      <a:txBody>
                        <a:bodyPr/>
                        <a:lstStyle/>
                        <a:p>
                          <a:pPr algn="ctr" fontAlgn="b"/>
                          <a:r>
                            <a:rPr lang="en-US" sz="1800" b="0" i="0" u="none" strike="noStrike">
                              <a:solidFill>
                                <a:schemeClr val="bg1"/>
                              </a:solidFill>
                              <a:effectLst/>
                              <a:latin typeface="+mn-lt"/>
                            </a:rPr>
                            <a:t>0.2679</a:t>
                          </a:r>
                        </a:p>
                      </a:txBody>
                      <a:tcPr marL="9525" marR="9525" marT="9525" marB="0" anchor="b"/>
                    </a:tc>
                    <a:tc>
                      <a:txBody>
                        <a:bodyPr/>
                        <a:lstStyle/>
                        <a:p>
                          <a:pPr algn="ctr" fontAlgn="b"/>
                          <a:r>
                            <a:rPr lang="en-US" sz="1800" b="0" i="0" u="none" strike="noStrike">
                              <a:solidFill>
                                <a:schemeClr val="bg1"/>
                              </a:solidFill>
                              <a:effectLst/>
                              <a:latin typeface="+mn-lt"/>
                            </a:rPr>
                            <a:t>0.0239</a:t>
                          </a:r>
                        </a:p>
                      </a:txBody>
                      <a:tcPr marL="9525" marR="9525" marT="9525" marB="0" anchor="b"/>
                    </a:tc>
                    <a:extLst>
                      <a:ext uri="{0D108BD9-81ED-4DB2-BD59-A6C34878D82A}">
                        <a16:rowId xmlns:a16="http://schemas.microsoft.com/office/drawing/2014/main" val="1457504106"/>
                      </a:ext>
                    </a:extLst>
                  </a:tr>
                  <a:tr h="365760">
                    <a:tc>
                      <a:txBody>
                        <a:bodyPr/>
                        <a:lstStyle/>
                        <a:p>
                          <a:r>
                            <a:rPr lang="en-US"/>
                            <a:t>Weight of M’</a:t>
                          </a:r>
                        </a:p>
                      </a:txBody>
                      <a:tcPr/>
                    </a:tc>
                    <a:tc>
                      <a:txBody>
                        <a:bodyPr/>
                        <a:lstStyle/>
                        <a:p>
                          <a:pPr algn="ctr" fontAlgn="b"/>
                          <a:r>
                            <a:rPr lang="en-US" sz="1800" b="0" i="0" u="none" strike="noStrike">
                              <a:solidFill>
                                <a:schemeClr val="bg1"/>
                              </a:solidFill>
                              <a:effectLst/>
                              <a:latin typeface="+mn-lt"/>
                            </a:rPr>
                            <a:t>0.0000</a:t>
                          </a:r>
                        </a:p>
                      </a:txBody>
                      <a:tcPr marL="9525" marR="9525" marT="9525" marB="0" anchor="b"/>
                    </a:tc>
                    <a:tc>
                      <a:txBody>
                        <a:bodyPr/>
                        <a:lstStyle/>
                        <a:p>
                          <a:pPr algn="ctr" fontAlgn="b"/>
                          <a:r>
                            <a:rPr lang="en-US" sz="1800" b="0" i="0" u="none" strike="noStrike">
                              <a:solidFill>
                                <a:schemeClr val="bg1"/>
                              </a:solidFill>
                              <a:effectLst/>
                              <a:latin typeface="+mn-lt"/>
                            </a:rPr>
                            <a:t>0.2440</a:t>
                          </a:r>
                        </a:p>
                      </a:txBody>
                      <a:tcPr marL="9525" marR="9525" marT="9525" marB="0" anchor="b"/>
                    </a:tc>
                    <a:tc>
                      <a:txBody>
                        <a:bodyPr/>
                        <a:lstStyle/>
                        <a:p>
                          <a:pPr algn="ctr" fontAlgn="b"/>
                          <a:r>
                            <a:rPr lang="en-US" sz="1800" b="0" i="0" u="none" strike="noStrike">
                              <a:solidFill>
                                <a:schemeClr val="bg1"/>
                              </a:solidFill>
                              <a:effectLst/>
                              <a:latin typeface="+mn-lt"/>
                            </a:rPr>
                            <a:t>0.4880</a:t>
                          </a:r>
                        </a:p>
                      </a:txBody>
                      <a:tcPr marL="9525" marR="9525" marT="9525" marB="0" anchor="b"/>
                    </a:tc>
                    <a:tc>
                      <a:txBody>
                        <a:bodyPr/>
                        <a:lstStyle/>
                        <a:p>
                          <a:pPr algn="ctr" fontAlgn="b"/>
                          <a:r>
                            <a:rPr lang="en-US" sz="1800" b="0" i="0" u="none" strike="noStrike">
                              <a:solidFill>
                                <a:schemeClr val="bg1"/>
                              </a:solidFill>
                              <a:effectLst/>
                              <a:latin typeface="+mn-lt"/>
                            </a:rPr>
                            <a:t>0.7321</a:t>
                          </a:r>
                        </a:p>
                      </a:txBody>
                      <a:tcPr marL="9525" marR="9525" marT="9525" marB="0" anchor="b"/>
                    </a:tc>
                    <a:tc>
                      <a:txBody>
                        <a:bodyPr/>
                        <a:lstStyle/>
                        <a:p>
                          <a:pPr algn="ctr" fontAlgn="b"/>
                          <a:r>
                            <a:rPr lang="en-US" sz="1800" b="0" i="0" u="none" strike="noStrike">
                              <a:solidFill>
                                <a:schemeClr val="bg1"/>
                              </a:solidFill>
                              <a:effectLst/>
                              <a:latin typeface="+mn-lt"/>
                            </a:rPr>
                            <a:t>0.9761</a:t>
                          </a:r>
                        </a:p>
                      </a:txBody>
                      <a:tcPr marL="9525" marR="9525" marT="9525" marB="0" anchor="b"/>
                    </a:tc>
                    <a:extLst>
                      <a:ext uri="{0D108BD9-81ED-4DB2-BD59-A6C34878D82A}">
                        <a16:rowId xmlns:a16="http://schemas.microsoft.com/office/drawing/2014/main" val="1993867395"/>
                      </a:ext>
                    </a:extLst>
                  </a:tr>
                </a:tbl>
              </a:graphicData>
            </a:graphic>
          </p:graphicFrame>
        </mc:Fallback>
      </mc:AlternateContent>
    </p:spTree>
    <p:extLst>
      <p:ext uri="{BB962C8B-B14F-4D97-AF65-F5344CB8AC3E}">
        <p14:creationId xmlns:p14="http://schemas.microsoft.com/office/powerpoint/2010/main" val="1502071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319C-3D41-1D33-E78B-914C13FBD8D3}"/>
              </a:ext>
            </a:extLst>
          </p:cNvPr>
          <p:cNvSpPr>
            <a:spLocks noGrp="1"/>
          </p:cNvSpPr>
          <p:nvPr>
            <p:ph type="title"/>
          </p:nvPr>
        </p:nvSpPr>
        <p:spPr/>
        <p:txBody>
          <a:bodyPr/>
          <a:lstStyle/>
          <a:p>
            <a:r>
              <a:rPr lang="en-US">
                <a:solidFill>
                  <a:schemeClr val="tx1">
                    <a:lumMod val="10000"/>
                    <a:lumOff val="90000"/>
                  </a:schemeClr>
                </a:solidFill>
              </a:rPr>
              <a:t>References</a:t>
            </a:r>
          </a:p>
        </p:txBody>
      </p:sp>
      <p:sp>
        <p:nvSpPr>
          <p:cNvPr id="3" name="Content Placeholder 2">
            <a:extLst>
              <a:ext uri="{FF2B5EF4-FFF2-40B4-BE49-F238E27FC236}">
                <a16:creationId xmlns:a16="http://schemas.microsoft.com/office/drawing/2014/main" id="{6999CD69-5728-FAC3-E2AD-9E635D28513B}"/>
              </a:ext>
            </a:extLst>
          </p:cNvPr>
          <p:cNvSpPr>
            <a:spLocks noGrp="1"/>
          </p:cNvSpPr>
          <p:nvPr>
            <p:ph idx="1"/>
          </p:nvPr>
        </p:nvSpPr>
        <p:spPr/>
        <p:txBody>
          <a:bodyPr/>
          <a:lstStyle/>
          <a:p>
            <a:pPr marL="457200" indent="-457200">
              <a:buNone/>
            </a:pPr>
            <a:r>
              <a:rPr lang="en-US" err="1">
                <a:effectLst/>
              </a:rPr>
              <a:t>Capiński</a:t>
            </a:r>
            <a:r>
              <a:rPr lang="en-US">
                <a:effectLst/>
              </a:rPr>
              <a:t>, M., &amp; </a:t>
            </a:r>
            <a:r>
              <a:rPr lang="en-US" err="1">
                <a:effectLst/>
              </a:rPr>
              <a:t>Zastawniak</a:t>
            </a:r>
            <a:r>
              <a:rPr lang="en-US">
                <a:effectLst/>
              </a:rPr>
              <a:t>, T. (2011). </a:t>
            </a:r>
            <a:r>
              <a:rPr lang="en-US" i="1">
                <a:effectLst/>
              </a:rPr>
              <a:t>Mathematics for Finance: An Introduction to Financial </a:t>
            </a:r>
            <a:r>
              <a:rPr lang="en-US" i="1"/>
              <a:t>E</a:t>
            </a:r>
            <a:r>
              <a:rPr lang="en-US" i="1">
                <a:effectLst/>
              </a:rPr>
              <a:t>ngineering</a:t>
            </a:r>
            <a:r>
              <a:rPr lang="en-US">
                <a:effectLst/>
              </a:rPr>
              <a:t> (Second Edition). Springer.</a:t>
            </a:r>
          </a:p>
          <a:p>
            <a:pPr marL="457200" indent="-457200">
              <a:buNone/>
            </a:pPr>
            <a:endParaRPr lang="en-US"/>
          </a:p>
          <a:p>
            <a:pPr marL="457200" indent="-457200">
              <a:buNone/>
            </a:pPr>
            <a:r>
              <a:rPr lang="en-US">
                <a:effectLst/>
              </a:rPr>
              <a:t>CNBC. (n.d.). </a:t>
            </a:r>
            <a:r>
              <a:rPr lang="en-US" i="1">
                <a:effectLst/>
              </a:rPr>
              <a:t>US10Y: U.S. 10 year Treasury - stock price, quote and news</a:t>
            </a:r>
            <a:r>
              <a:rPr lang="en-US">
                <a:effectLst/>
              </a:rPr>
              <a:t>. CNBC. </a:t>
            </a:r>
            <a:r>
              <a:rPr lang="en-US">
                <a:effectLst/>
                <a:hlinkClick r:id="rId2"/>
              </a:rPr>
              <a:t>https://www.cnbc.com/quotes/US10Y </a:t>
            </a:r>
            <a:endParaRPr lang="en-US">
              <a:effectLst/>
            </a:endParaRPr>
          </a:p>
          <a:p>
            <a:pPr marL="457200" indent="-457200">
              <a:buNone/>
            </a:pPr>
            <a:r>
              <a:rPr lang="en-US">
                <a:effectLst/>
              </a:rPr>
              <a:t> </a:t>
            </a:r>
          </a:p>
          <a:p>
            <a:pPr marL="0" indent="0">
              <a:buNone/>
            </a:pPr>
            <a:endParaRPr lang="en-US"/>
          </a:p>
        </p:txBody>
      </p:sp>
    </p:spTree>
    <p:extLst>
      <p:ext uri="{BB962C8B-B14F-4D97-AF65-F5344CB8AC3E}">
        <p14:creationId xmlns:p14="http://schemas.microsoft.com/office/powerpoint/2010/main" val="1729761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2619-C4F4-5BB0-BCBB-E8C5DAAA6C4D}"/>
              </a:ext>
            </a:extLst>
          </p:cNvPr>
          <p:cNvSpPr>
            <a:spLocks noGrp="1"/>
          </p:cNvSpPr>
          <p:nvPr>
            <p:ph type="title"/>
          </p:nvPr>
        </p:nvSpPr>
        <p:spPr/>
        <p:txBody>
          <a:bodyPr/>
          <a:lstStyle/>
          <a:p>
            <a:r>
              <a:rPr lang="en-US">
                <a:solidFill>
                  <a:schemeClr val="tx1">
                    <a:lumMod val="10000"/>
                    <a:lumOff val="90000"/>
                  </a:schemeClr>
                </a:solidFill>
              </a:rPr>
              <a:t>Assumptions</a:t>
            </a:r>
          </a:p>
        </p:txBody>
      </p:sp>
      <p:sp>
        <p:nvSpPr>
          <p:cNvPr id="3" name="Content Placeholder 2">
            <a:extLst>
              <a:ext uri="{FF2B5EF4-FFF2-40B4-BE49-F238E27FC236}">
                <a16:creationId xmlns:a16="http://schemas.microsoft.com/office/drawing/2014/main" id="{97006448-B8DC-F495-2E61-9B022D854A47}"/>
              </a:ext>
            </a:extLst>
          </p:cNvPr>
          <p:cNvSpPr>
            <a:spLocks noGrp="1"/>
          </p:cNvSpPr>
          <p:nvPr>
            <p:ph idx="1"/>
          </p:nvPr>
        </p:nvSpPr>
        <p:spPr/>
        <p:txBody>
          <a:bodyPr vert="horz" lIns="91440" tIns="45720" rIns="91440" bIns="45720" rtlCol="0" anchor="t">
            <a:normAutofit/>
          </a:bodyPr>
          <a:lstStyle/>
          <a:p>
            <a:pPr marL="0" indent="0">
              <a:buNone/>
            </a:pPr>
            <a:r>
              <a:rPr lang="en-US"/>
              <a:t>Salary will grow at an annual rate of 2% for 40 years.</a:t>
            </a:r>
          </a:p>
          <a:p>
            <a:pPr marL="0" indent="0">
              <a:buNone/>
            </a:pPr>
            <a:endParaRPr lang="en-US"/>
          </a:p>
          <a:p>
            <a:pPr marL="0" indent="0">
              <a:buNone/>
            </a:pPr>
            <a:r>
              <a:rPr lang="en-US"/>
              <a:t>Pension payments will grow at an annual rate of 2% for 20 years.</a:t>
            </a:r>
          </a:p>
          <a:p>
            <a:pPr marL="0" indent="0">
              <a:buNone/>
            </a:pPr>
            <a:endParaRPr lang="en-US"/>
          </a:p>
          <a:p>
            <a:pPr marL="0" indent="0">
              <a:buNone/>
            </a:pPr>
            <a:r>
              <a:rPr lang="en-US"/>
              <a:t>Risk-free rate is set to be a constant annual return of 5%.</a:t>
            </a:r>
          </a:p>
          <a:p>
            <a:pPr marL="0" indent="0">
              <a:buNone/>
            </a:pPr>
            <a:endParaRPr lang="en-US"/>
          </a:p>
          <a:p>
            <a:pPr marL="0" indent="0">
              <a:buNone/>
            </a:pPr>
            <a:r>
              <a:rPr lang="en-US"/>
              <a:t>As a small investor, we will not be able to take a short position on any risky securities. </a:t>
            </a:r>
          </a:p>
        </p:txBody>
      </p:sp>
      <p:sp>
        <p:nvSpPr>
          <p:cNvPr id="5" name="TextBox 4">
            <a:extLst>
              <a:ext uri="{FF2B5EF4-FFF2-40B4-BE49-F238E27FC236}">
                <a16:creationId xmlns:a16="http://schemas.microsoft.com/office/drawing/2014/main" id="{EF87AA48-5978-A62D-8E93-116EEBC92594}"/>
              </a:ext>
            </a:extLst>
          </p:cNvPr>
          <p:cNvSpPr txBox="1"/>
          <p:nvPr/>
        </p:nvSpPr>
        <p:spPr>
          <a:xfrm>
            <a:off x="339969" y="6541477"/>
            <a:ext cx="7620000" cy="253916"/>
          </a:xfrm>
          <a:prstGeom prst="rect">
            <a:avLst/>
          </a:prstGeom>
          <a:noFill/>
        </p:spPr>
        <p:txBody>
          <a:bodyPr wrap="square" rtlCol="0">
            <a:spAutoFit/>
          </a:bodyPr>
          <a:lstStyle/>
          <a:p>
            <a:r>
              <a:rPr lang="en-US" sz="1050" err="1">
                <a:effectLst/>
              </a:rPr>
              <a:t>Capiński</a:t>
            </a:r>
            <a:r>
              <a:rPr lang="en-US" sz="1050"/>
              <a:t> &amp; </a:t>
            </a:r>
            <a:r>
              <a:rPr lang="en-US" sz="1050" err="1"/>
              <a:t>Zasatawniak</a:t>
            </a:r>
            <a:r>
              <a:rPr lang="en-US" sz="1050"/>
              <a:t>, pg. 89</a:t>
            </a:r>
          </a:p>
        </p:txBody>
      </p:sp>
    </p:spTree>
    <p:extLst>
      <p:ext uri="{BB962C8B-B14F-4D97-AF65-F5344CB8AC3E}">
        <p14:creationId xmlns:p14="http://schemas.microsoft.com/office/powerpoint/2010/main" val="216117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8A13-780B-6E46-ECEF-F9E2AA3B1078}"/>
              </a:ext>
            </a:extLst>
          </p:cNvPr>
          <p:cNvSpPr>
            <a:spLocks noGrp="1"/>
          </p:cNvSpPr>
          <p:nvPr>
            <p:ph type="title"/>
          </p:nvPr>
        </p:nvSpPr>
        <p:spPr/>
        <p:txBody>
          <a:bodyPr/>
          <a:lstStyle/>
          <a:p>
            <a:r>
              <a:rPr lang="en-US">
                <a:solidFill>
                  <a:schemeClr val="tx1">
                    <a:lumMod val="10000"/>
                    <a:lumOff val="90000"/>
                  </a:schemeClr>
                </a:solidFill>
              </a:rPr>
              <a:t>Assumptions</a:t>
            </a:r>
          </a:p>
        </p:txBody>
      </p:sp>
      <p:graphicFrame>
        <p:nvGraphicFramePr>
          <p:cNvPr id="4" name="Content Placeholder 3">
            <a:extLst>
              <a:ext uri="{FF2B5EF4-FFF2-40B4-BE49-F238E27FC236}">
                <a16:creationId xmlns:a16="http://schemas.microsoft.com/office/drawing/2014/main" id="{DD3188BF-A73C-1C6F-8043-8796DD8357EC}"/>
              </a:ext>
            </a:extLst>
          </p:cNvPr>
          <p:cNvGraphicFramePr>
            <a:graphicFrameLocks noGrp="1"/>
          </p:cNvGraphicFramePr>
          <p:nvPr>
            <p:ph idx="1"/>
            <p:extLst>
              <p:ext uri="{D42A27DB-BD31-4B8C-83A1-F6EECF244321}">
                <p14:modId xmlns:p14="http://schemas.microsoft.com/office/powerpoint/2010/main" val="2530159708"/>
              </p:ext>
            </p:extLst>
          </p:nvPr>
        </p:nvGraphicFramePr>
        <p:xfrm>
          <a:off x="1289050" y="2336800"/>
          <a:ext cx="9613899" cy="1483360"/>
        </p:xfrm>
        <a:graphic>
          <a:graphicData uri="http://schemas.openxmlformats.org/drawingml/2006/table">
            <a:tbl>
              <a:tblPr firstRow="1" bandRow="1">
                <a:tableStyleId>{5C22544A-7EE6-4342-B048-85BDC9FD1C3A}</a:tableStyleId>
              </a:tblPr>
              <a:tblGrid>
                <a:gridCol w="3204633">
                  <a:extLst>
                    <a:ext uri="{9D8B030D-6E8A-4147-A177-3AD203B41FA5}">
                      <a16:colId xmlns:a16="http://schemas.microsoft.com/office/drawing/2014/main" val="1249783891"/>
                    </a:ext>
                  </a:extLst>
                </a:gridCol>
                <a:gridCol w="3204633">
                  <a:extLst>
                    <a:ext uri="{9D8B030D-6E8A-4147-A177-3AD203B41FA5}">
                      <a16:colId xmlns:a16="http://schemas.microsoft.com/office/drawing/2014/main" val="391683244"/>
                    </a:ext>
                  </a:extLst>
                </a:gridCol>
                <a:gridCol w="3204633">
                  <a:extLst>
                    <a:ext uri="{9D8B030D-6E8A-4147-A177-3AD203B41FA5}">
                      <a16:colId xmlns:a16="http://schemas.microsoft.com/office/drawing/2014/main" val="2581113538"/>
                    </a:ext>
                  </a:extLst>
                </a:gridCol>
              </a:tblGrid>
              <a:tr h="370840">
                <a:tc>
                  <a:txBody>
                    <a:bodyPr/>
                    <a:lstStyle/>
                    <a:p>
                      <a:pPr algn="ctr"/>
                      <a:r>
                        <a:rPr lang="en-US">
                          <a:solidFill>
                            <a:schemeClr val="tx1">
                              <a:lumMod val="10000"/>
                              <a:lumOff val="90000"/>
                            </a:schemeClr>
                          </a:solidFill>
                        </a:rPr>
                        <a:t>Risky Security</a:t>
                      </a:r>
                    </a:p>
                  </a:txBody>
                  <a:tcPr/>
                </a:tc>
                <a:tc>
                  <a:txBody>
                    <a:bodyPr/>
                    <a:lstStyle/>
                    <a:p>
                      <a:pPr algn="ctr"/>
                      <a:r>
                        <a:rPr lang="en-US">
                          <a:solidFill>
                            <a:schemeClr val="tx1">
                              <a:lumMod val="10000"/>
                              <a:lumOff val="90000"/>
                            </a:schemeClr>
                          </a:solidFill>
                        </a:rPr>
                        <a:t>Yearly Expected Return</a:t>
                      </a:r>
                    </a:p>
                  </a:txBody>
                  <a:tcPr/>
                </a:tc>
                <a:tc>
                  <a:txBody>
                    <a:bodyPr/>
                    <a:lstStyle/>
                    <a:p>
                      <a:pPr algn="ctr"/>
                      <a:r>
                        <a:rPr lang="en-US">
                          <a:solidFill>
                            <a:schemeClr val="tx1">
                              <a:lumMod val="10000"/>
                              <a:lumOff val="90000"/>
                            </a:schemeClr>
                          </a:solidFill>
                        </a:rPr>
                        <a:t>Standard Deviation</a:t>
                      </a:r>
                    </a:p>
                  </a:txBody>
                  <a:tcPr/>
                </a:tc>
                <a:extLst>
                  <a:ext uri="{0D108BD9-81ED-4DB2-BD59-A6C34878D82A}">
                    <a16:rowId xmlns:a16="http://schemas.microsoft.com/office/drawing/2014/main" val="3641025540"/>
                  </a:ext>
                </a:extLst>
              </a:tr>
              <a:tr h="370840">
                <a:tc>
                  <a:txBody>
                    <a:bodyPr/>
                    <a:lstStyle/>
                    <a:p>
                      <a:pPr algn="ctr"/>
                      <a:r>
                        <a:rPr lang="en-US"/>
                        <a:t>A</a:t>
                      </a:r>
                    </a:p>
                  </a:txBody>
                  <a:tcPr/>
                </a:tc>
                <a:tc>
                  <a:txBody>
                    <a:bodyPr/>
                    <a:lstStyle/>
                    <a:p>
                      <a:pPr algn="ctr"/>
                      <a:r>
                        <a:rPr lang="en-US"/>
                        <a:t>8%</a:t>
                      </a:r>
                    </a:p>
                  </a:txBody>
                  <a:tcPr/>
                </a:tc>
                <a:tc>
                  <a:txBody>
                    <a:bodyPr/>
                    <a:lstStyle/>
                    <a:p>
                      <a:pPr algn="ctr"/>
                      <a:r>
                        <a:rPr lang="en-US"/>
                        <a:t>15%</a:t>
                      </a:r>
                    </a:p>
                  </a:txBody>
                  <a:tcPr/>
                </a:tc>
                <a:extLst>
                  <a:ext uri="{0D108BD9-81ED-4DB2-BD59-A6C34878D82A}">
                    <a16:rowId xmlns:a16="http://schemas.microsoft.com/office/drawing/2014/main" val="2812237986"/>
                  </a:ext>
                </a:extLst>
              </a:tr>
              <a:tr h="370840">
                <a:tc>
                  <a:txBody>
                    <a:bodyPr/>
                    <a:lstStyle/>
                    <a:p>
                      <a:pPr algn="ctr"/>
                      <a:r>
                        <a:rPr lang="en-US"/>
                        <a:t>B</a:t>
                      </a:r>
                    </a:p>
                  </a:txBody>
                  <a:tcPr/>
                </a:tc>
                <a:tc>
                  <a:txBody>
                    <a:bodyPr/>
                    <a:lstStyle/>
                    <a:p>
                      <a:pPr algn="ctr"/>
                      <a:r>
                        <a:rPr lang="en-US"/>
                        <a:t>10%</a:t>
                      </a:r>
                    </a:p>
                  </a:txBody>
                  <a:tcPr/>
                </a:tc>
                <a:tc>
                  <a:txBody>
                    <a:bodyPr/>
                    <a:lstStyle/>
                    <a:p>
                      <a:pPr algn="ctr"/>
                      <a:r>
                        <a:rPr lang="en-US"/>
                        <a:t>22%</a:t>
                      </a:r>
                    </a:p>
                  </a:txBody>
                  <a:tcPr/>
                </a:tc>
                <a:extLst>
                  <a:ext uri="{0D108BD9-81ED-4DB2-BD59-A6C34878D82A}">
                    <a16:rowId xmlns:a16="http://schemas.microsoft.com/office/drawing/2014/main" val="687654547"/>
                  </a:ext>
                </a:extLst>
              </a:tr>
              <a:tr h="370840">
                <a:tc>
                  <a:txBody>
                    <a:bodyPr/>
                    <a:lstStyle/>
                    <a:p>
                      <a:pPr algn="ctr"/>
                      <a:r>
                        <a:rPr lang="en-US"/>
                        <a:t>C</a:t>
                      </a:r>
                    </a:p>
                  </a:txBody>
                  <a:tcPr/>
                </a:tc>
                <a:tc>
                  <a:txBody>
                    <a:bodyPr/>
                    <a:lstStyle/>
                    <a:p>
                      <a:pPr algn="ctr"/>
                      <a:r>
                        <a:rPr lang="en-US"/>
                        <a:t>14%</a:t>
                      </a:r>
                    </a:p>
                  </a:txBody>
                  <a:tcPr/>
                </a:tc>
                <a:tc>
                  <a:txBody>
                    <a:bodyPr/>
                    <a:lstStyle/>
                    <a:p>
                      <a:pPr algn="ctr"/>
                      <a:r>
                        <a:rPr lang="en-US"/>
                        <a:t>26%</a:t>
                      </a:r>
                    </a:p>
                  </a:txBody>
                  <a:tcPr/>
                </a:tc>
                <a:extLst>
                  <a:ext uri="{0D108BD9-81ED-4DB2-BD59-A6C34878D82A}">
                    <a16:rowId xmlns:a16="http://schemas.microsoft.com/office/drawing/2014/main" val="1029641212"/>
                  </a:ext>
                </a:extLst>
              </a:tr>
            </a:tbl>
          </a:graphicData>
        </a:graphic>
      </p:graphicFrame>
      <p:graphicFrame>
        <p:nvGraphicFramePr>
          <p:cNvPr id="5" name="Table 4">
            <a:extLst>
              <a:ext uri="{FF2B5EF4-FFF2-40B4-BE49-F238E27FC236}">
                <a16:creationId xmlns:a16="http://schemas.microsoft.com/office/drawing/2014/main" id="{3FE03B57-F919-17FA-7256-41B7E43DC771}"/>
              </a:ext>
            </a:extLst>
          </p:cNvPr>
          <p:cNvGraphicFramePr>
            <a:graphicFrameLocks noGrp="1"/>
          </p:cNvGraphicFramePr>
          <p:nvPr>
            <p:extLst>
              <p:ext uri="{D42A27DB-BD31-4B8C-83A1-F6EECF244321}">
                <p14:modId xmlns:p14="http://schemas.microsoft.com/office/powerpoint/2010/main" val="1272230789"/>
              </p:ext>
            </p:extLst>
          </p:nvPr>
        </p:nvGraphicFramePr>
        <p:xfrm>
          <a:off x="2031999" y="4328231"/>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1317320"/>
                    </a:ext>
                  </a:extLst>
                </a:gridCol>
                <a:gridCol w="4064000">
                  <a:extLst>
                    <a:ext uri="{9D8B030D-6E8A-4147-A177-3AD203B41FA5}">
                      <a16:colId xmlns:a16="http://schemas.microsoft.com/office/drawing/2014/main" val="1796865778"/>
                    </a:ext>
                  </a:extLst>
                </a:gridCol>
              </a:tblGrid>
              <a:tr h="370840">
                <a:tc>
                  <a:txBody>
                    <a:bodyPr/>
                    <a:lstStyle/>
                    <a:p>
                      <a:pPr algn="ctr"/>
                      <a:r>
                        <a:rPr lang="en-US">
                          <a:solidFill>
                            <a:schemeClr val="tx1">
                              <a:lumMod val="10000"/>
                              <a:lumOff val="90000"/>
                            </a:schemeClr>
                          </a:solidFill>
                        </a:rPr>
                        <a:t>Security Pair</a:t>
                      </a:r>
                    </a:p>
                  </a:txBody>
                  <a:tcPr/>
                </a:tc>
                <a:tc>
                  <a:txBody>
                    <a:bodyPr/>
                    <a:lstStyle/>
                    <a:p>
                      <a:pPr algn="ctr"/>
                      <a:r>
                        <a:rPr lang="en-US">
                          <a:solidFill>
                            <a:schemeClr val="tx1">
                              <a:lumMod val="10000"/>
                              <a:lumOff val="90000"/>
                            </a:schemeClr>
                          </a:solidFill>
                        </a:rPr>
                        <a:t>Correlation</a:t>
                      </a:r>
                    </a:p>
                  </a:txBody>
                  <a:tcPr/>
                </a:tc>
                <a:extLst>
                  <a:ext uri="{0D108BD9-81ED-4DB2-BD59-A6C34878D82A}">
                    <a16:rowId xmlns:a16="http://schemas.microsoft.com/office/drawing/2014/main" val="681100332"/>
                  </a:ext>
                </a:extLst>
              </a:tr>
              <a:tr h="370840">
                <a:tc>
                  <a:txBody>
                    <a:bodyPr/>
                    <a:lstStyle/>
                    <a:p>
                      <a:pPr algn="ctr"/>
                      <a:r>
                        <a:rPr lang="en-US"/>
                        <a:t>A - B</a:t>
                      </a:r>
                    </a:p>
                  </a:txBody>
                  <a:tcPr/>
                </a:tc>
                <a:tc>
                  <a:txBody>
                    <a:bodyPr/>
                    <a:lstStyle/>
                    <a:p>
                      <a:pPr algn="ctr"/>
                      <a:r>
                        <a:rPr lang="en-US"/>
                        <a:t>0.5</a:t>
                      </a:r>
                    </a:p>
                  </a:txBody>
                  <a:tcPr/>
                </a:tc>
                <a:extLst>
                  <a:ext uri="{0D108BD9-81ED-4DB2-BD59-A6C34878D82A}">
                    <a16:rowId xmlns:a16="http://schemas.microsoft.com/office/drawing/2014/main" val="2878852356"/>
                  </a:ext>
                </a:extLst>
              </a:tr>
              <a:tr h="370840">
                <a:tc>
                  <a:txBody>
                    <a:bodyPr/>
                    <a:lstStyle/>
                    <a:p>
                      <a:pPr algn="ctr"/>
                      <a:r>
                        <a:rPr lang="en-US"/>
                        <a:t>A - C</a:t>
                      </a:r>
                    </a:p>
                  </a:txBody>
                  <a:tcPr/>
                </a:tc>
                <a:tc>
                  <a:txBody>
                    <a:bodyPr/>
                    <a:lstStyle/>
                    <a:p>
                      <a:pPr algn="ctr"/>
                      <a:r>
                        <a:rPr lang="en-US"/>
                        <a:t>-0.3</a:t>
                      </a:r>
                    </a:p>
                  </a:txBody>
                  <a:tcPr/>
                </a:tc>
                <a:extLst>
                  <a:ext uri="{0D108BD9-81ED-4DB2-BD59-A6C34878D82A}">
                    <a16:rowId xmlns:a16="http://schemas.microsoft.com/office/drawing/2014/main" val="505503389"/>
                  </a:ext>
                </a:extLst>
              </a:tr>
              <a:tr h="370840">
                <a:tc>
                  <a:txBody>
                    <a:bodyPr/>
                    <a:lstStyle/>
                    <a:p>
                      <a:pPr algn="ctr"/>
                      <a:r>
                        <a:rPr lang="en-US"/>
                        <a:t>B - C</a:t>
                      </a:r>
                    </a:p>
                  </a:txBody>
                  <a:tcPr/>
                </a:tc>
                <a:tc>
                  <a:txBody>
                    <a:bodyPr/>
                    <a:lstStyle/>
                    <a:p>
                      <a:pPr algn="ctr"/>
                      <a:r>
                        <a:rPr lang="en-US"/>
                        <a:t>0.3</a:t>
                      </a:r>
                    </a:p>
                  </a:txBody>
                  <a:tcPr/>
                </a:tc>
                <a:extLst>
                  <a:ext uri="{0D108BD9-81ED-4DB2-BD59-A6C34878D82A}">
                    <a16:rowId xmlns:a16="http://schemas.microsoft.com/office/drawing/2014/main" val="492010195"/>
                  </a:ext>
                </a:extLst>
              </a:tr>
            </a:tbl>
          </a:graphicData>
        </a:graphic>
      </p:graphicFrame>
      <p:sp>
        <p:nvSpPr>
          <p:cNvPr id="3" name="TextBox 2">
            <a:extLst>
              <a:ext uri="{FF2B5EF4-FFF2-40B4-BE49-F238E27FC236}">
                <a16:creationId xmlns:a16="http://schemas.microsoft.com/office/drawing/2014/main" id="{D344C7A1-E6D7-BC6F-BE44-B93E435639ED}"/>
              </a:ext>
            </a:extLst>
          </p:cNvPr>
          <p:cNvSpPr txBox="1"/>
          <p:nvPr/>
        </p:nvSpPr>
        <p:spPr>
          <a:xfrm>
            <a:off x="339969" y="6541477"/>
            <a:ext cx="7620000" cy="253916"/>
          </a:xfrm>
          <a:prstGeom prst="rect">
            <a:avLst/>
          </a:prstGeom>
          <a:noFill/>
        </p:spPr>
        <p:txBody>
          <a:bodyPr wrap="square" rtlCol="0">
            <a:spAutoFit/>
          </a:bodyPr>
          <a:lstStyle/>
          <a:p>
            <a:r>
              <a:rPr lang="en-US" sz="1050" err="1">
                <a:effectLst/>
              </a:rPr>
              <a:t>Capiński</a:t>
            </a:r>
            <a:r>
              <a:rPr lang="en-US" sz="1050"/>
              <a:t> &amp; </a:t>
            </a:r>
            <a:r>
              <a:rPr lang="en-US" sz="1050" err="1"/>
              <a:t>Zasatawniak</a:t>
            </a:r>
            <a:r>
              <a:rPr lang="en-US" sz="1050"/>
              <a:t>, pg. 90</a:t>
            </a:r>
          </a:p>
        </p:txBody>
      </p:sp>
    </p:spTree>
    <p:extLst>
      <p:ext uri="{BB962C8B-B14F-4D97-AF65-F5344CB8AC3E}">
        <p14:creationId xmlns:p14="http://schemas.microsoft.com/office/powerpoint/2010/main" val="553493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BD202-8B1C-B3CE-D175-EB569453D696}"/>
              </a:ext>
            </a:extLst>
          </p:cNvPr>
          <p:cNvSpPr>
            <a:spLocks noGrp="1"/>
          </p:cNvSpPr>
          <p:nvPr>
            <p:ph type="title"/>
          </p:nvPr>
        </p:nvSpPr>
        <p:spPr/>
        <p:txBody>
          <a:bodyPr/>
          <a:lstStyle/>
          <a:p>
            <a:r>
              <a:rPr lang="en-US">
                <a:solidFill>
                  <a:schemeClr val="tx1">
                    <a:lumMod val="10000"/>
                    <a:lumOff val="90000"/>
                  </a:schemeClr>
                </a:solidFill>
              </a:rPr>
              <a:t>I - Process</a:t>
            </a:r>
          </a:p>
        </p:txBody>
      </p:sp>
      <p:sp>
        <p:nvSpPr>
          <p:cNvPr id="3" name="Content Placeholder 2">
            <a:extLst>
              <a:ext uri="{FF2B5EF4-FFF2-40B4-BE49-F238E27FC236}">
                <a16:creationId xmlns:a16="http://schemas.microsoft.com/office/drawing/2014/main" id="{C08CD434-2F9B-3723-A3B8-24DBC671E69C}"/>
              </a:ext>
            </a:extLst>
          </p:cNvPr>
          <p:cNvSpPr>
            <a:spLocks noGrp="1"/>
          </p:cNvSpPr>
          <p:nvPr>
            <p:ph idx="1"/>
          </p:nvPr>
        </p:nvSpPr>
        <p:spPr/>
        <p:txBody>
          <a:bodyPr/>
          <a:lstStyle/>
          <a:p>
            <a:pPr marL="0" indent="0">
              <a:buNone/>
            </a:pPr>
            <a:r>
              <a:rPr lang="en-US"/>
              <a:t>Given the three risky securities  A, B, and C, we can plot the set of all feasible portfolios on the risk-return plan using the following formulas:</a:t>
            </a:r>
          </a:p>
          <a:p>
            <a:pPr marL="0" indent="0">
              <a:buNone/>
            </a:pP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0362978-7434-91D5-CD53-125A90745A89}"/>
                  </a:ext>
                </a:extLst>
              </p:cNvPr>
              <p:cNvSpPr txBox="1"/>
              <p:nvPr/>
            </p:nvSpPr>
            <p:spPr>
              <a:xfrm>
                <a:off x="-165585" y="3413220"/>
                <a:ext cx="4126805" cy="656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ea typeface="Cambria Math" panose="02040503050406030204" pitchFamily="18" charset="0"/>
                            </a:rPr>
                          </m:ctrlPr>
                        </m:sSubPr>
                        <m:e>
                          <m:r>
                            <a:rPr lang="en-US" sz="3600" i="1" smtClean="0">
                              <a:latin typeface="Cambria Math" panose="02040503050406030204" pitchFamily="18" charset="0"/>
                              <a:ea typeface="Cambria Math" panose="02040503050406030204" pitchFamily="18" charset="0"/>
                            </a:rPr>
                            <m:t>𝜇</m:t>
                          </m:r>
                        </m:e>
                        <m:sub>
                          <m:r>
                            <a:rPr lang="en-US" sz="3600" b="0" i="1" smtClean="0">
                              <a:latin typeface="Cambria Math" panose="02040503050406030204" pitchFamily="18" charset="0"/>
                              <a:ea typeface="Cambria Math" panose="02040503050406030204" pitchFamily="18" charset="0"/>
                            </a:rPr>
                            <m:t>𝑉</m:t>
                          </m:r>
                        </m:sub>
                      </m:sSub>
                      <m:r>
                        <a:rPr lang="en-US" sz="3600" b="0" i="1" smtClean="0">
                          <a:latin typeface="Cambria Math" panose="02040503050406030204" pitchFamily="18" charset="0"/>
                          <a:ea typeface="Cambria Math" panose="02040503050406030204" pitchFamily="18" charset="0"/>
                        </a:rPr>
                        <m:t>=</m:t>
                      </m:r>
                      <m:r>
                        <a:rPr lang="en-US" sz="3600" b="1" i="0" smtClean="0">
                          <a:latin typeface="Cambria Math" panose="02040503050406030204" pitchFamily="18" charset="0"/>
                          <a:ea typeface="Cambria Math" panose="02040503050406030204" pitchFamily="18" charset="0"/>
                        </a:rPr>
                        <m:t>𝐰</m:t>
                      </m:r>
                      <m:sSup>
                        <m:sSupPr>
                          <m:ctrlPr>
                            <a:rPr lang="en-US" sz="3600" b="0" i="1" smtClean="0">
                              <a:latin typeface="Cambria Math" panose="02040503050406030204" pitchFamily="18" charset="0"/>
                              <a:ea typeface="Cambria Math" panose="02040503050406030204" pitchFamily="18" charset="0"/>
                            </a:rPr>
                          </m:ctrlPr>
                        </m:sSupPr>
                        <m:e>
                          <m:r>
                            <a:rPr lang="en-US" sz="3600" b="1" i="0" smtClean="0">
                              <a:latin typeface="Cambria Math" panose="02040503050406030204" pitchFamily="18" charset="0"/>
                              <a:ea typeface="Cambria Math" panose="02040503050406030204" pitchFamily="18" charset="0"/>
                            </a:rPr>
                            <m:t>𝐦</m:t>
                          </m:r>
                        </m:e>
                        <m:sup>
                          <m:r>
                            <m:rPr>
                              <m:sty m:val="p"/>
                            </m:rPr>
                            <a:rPr lang="en-US" sz="3600" b="0" i="0" smtClean="0">
                              <a:latin typeface="Cambria Math" panose="02040503050406030204" pitchFamily="18" charset="0"/>
                              <a:ea typeface="Cambria Math" panose="02040503050406030204" pitchFamily="18" charset="0"/>
                            </a:rPr>
                            <m:t>T</m:t>
                          </m:r>
                        </m:sup>
                      </m:sSup>
                    </m:oMath>
                  </m:oMathPara>
                </a14:m>
                <a:endParaRPr lang="en-US"/>
              </a:p>
            </p:txBody>
          </p:sp>
        </mc:Choice>
        <mc:Fallback xmlns="">
          <p:sp>
            <p:nvSpPr>
              <p:cNvPr id="4" name="TextBox 3">
                <a:extLst>
                  <a:ext uri="{FF2B5EF4-FFF2-40B4-BE49-F238E27FC236}">
                    <a16:creationId xmlns:a16="http://schemas.microsoft.com/office/drawing/2014/main" id="{70362978-7434-91D5-CD53-125A90745A89}"/>
                  </a:ext>
                </a:extLst>
              </p:cNvPr>
              <p:cNvSpPr txBox="1">
                <a:spLocks noRot="1" noChangeAspect="1" noMove="1" noResize="1" noEditPoints="1" noAdjustHandles="1" noChangeArrowheads="1" noChangeShapeType="1" noTextEdit="1"/>
              </p:cNvSpPr>
              <p:nvPr/>
            </p:nvSpPr>
            <p:spPr>
              <a:xfrm>
                <a:off x="-165585" y="3413220"/>
                <a:ext cx="4126805" cy="65627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DF68E4B-597D-A64A-C160-B1BBE7924B9D}"/>
                  </a:ext>
                </a:extLst>
              </p:cNvPr>
              <p:cNvSpPr txBox="1"/>
              <p:nvPr/>
            </p:nvSpPr>
            <p:spPr>
              <a:xfrm>
                <a:off x="3110433" y="3280491"/>
                <a:ext cx="2942426" cy="788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𝜎</m:t>
                          </m:r>
                        </m:e>
                        <m:sub>
                          <m:r>
                            <a:rPr lang="en-US" sz="3600" b="0" i="1" smtClean="0">
                              <a:latin typeface="Cambria Math" panose="02040503050406030204" pitchFamily="18" charset="0"/>
                              <a:ea typeface="Cambria Math" panose="02040503050406030204" pitchFamily="18" charset="0"/>
                            </a:rPr>
                            <m:t>𝑉</m:t>
                          </m:r>
                        </m:sub>
                      </m:sSub>
                      <m:r>
                        <a:rPr lang="en-US" sz="3600" b="0" i="1" smtClean="0">
                          <a:latin typeface="Cambria Math" panose="02040503050406030204" pitchFamily="18" charset="0"/>
                          <a:ea typeface="Cambria Math" panose="02040503050406030204" pitchFamily="18" charset="0"/>
                        </a:rPr>
                        <m:t>=</m:t>
                      </m:r>
                      <m:rad>
                        <m:radPr>
                          <m:degHide m:val="on"/>
                          <m:ctrlPr>
                            <a:rPr lang="en-US" sz="3600" b="0" i="1" smtClean="0">
                              <a:latin typeface="Cambria Math" panose="02040503050406030204" pitchFamily="18" charset="0"/>
                              <a:ea typeface="Cambria Math" panose="02040503050406030204" pitchFamily="18" charset="0"/>
                            </a:rPr>
                          </m:ctrlPr>
                        </m:radPr>
                        <m:deg/>
                        <m:e>
                          <m:r>
                            <a:rPr lang="en-US" sz="3600" b="1">
                              <a:latin typeface="Cambria Math" panose="02040503050406030204" pitchFamily="18" charset="0"/>
                              <a:ea typeface="Cambria Math" panose="02040503050406030204" pitchFamily="18" charset="0"/>
                            </a:rPr>
                            <m:t>𝐰𝐂</m:t>
                          </m:r>
                          <m:sSup>
                            <m:sSupPr>
                              <m:ctrlPr>
                                <a:rPr lang="en-US" sz="3600" b="1" i="1">
                                  <a:latin typeface="Cambria Math" panose="02040503050406030204" pitchFamily="18" charset="0"/>
                                  <a:ea typeface="Cambria Math" panose="02040503050406030204" pitchFamily="18" charset="0"/>
                                </a:rPr>
                              </m:ctrlPr>
                            </m:sSupPr>
                            <m:e>
                              <m:r>
                                <a:rPr lang="en-US" sz="3600" b="1">
                                  <a:latin typeface="Cambria Math" panose="02040503050406030204" pitchFamily="18" charset="0"/>
                                  <a:ea typeface="Cambria Math" panose="02040503050406030204" pitchFamily="18" charset="0"/>
                                </a:rPr>
                                <m:t>𝐰</m:t>
                              </m:r>
                            </m:e>
                            <m:sup>
                              <m:r>
                                <m:rPr>
                                  <m:sty m:val="p"/>
                                </m:rPr>
                                <a:rPr lang="en-US" sz="3600">
                                  <a:latin typeface="Cambria Math" panose="02040503050406030204" pitchFamily="18" charset="0"/>
                                  <a:ea typeface="Cambria Math" panose="02040503050406030204" pitchFamily="18" charset="0"/>
                                </a:rPr>
                                <m:t>T</m:t>
                              </m:r>
                            </m:sup>
                          </m:sSup>
                        </m:e>
                      </m:rad>
                    </m:oMath>
                  </m:oMathPara>
                </a14:m>
                <a:endParaRPr lang="en-US" b="1">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CDF68E4B-597D-A64A-C160-B1BBE7924B9D}"/>
                  </a:ext>
                </a:extLst>
              </p:cNvPr>
              <p:cNvSpPr txBox="1">
                <a:spLocks noRot="1" noChangeAspect="1" noMove="1" noResize="1" noEditPoints="1" noAdjustHandles="1" noChangeArrowheads="1" noChangeShapeType="1" noTextEdit="1"/>
              </p:cNvSpPr>
              <p:nvPr/>
            </p:nvSpPr>
            <p:spPr>
              <a:xfrm>
                <a:off x="3110433" y="3280491"/>
                <a:ext cx="2942426" cy="788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98A2E7C-5D5F-B785-2B22-D24FE85D6BF6}"/>
                  </a:ext>
                </a:extLst>
              </p:cNvPr>
              <p:cNvSpPr txBox="1"/>
              <p:nvPr/>
            </p:nvSpPr>
            <p:spPr>
              <a:xfrm>
                <a:off x="680321" y="4199184"/>
                <a:ext cx="5329396" cy="2031325"/>
              </a:xfrm>
              <a:prstGeom prst="rect">
                <a:avLst/>
              </a:prstGeom>
              <a:noFill/>
            </p:spPr>
            <p:txBody>
              <a:bodyPr wrap="square" rtlCol="0">
                <a:spAutoFit/>
              </a:bodyPr>
              <a:lstStyle/>
              <a:p>
                <a:r>
                  <a:rPr lang="en-US"/>
                  <a:t>where </a:t>
                </a:r>
              </a:p>
              <a:p>
                <a:endParaRPr lang="en-US" sz="1800" b="0" i="1">
                  <a:latin typeface="Cambria Math" panose="02040503050406030204" pitchFamily="18" charset="0"/>
                  <a:ea typeface="Cambria Math" panose="02040503050406030204" pitchFamily="18" charset="0"/>
                </a:endParaRPr>
              </a:p>
              <a:p>
                <a14:m>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𝜇</m:t>
                        </m:r>
                      </m:e>
                      <m:sub>
                        <m:r>
                          <a:rPr lang="en-US" sz="1800" b="0" i="1" smtClean="0">
                            <a:latin typeface="Cambria Math" panose="02040503050406030204" pitchFamily="18" charset="0"/>
                            <a:ea typeface="Cambria Math" panose="02040503050406030204" pitchFamily="18" charset="0"/>
                          </a:rPr>
                          <m:t>𝑉</m:t>
                        </m:r>
                      </m:sub>
                    </m:sSub>
                  </m:oMath>
                </a14:m>
                <a:r>
                  <a:rPr lang="en-US"/>
                  <a:t> is the expected portfolio return</a:t>
                </a:r>
              </a:p>
              <a:p>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𝑉</m:t>
                        </m:r>
                      </m:sub>
                    </m:sSub>
                  </m:oMath>
                </a14:m>
                <a:r>
                  <a:rPr lang="en-US"/>
                  <a:t>is the portfolio standard deviation</a:t>
                </a:r>
              </a:p>
              <a:p>
                <a14:m>
                  <m:oMath xmlns:m="http://schemas.openxmlformats.org/officeDocument/2006/math">
                    <m:r>
                      <a:rPr lang="en-US" sz="1800" b="1" i="0" smtClean="0">
                        <a:latin typeface="Cambria Math" panose="02040503050406030204" pitchFamily="18" charset="0"/>
                        <a:ea typeface="Cambria Math" panose="02040503050406030204" pitchFamily="18" charset="0"/>
                      </a:rPr>
                      <m:t>𝐰</m:t>
                    </m:r>
                  </m:oMath>
                </a14:m>
                <a:r>
                  <a:rPr lang="en-US" b="1"/>
                  <a:t> </a:t>
                </a:r>
                <a:r>
                  <a:rPr lang="en-US"/>
                  <a:t>is the weight row matrix</a:t>
                </a:r>
              </a:p>
              <a:p>
                <a14:m>
                  <m:oMath xmlns:m="http://schemas.openxmlformats.org/officeDocument/2006/math">
                    <m:r>
                      <a:rPr lang="en-US" sz="1800" b="1" i="0" smtClean="0">
                        <a:latin typeface="Cambria Math" panose="02040503050406030204" pitchFamily="18" charset="0"/>
                        <a:ea typeface="Cambria Math" panose="02040503050406030204" pitchFamily="18" charset="0"/>
                      </a:rPr>
                      <m:t>𝐦</m:t>
                    </m:r>
                  </m:oMath>
                </a14:m>
                <a:r>
                  <a:rPr lang="en-US"/>
                  <a:t> is the expected security return row matrix</a:t>
                </a:r>
              </a:p>
              <a:p>
                <a14:m>
                  <m:oMath xmlns:m="http://schemas.openxmlformats.org/officeDocument/2006/math">
                    <m:r>
                      <a:rPr lang="en-US" sz="1800" b="1" i="0" smtClean="0">
                        <a:latin typeface="Cambria Math" panose="02040503050406030204" pitchFamily="18" charset="0"/>
                        <a:ea typeface="Cambria Math" panose="02040503050406030204" pitchFamily="18" charset="0"/>
                      </a:rPr>
                      <m:t>𝐂</m:t>
                    </m:r>
                  </m:oMath>
                </a14:m>
                <a:r>
                  <a:rPr lang="en-US"/>
                  <a:t> is the covariance matrix</a:t>
                </a:r>
              </a:p>
            </p:txBody>
          </p:sp>
        </mc:Choice>
        <mc:Fallback xmlns="">
          <p:sp>
            <p:nvSpPr>
              <p:cNvPr id="6" name="TextBox 5">
                <a:extLst>
                  <a:ext uri="{FF2B5EF4-FFF2-40B4-BE49-F238E27FC236}">
                    <a16:creationId xmlns:a16="http://schemas.microsoft.com/office/drawing/2014/main" id="{D98A2E7C-5D5F-B785-2B22-D24FE85D6BF6}"/>
                  </a:ext>
                </a:extLst>
              </p:cNvPr>
              <p:cNvSpPr txBox="1">
                <a:spLocks noRot="1" noChangeAspect="1" noMove="1" noResize="1" noEditPoints="1" noAdjustHandles="1" noChangeArrowheads="1" noChangeShapeType="1" noTextEdit="1"/>
              </p:cNvSpPr>
              <p:nvPr/>
            </p:nvSpPr>
            <p:spPr>
              <a:xfrm>
                <a:off x="680321" y="4199184"/>
                <a:ext cx="5329396" cy="2031325"/>
              </a:xfrm>
              <a:prstGeom prst="rect">
                <a:avLst/>
              </a:prstGeom>
              <a:blipFill>
                <a:blip r:embed="rId4"/>
                <a:stretch>
                  <a:fillRect l="-1030" t="-2102" b="-360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D6F861DF-1941-685D-F5C9-AAA9D9BFAC12}"/>
              </a:ext>
            </a:extLst>
          </p:cNvPr>
          <p:cNvPicPr>
            <a:picLocks noChangeAspect="1"/>
          </p:cNvPicPr>
          <p:nvPr/>
        </p:nvPicPr>
        <p:blipFill>
          <a:blip r:embed="rId5"/>
          <a:stretch>
            <a:fillRect/>
          </a:stretch>
        </p:blipFill>
        <p:spPr>
          <a:xfrm>
            <a:off x="6096000" y="3423650"/>
            <a:ext cx="5355016" cy="2812310"/>
          </a:xfrm>
          <a:prstGeom prst="rect">
            <a:avLst/>
          </a:prstGeom>
        </p:spPr>
      </p:pic>
      <p:sp>
        <p:nvSpPr>
          <p:cNvPr id="7" name="TextBox 6">
            <a:extLst>
              <a:ext uri="{FF2B5EF4-FFF2-40B4-BE49-F238E27FC236}">
                <a16:creationId xmlns:a16="http://schemas.microsoft.com/office/drawing/2014/main" id="{1DF89752-6A0D-1AC4-7C75-D4B86E87C224}"/>
              </a:ext>
            </a:extLst>
          </p:cNvPr>
          <p:cNvSpPr txBox="1"/>
          <p:nvPr/>
        </p:nvSpPr>
        <p:spPr>
          <a:xfrm>
            <a:off x="339969" y="6541477"/>
            <a:ext cx="7620000" cy="253916"/>
          </a:xfrm>
          <a:prstGeom prst="rect">
            <a:avLst/>
          </a:prstGeom>
          <a:noFill/>
        </p:spPr>
        <p:txBody>
          <a:bodyPr wrap="square" rtlCol="0">
            <a:spAutoFit/>
          </a:bodyPr>
          <a:lstStyle/>
          <a:p>
            <a:r>
              <a:rPr lang="en-US" sz="1050" err="1">
                <a:effectLst/>
              </a:rPr>
              <a:t>Capiński</a:t>
            </a:r>
            <a:r>
              <a:rPr lang="en-US" sz="1050"/>
              <a:t> &amp; </a:t>
            </a:r>
            <a:r>
              <a:rPr lang="en-US" sz="1050" err="1"/>
              <a:t>Zasatawniak</a:t>
            </a:r>
            <a:r>
              <a:rPr lang="en-US" sz="1050"/>
              <a:t>, pg. 72</a:t>
            </a:r>
          </a:p>
        </p:txBody>
      </p:sp>
    </p:spTree>
    <p:extLst>
      <p:ext uri="{BB962C8B-B14F-4D97-AF65-F5344CB8AC3E}">
        <p14:creationId xmlns:p14="http://schemas.microsoft.com/office/powerpoint/2010/main" val="2509276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BB2A-6C79-1B9F-E9E7-9E755A62C93F}"/>
              </a:ext>
            </a:extLst>
          </p:cNvPr>
          <p:cNvSpPr>
            <a:spLocks noGrp="1"/>
          </p:cNvSpPr>
          <p:nvPr>
            <p:ph type="title"/>
          </p:nvPr>
        </p:nvSpPr>
        <p:spPr/>
        <p:txBody>
          <a:bodyPr/>
          <a:lstStyle/>
          <a:p>
            <a:r>
              <a:rPr lang="en-US">
                <a:solidFill>
                  <a:schemeClr val="tx1">
                    <a:lumMod val="10000"/>
                    <a:lumOff val="90000"/>
                  </a:schemeClr>
                </a:solidFill>
              </a:rPr>
              <a:t>II - Process</a:t>
            </a:r>
          </a:p>
        </p:txBody>
      </p:sp>
      <p:sp>
        <p:nvSpPr>
          <p:cNvPr id="3" name="Content Placeholder 2">
            <a:extLst>
              <a:ext uri="{FF2B5EF4-FFF2-40B4-BE49-F238E27FC236}">
                <a16:creationId xmlns:a16="http://schemas.microsoft.com/office/drawing/2014/main" id="{A40E79CD-AD8C-9564-68C4-64CD77A7962E}"/>
              </a:ext>
            </a:extLst>
          </p:cNvPr>
          <p:cNvSpPr>
            <a:spLocks noGrp="1"/>
          </p:cNvSpPr>
          <p:nvPr>
            <p:ph idx="1"/>
          </p:nvPr>
        </p:nvSpPr>
        <p:spPr>
          <a:xfrm>
            <a:off x="680322" y="2336873"/>
            <a:ext cx="5369583" cy="3599316"/>
          </a:xfrm>
        </p:spPr>
        <p:txBody>
          <a:bodyPr/>
          <a:lstStyle/>
          <a:p>
            <a:pPr marL="0" indent="0">
              <a:buNone/>
            </a:pPr>
            <a:r>
              <a:rPr lang="en-US"/>
              <a:t>By introducing a risk-free security, we can split our investment between the risk-free security and any feasible portfolio of the three risky securities to form a new portfolio.</a:t>
            </a:r>
          </a:p>
          <a:p>
            <a:pPr marL="0" indent="0">
              <a:buNone/>
            </a:pPr>
            <a:endParaRPr lang="en-US"/>
          </a:p>
          <a:p>
            <a:pPr marL="0" indent="0">
              <a:buNone/>
            </a:pPr>
            <a:r>
              <a:rPr lang="en-US"/>
              <a:t>The new set of feasible portfolios is highlighted to the right.</a:t>
            </a:r>
          </a:p>
        </p:txBody>
      </p:sp>
      <p:pic>
        <p:nvPicPr>
          <p:cNvPr id="4" name="Picture 3">
            <a:extLst>
              <a:ext uri="{FF2B5EF4-FFF2-40B4-BE49-F238E27FC236}">
                <a16:creationId xmlns:a16="http://schemas.microsoft.com/office/drawing/2014/main" id="{56B91433-7707-4065-11D0-2C8A84090DC5}"/>
              </a:ext>
            </a:extLst>
          </p:cNvPr>
          <p:cNvPicPr>
            <a:picLocks noChangeAspect="1"/>
          </p:cNvPicPr>
          <p:nvPr/>
        </p:nvPicPr>
        <p:blipFill>
          <a:blip r:embed="rId2"/>
          <a:stretch>
            <a:fillRect/>
          </a:stretch>
        </p:blipFill>
        <p:spPr>
          <a:xfrm>
            <a:off x="6096000" y="2721221"/>
            <a:ext cx="5540684" cy="2830619"/>
          </a:xfrm>
          <a:prstGeom prst="rect">
            <a:avLst/>
          </a:prstGeom>
        </p:spPr>
      </p:pic>
    </p:spTree>
    <p:extLst>
      <p:ext uri="{BB962C8B-B14F-4D97-AF65-F5344CB8AC3E}">
        <p14:creationId xmlns:p14="http://schemas.microsoft.com/office/powerpoint/2010/main" val="52600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78EAE-A4EA-C28C-E247-4DA092BC39A0}"/>
              </a:ext>
            </a:extLst>
          </p:cNvPr>
          <p:cNvSpPr>
            <a:spLocks noGrp="1"/>
          </p:cNvSpPr>
          <p:nvPr>
            <p:ph type="title"/>
          </p:nvPr>
        </p:nvSpPr>
        <p:spPr/>
        <p:txBody>
          <a:bodyPr/>
          <a:lstStyle/>
          <a:p>
            <a:r>
              <a:rPr lang="en-US">
                <a:solidFill>
                  <a:schemeClr val="tx1">
                    <a:lumMod val="10000"/>
                    <a:lumOff val="90000"/>
                  </a:schemeClr>
                </a:solidFill>
              </a:rPr>
              <a:t>III - Process</a:t>
            </a:r>
          </a:p>
        </p:txBody>
      </p:sp>
      <p:sp>
        <p:nvSpPr>
          <p:cNvPr id="3" name="Content Placeholder 2">
            <a:extLst>
              <a:ext uri="{FF2B5EF4-FFF2-40B4-BE49-F238E27FC236}">
                <a16:creationId xmlns:a16="http://schemas.microsoft.com/office/drawing/2014/main" id="{68A455A6-FFAB-6A98-6735-673875CB687F}"/>
              </a:ext>
            </a:extLst>
          </p:cNvPr>
          <p:cNvSpPr>
            <a:spLocks noGrp="1"/>
          </p:cNvSpPr>
          <p:nvPr>
            <p:ph idx="1"/>
          </p:nvPr>
        </p:nvSpPr>
        <p:spPr>
          <a:xfrm>
            <a:off x="680321" y="2336872"/>
            <a:ext cx="10784847" cy="4521127"/>
          </a:xfrm>
        </p:spPr>
        <p:txBody>
          <a:bodyPr>
            <a:normAutofit/>
          </a:bodyPr>
          <a:lstStyle/>
          <a:p>
            <a:pPr marL="0" indent="0">
              <a:buNone/>
            </a:pPr>
            <a:r>
              <a:rPr lang="en-US"/>
              <a:t>A rational investor would want to maximize return while minimizing risk. To maximize return, we can pick a portfolio on the MVL and form a tangent line through that point and the risk-free security. This portfolio is the market portfolio, and the line is the Capital Market Line.</a:t>
            </a:r>
          </a:p>
          <a:p>
            <a:pPr marL="0" indent="0">
              <a:buNone/>
            </a:pPr>
            <a:r>
              <a:rPr lang="en-US"/>
              <a:t>In other words, the CML has the greatest slope that passes through the risk-free security and a feasible portfolio.</a:t>
            </a:r>
          </a:p>
          <a:p>
            <a:pPr marL="0" indent="0">
              <a:buNone/>
            </a:pPr>
            <a:endParaRPr lang="en-US"/>
          </a:p>
        </p:txBody>
      </p:sp>
      <p:pic>
        <p:nvPicPr>
          <p:cNvPr id="4" name="Picture 3">
            <a:extLst>
              <a:ext uri="{FF2B5EF4-FFF2-40B4-BE49-F238E27FC236}">
                <a16:creationId xmlns:a16="http://schemas.microsoft.com/office/drawing/2014/main" id="{9B87D1C8-9A20-B4EE-570D-0AAFDC1AE016}"/>
              </a:ext>
            </a:extLst>
          </p:cNvPr>
          <p:cNvPicPr>
            <a:picLocks noChangeAspect="1"/>
          </p:cNvPicPr>
          <p:nvPr/>
        </p:nvPicPr>
        <p:blipFill>
          <a:blip r:embed="rId2"/>
          <a:stretch>
            <a:fillRect/>
          </a:stretch>
        </p:blipFill>
        <p:spPr>
          <a:xfrm>
            <a:off x="7087933" y="4305731"/>
            <a:ext cx="4631235" cy="2376424"/>
          </a:xfrm>
          <a:prstGeom prst="rect">
            <a:avLst/>
          </a:prstGeom>
        </p:spPr>
      </p:pic>
      <p:sp>
        <p:nvSpPr>
          <p:cNvPr id="5" name="TextBox 4">
            <a:extLst>
              <a:ext uri="{FF2B5EF4-FFF2-40B4-BE49-F238E27FC236}">
                <a16:creationId xmlns:a16="http://schemas.microsoft.com/office/drawing/2014/main" id="{9F37DB27-17FC-58A2-B34C-E06BFD5409E4}"/>
              </a:ext>
            </a:extLst>
          </p:cNvPr>
          <p:cNvSpPr txBox="1"/>
          <p:nvPr/>
        </p:nvSpPr>
        <p:spPr>
          <a:xfrm>
            <a:off x="680321" y="4783015"/>
            <a:ext cx="5662247" cy="1477328"/>
          </a:xfrm>
          <a:prstGeom prst="rect">
            <a:avLst/>
          </a:prstGeom>
          <a:noFill/>
        </p:spPr>
        <p:txBody>
          <a:bodyPr wrap="square" rtlCol="0">
            <a:spAutoFit/>
          </a:bodyPr>
          <a:lstStyle/>
          <a:p>
            <a:r>
              <a:rPr lang="en-US" sz="2400"/>
              <a:t>The new set of feasible portfolios will look something like what is shown to the right.</a:t>
            </a:r>
          </a:p>
          <a:p>
            <a:endParaRPr lang="en-US"/>
          </a:p>
        </p:txBody>
      </p:sp>
    </p:spTree>
    <p:extLst>
      <p:ext uri="{BB962C8B-B14F-4D97-AF65-F5344CB8AC3E}">
        <p14:creationId xmlns:p14="http://schemas.microsoft.com/office/powerpoint/2010/main" val="4197821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7D48-ED2C-E883-5CC2-B7A9F124984D}"/>
              </a:ext>
            </a:extLst>
          </p:cNvPr>
          <p:cNvSpPr>
            <a:spLocks noGrp="1"/>
          </p:cNvSpPr>
          <p:nvPr>
            <p:ph type="title"/>
          </p:nvPr>
        </p:nvSpPr>
        <p:spPr/>
        <p:txBody>
          <a:bodyPr/>
          <a:lstStyle/>
          <a:p>
            <a:r>
              <a:rPr lang="en-US">
                <a:solidFill>
                  <a:schemeClr val="tx1">
                    <a:lumMod val="10000"/>
                    <a:lumOff val="90000"/>
                  </a:schemeClr>
                </a:solidFill>
              </a:rPr>
              <a:t>III - Process</a:t>
            </a:r>
          </a:p>
        </p:txBody>
      </p:sp>
      <p:sp>
        <p:nvSpPr>
          <p:cNvPr id="3" name="Content Placeholder 2">
            <a:extLst>
              <a:ext uri="{FF2B5EF4-FFF2-40B4-BE49-F238E27FC236}">
                <a16:creationId xmlns:a16="http://schemas.microsoft.com/office/drawing/2014/main" id="{D85EC487-5E84-834B-36F6-66F1C9FF8CA8}"/>
              </a:ext>
            </a:extLst>
          </p:cNvPr>
          <p:cNvSpPr>
            <a:spLocks noGrp="1"/>
          </p:cNvSpPr>
          <p:nvPr>
            <p:ph idx="1"/>
          </p:nvPr>
        </p:nvSpPr>
        <p:spPr/>
        <p:txBody>
          <a:bodyPr/>
          <a:lstStyle/>
          <a:p>
            <a:pPr marL="0" indent="0">
              <a:buNone/>
            </a:pPr>
            <a:r>
              <a:rPr lang="en-US"/>
              <a:t>We can use the following equation to compute the weights of the securities in the market portfolio:</a:t>
            </a:r>
          </a:p>
          <a:p>
            <a:pPr marL="0" indent="0">
              <a:buNone/>
            </a:pPr>
            <a:endParaRPr lang="en-US"/>
          </a:p>
          <a:p>
            <a:pPr marL="0" indent="0">
              <a:buNone/>
            </a:pPr>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DB954DF-49A7-6082-B393-D1A2E9721745}"/>
                  </a:ext>
                </a:extLst>
              </p:cNvPr>
              <p:cNvSpPr txBox="1"/>
              <p:nvPr/>
            </p:nvSpPr>
            <p:spPr>
              <a:xfrm>
                <a:off x="772160" y="3349022"/>
                <a:ext cx="3098800" cy="7925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𝐰</m:t>
                          </m:r>
                        </m:e>
                        <m:sub>
                          <m:r>
                            <a:rPr lang="en-US" sz="2400" b="0" i="1" smtClean="0">
                              <a:latin typeface="Cambria Math" panose="02040503050406030204" pitchFamily="18" charset="0"/>
                            </a:rPr>
                            <m:t>𝑀</m:t>
                          </m:r>
                        </m:sub>
                      </m:sSub>
                      <m:r>
                        <a:rPr lang="en-US" sz="2400" b="1" i="0" smtClean="0">
                          <a:latin typeface="Cambria Math" panose="02040503050406030204" pitchFamily="18" charset="0"/>
                        </a:rPr>
                        <m:t>=</m:t>
                      </m:r>
                      <m:f>
                        <m:fPr>
                          <m:ctrlPr>
                            <a:rPr lang="en-US" sz="2400" b="1" i="1" smtClean="0">
                              <a:latin typeface="Cambria Math" panose="02040503050406030204" pitchFamily="18" charset="0"/>
                            </a:rPr>
                          </m:ctrlPr>
                        </m:fPr>
                        <m:num>
                          <m:d>
                            <m:dPr>
                              <m:ctrlPr>
                                <a:rPr lang="en-US" sz="2400" b="1" i="1" smtClean="0">
                                  <a:latin typeface="Cambria Math" panose="02040503050406030204" pitchFamily="18" charset="0"/>
                                </a:rPr>
                              </m:ctrlPr>
                            </m:dPr>
                            <m:e>
                              <m:r>
                                <a:rPr lang="en-US" sz="2400" b="1" i="0" smtClean="0">
                                  <a:latin typeface="Cambria Math" panose="02040503050406030204" pitchFamily="18" charset="0"/>
                                </a:rPr>
                                <m:t>𝐦</m:t>
                              </m:r>
                              <m:r>
                                <a:rPr lang="en-US" sz="2400" b="0" i="0" smtClean="0">
                                  <a:latin typeface="Cambria Math" panose="02040503050406030204" pitchFamily="18" charset="0"/>
                                </a:rPr>
                                <m:t>−</m:t>
                              </m:r>
                              <m:r>
                                <a:rPr lang="en-US" sz="2400" b="0" i="1" smtClean="0">
                                  <a:latin typeface="Cambria Math" panose="02040503050406030204" pitchFamily="18" charset="0"/>
                                </a:rPr>
                                <m:t>𝑅</m:t>
                              </m:r>
                              <m:r>
                                <a:rPr lang="en-US" sz="2400" b="1" i="0" smtClean="0">
                                  <a:latin typeface="Cambria Math" panose="02040503050406030204" pitchFamily="18" charset="0"/>
                                </a:rPr>
                                <m:t>𝐮</m:t>
                              </m:r>
                            </m:e>
                          </m:d>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𝐂</m:t>
                              </m:r>
                            </m:e>
                            <m:sup>
                              <m:r>
                                <a:rPr lang="en-US" sz="2400" b="0" i="0" smtClean="0">
                                  <a:latin typeface="Cambria Math" panose="02040503050406030204" pitchFamily="18" charset="0"/>
                                </a:rPr>
                                <m:t>−1</m:t>
                              </m:r>
                            </m:sup>
                          </m:sSup>
                        </m:num>
                        <m:den>
                          <m:sSup>
                            <m:sSupPr>
                              <m:ctrlPr>
                                <a:rPr lang="en-US" sz="2400" i="1">
                                  <a:latin typeface="Cambria Math" panose="02040503050406030204" pitchFamily="18" charset="0"/>
                                </a:rPr>
                              </m:ctrlPr>
                            </m:sSupPr>
                            <m:e>
                              <m:d>
                                <m:dPr>
                                  <m:ctrlPr>
                                    <a:rPr lang="en-US" sz="2400" b="1" i="1">
                                      <a:latin typeface="Cambria Math" panose="02040503050406030204" pitchFamily="18" charset="0"/>
                                    </a:rPr>
                                  </m:ctrlPr>
                                </m:dPr>
                                <m:e>
                                  <m:r>
                                    <a:rPr lang="en-US" sz="2400" b="1">
                                      <a:latin typeface="Cambria Math" panose="02040503050406030204" pitchFamily="18" charset="0"/>
                                    </a:rPr>
                                    <m:t>𝐦</m:t>
                                  </m:r>
                                  <m:r>
                                    <a:rPr lang="en-US" sz="2400">
                                      <a:latin typeface="Cambria Math" panose="02040503050406030204" pitchFamily="18" charset="0"/>
                                    </a:rPr>
                                    <m:t>−</m:t>
                                  </m:r>
                                  <m:r>
                                    <a:rPr lang="en-US" sz="2400" i="1">
                                      <a:latin typeface="Cambria Math" panose="02040503050406030204" pitchFamily="18" charset="0"/>
                                    </a:rPr>
                                    <m:t>𝑅</m:t>
                                  </m:r>
                                  <m:r>
                                    <a:rPr lang="en-US" sz="2400" b="1">
                                      <a:latin typeface="Cambria Math" panose="02040503050406030204" pitchFamily="18" charset="0"/>
                                    </a:rPr>
                                    <m:t>𝐮</m:t>
                                  </m:r>
                                </m:e>
                              </m:d>
                              <m:r>
                                <a:rPr lang="en-US" sz="2400" b="1">
                                  <a:latin typeface="Cambria Math" panose="02040503050406030204" pitchFamily="18" charset="0"/>
                                </a:rPr>
                                <m:t>𝐂</m:t>
                              </m:r>
                            </m:e>
                            <m:sup>
                              <m:r>
                                <a:rPr lang="en-US" sz="2400">
                                  <a:latin typeface="Cambria Math" panose="02040503050406030204" pitchFamily="18" charset="0"/>
                                </a:rPr>
                                <m:t>−1</m:t>
                              </m:r>
                            </m:sup>
                          </m:sSup>
                          <m:sSup>
                            <m:sSupPr>
                              <m:ctrlPr>
                                <a:rPr lang="en-US" sz="2400" b="0" i="1" smtClean="0">
                                  <a:latin typeface="Cambria Math" panose="02040503050406030204" pitchFamily="18" charset="0"/>
                                </a:rPr>
                              </m:ctrlPr>
                            </m:sSupPr>
                            <m:e>
                              <m:r>
                                <a:rPr lang="en-US" sz="2400" b="1" i="0" smtClean="0">
                                  <a:latin typeface="Cambria Math" panose="02040503050406030204" pitchFamily="18" charset="0"/>
                                </a:rPr>
                                <m:t>𝐮</m:t>
                              </m:r>
                            </m:e>
                            <m:sup>
                              <m:r>
                                <m:rPr>
                                  <m:sty m:val="p"/>
                                </m:rPr>
                                <a:rPr lang="en-US" sz="2400" b="0" i="0" smtClean="0">
                                  <a:latin typeface="Cambria Math" panose="02040503050406030204" pitchFamily="18" charset="0"/>
                                </a:rPr>
                                <m:t>T</m:t>
                              </m:r>
                            </m:sup>
                          </m:sSup>
                        </m:den>
                      </m:f>
                    </m:oMath>
                  </m:oMathPara>
                </a14:m>
                <a:endParaRPr lang="en-US" sz="2400" b="1"/>
              </a:p>
            </p:txBody>
          </p:sp>
        </mc:Choice>
        <mc:Fallback>
          <p:sp>
            <p:nvSpPr>
              <p:cNvPr id="4" name="TextBox 3">
                <a:extLst>
                  <a:ext uri="{FF2B5EF4-FFF2-40B4-BE49-F238E27FC236}">
                    <a16:creationId xmlns:a16="http://schemas.microsoft.com/office/drawing/2014/main" id="{DDB954DF-49A7-6082-B393-D1A2E9721745}"/>
                  </a:ext>
                </a:extLst>
              </p:cNvPr>
              <p:cNvSpPr txBox="1">
                <a:spLocks noRot="1" noChangeAspect="1" noMove="1" noResize="1" noEditPoints="1" noAdjustHandles="1" noChangeArrowheads="1" noChangeShapeType="1" noTextEdit="1"/>
              </p:cNvSpPr>
              <p:nvPr/>
            </p:nvSpPr>
            <p:spPr>
              <a:xfrm>
                <a:off x="772160" y="3349022"/>
                <a:ext cx="3098800" cy="79258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5125C00-A8A4-199D-60E8-DE5A37BB66CB}"/>
                  </a:ext>
                </a:extLst>
              </p:cNvPr>
              <p:cNvSpPr txBox="1"/>
              <p:nvPr/>
            </p:nvSpPr>
            <p:spPr>
              <a:xfrm>
                <a:off x="6228080" y="3160540"/>
                <a:ext cx="7437120" cy="1169551"/>
              </a:xfrm>
              <a:prstGeom prst="rect">
                <a:avLst/>
              </a:prstGeom>
              <a:noFill/>
            </p:spPr>
            <p:txBody>
              <a:bodyPr wrap="square" rtlCol="0">
                <a:spAutoFit/>
              </a:bodyPr>
              <a:lstStyle/>
              <a:p>
                <a14:m>
                  <m:oMath xmlns:m="http://schemas.openxmlformats.org/officeDocument/2006/math">
                    <m:sSub>
                      <m:sSubPr>
                        <m:ctrlPr>
                          <a:rPr lang="en-US" sz="1400" b="1" i="1" smtClean="0">
                            <a:latin typeface="Cambria Math" panose="02040503050406030204" pitchFamily="18" charset="0"/>
                          </a:rPr>
                        </m:ctrlPr>
                      </m:sSubPr>
                      <m:e>
                        <m:r>
                          <a:rPr lang="en-US" sz="1400" b="1" i="0" smtClean="0">
                            <a:latin typeface="Cambria Math" panose="02040503050406030204" pitchFamily="18" charset="0"/>
                          </a:rPr>
                          <m:t>𝐰</m:t>
                        </m:r>
                      </m:e>
                      <m:sub>
                        <m:r>
                          <a:rPr lang="en-US" sz="1400" b="0" i="1" smtClean="0">
                            <a:latin typeface="Cambria Math" panose="02040503050406030204" pitchFamily="18" charset="0"/>
                          </a:rPr>
                          <m:t>𝑀</m:t>
                        </m:r>
                      </m:sub>
                    </m:sSub>
                  </m:oMath>
                </a14:m>
                <a:r>
                  <a:rPr lang="en-US" sz="1400"/>
                  <a:t> is the market portfolio weight row matrix</a:t>
                </a:r>
              </a:p>
              <a:p>
                <a14:m>
                  <m:oMath xmlns:m="http://schemas.openxmlformats.org/officeDocument/2006/math">
                    <m:r>
                      <a:rPr lang="en-US" sz="1400" b="1" i="0" smtClean="0">
                        <a:latin typeface="Cambria Math" panose="02040503050406030204" pitchFamily="18" charset="0"/>
                      </a:rPr>
                      <m:t>𝐦</m:t>
                    </m:r>
                  </m:oMath>
                </a14:m>
                <a:r>
                  <a:rPr lang="en-US" sz="1400"/>
                  <a:t> is the expected security return row matrix</a:t>
                </a:r>
              </a:p>
              <a:p>
                <a14:m>
                  <m:oMath xmlns:m="http://schemas.openxmlformats.org/officeDocument/2006/math">
                    <m:r>
                      <a:rPr lang="en-US" sz="1400" b="0" i="1" smtClean="0">
                        <a:latin typeface="Cambria Math" panose="02040503050406030204" pitchFamily="18" charset="0"/>
                      </a:rPr>
                      <m:t>𝑅</m:t>
                    </m:r>
                  </m:oMath>
                </a14:m>
                <a:r>
                  <a:rPr lang="en-US" sz="1400"/>
                  <a:t> is the risk-free rate</a:t>
                </a:r>
              </a:p>
              <a:p>
                <a14:m>
                  <m:oMath xmlns:m="http://schemas.openxmlformats.org/officeDocument/2006/math">
                    <m:r>
                      <a:rPr lang="en-US" sz="1400" b="1" i="0" smtClean="0">
                        <a:latin typeface="Cambria Math" panose="02040503050406030204" pitchFamily="18" charset="0"/>
                      </a:rPr>
                      <m:t>𝐮</m:t>
                    </m:r>
                  </m:oMath>
                </a14:m>
                <a:r>
                  <a:rPr lang="en-US" sz="1400"/>
                  <a:t> is an n-length row matrix of all ones, given there are n securities</a:t>
                </a:r>
              </a:p>
              <a:p>
                <a14:m>
                  <m:oMath xmlns:m="http://schemas.openxmlformats.org/officeDocument/2006/math">
                    <m:r>
                      <a:rPr lang="en-US" sz="1400" b="1" i="0" smtClean="0">
                        <a:latin typeface="Cambria Math" panose="02040503050406030204" pitchFamily="18" charset="0"/>
                      </a:rPr>
                      <m:t>𝐂</m:t>
                    </m:r>
                  </m:oMath>
                </a14:m>
                <a:r>
                  <a:rPr lang="en-US" sz="1400"/>
                  <a:t> is the covariance matrix</a:t>
                </a:r>
              </a:p>
            </p:txBody>
          </p:sp>
        </mc:Choice>
        <mc:Fallback>
          <p:sp>
            <p:nvSpPr>
              <p:cNvPr id="5" name="TextBox 4">
                <a:extLst>
                  <a:ext uri="{FF2B5EF4-FFF2-40B4-BE49-F238E27FC236}">
                    <a16:creationId xmlns:a16="http://schemas.microsoft.com/office/drawing/2014/main" id="{05125C00-A8A4-199D-60E8-DE5A37BB66CB}"/>
                  </a:ext>
                </a:extLst>
              </p:cNvPr>
              <p:cNvSpPr txBox="1">
                <a:spLocks noRot="1" noChangeAspect="1" noMove="1" noResize="1" noEditPoints="1" noAdjustHandles="1" noChangeArrowheads="1" noChangeShapeType="1" noTextEdit="1"/>
              </p:cNvSpPr>
              <p:nvPr/>
            </p:nvSpPr>
            <p:spPr>
              <a:xfrm>
                <a:off x="6228080" y="3160540"/>
                <a:ext cx="7437120" cy="1169551"/>
              </a:xfrm>
              <a:prstGeom prst="rect">
                <a:avLst/>
              </a:prstGeom>
              <a:blipFill>
                <a:blip r:embed="rId3"/>
                <a:stretch>
                  <a:fillRect t="-1042" b="-416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7766BCE-ED3E-CA71-0B9D-5AAC616B0E9F}"/>
              </a:ext>
            </a:extLst>
          </p:cNvPr>
          <p:cNvSpPr txBox="1"/>
          <p:nvPr/>
        </p:nvSpPr>
        <p:spPr>
          <a:xfrm>
            <a:off x="772160" y="5212509"/>
            <a:ext cx="4379359" cy="923330"/>
          </a:xfrm>
          <a:prstGeom prst="rect">
            <a:avLst/>
          </a:prstGeom>
          <a:noFill/>
        </p:spPr>
        <p:txBody>
          <a:bodyPr wrap="square" rtlCol="0">
            <a:spAutoFit/>
          </a:bodyPr>
          <a:lstStyle/>
          <a:p>
            <a:r>
              <a:rPr lang="en-US"/>
              <a:t>With the given data, Excel was used to compute the weights of the market portfolio as:</a:t>
            </a:r>
          </a:p>
        </p:txBody>
      </p:sp>
      <p:sp>
        <p:nvSpPr>
          <p:cNvPr id="7" name="TextBox 6">
            <a:extLst>
              <a:ext uri="{FF2B5EF4-FFF2-40B4-BE49-F238E27FC236}">
                <a16:creationId xmlns:a16="http://schemas.microsoft.com/office/drawing/2014/main" id="{74BDEBD9-D475-9D50-1590-C6D98624C4D0}"/>
              </a:ext>
            </a:extLst>
          </p:cNvPr>
          <p:cNvSpPr txBox="1"/>
          <p:nvPr/>
        </p:nvSpPr>
        <p:spPr>
          <a:xfrm>
            <a:off x="5379721" y="3603054"/>
            <a:ext cx="1168400" cy="276999"/>
          </a:xfrm>
          <a:prstGeom prst="rect">
            <a:avLst/>
          </a:prstGeom>
          <a:noFill/>
        </p:spPr>
        <p:txBody>
          <a:bodyPr wrap="square" rtlCol="0">
            <a:spAutoFit/>
          </a:bodyPr>
          <a:lstStyle/>
          <a:p>
            <a:r>
              <a:rPr lang="en-US" sz="1200"/>
              <a:t>where</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A3DC58D-A091-C41D-C7E0-717FD6057EC1}"/>
                  </a:ext>
                </a:extLst>
              </p:cNvPr>
              <p:cNvSpPr txBox="1"/>
              <p:nvPr/>
            </p:nvSpPr>
            <p:spPr>
              <a:xfrm>
                <a:off x="5852160" y="5423233"/>
                <a:ext cx="5384800" cy="738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𝐰</m:t>
                          </m:r>
                        </m:e>
                        <m:sub>
                          <m:r>
                            <a:rPr lang="en-US" sz="2400" b="0" i="1" smtClean="0">
                              <a:latin typeface="Cambria Math" panose="02040503050406030204" pitchFamily="18" charset="0"/>
                            </a:rPr>
                            <m:t>𝑀</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0.6773       −0.1518        0.4745</m:t>
                          </m:r>
                        </m:e>
                      </m:d>
                    </m:oMath>
                  </m:oMathPara>
                </a14:m>
                <a:endParaRPr lang="en-US" sz="2400" b="1"/>
              </a:p>
              <a:p>
                <a:endParaRPr lang="en-US"/>
              </a:p>
            </p:txBody>
          </p:sp>
        </mc:Choice>
        <mc:Fallback>
          <p:sp>
            <p:nvSpPr>
              <p:cNvPr id="8" name="TextBox 7">
                <a:extLst>
                  <a:ext uri="{FF2B5EF4-FFF2-40B4-BE49-F238E27FC236}">
                    <a16:creationId xmlns:a16="http://schemas.microsoft.com/office/drawing/2014/main" id="{8A3DC58D-A091-C41D-C7E0-717FD6057EC1}"/>
                  </a:ext>
                </a:extLst>
              </p:cNvPr>
              <p:cNvSpPr txBox="1">
                <a:spLocks noRot="1" noChangeAspect="1" noMove="1" noResize="1" noEditPoints="1" noAdjustHandles="1" noChangeArrowheads="1" noChangeShapeType="1" noTextEdit="1"/>
              </p:cNvSpPr>
              <p:nvPr/>
            </p:nvSpPr>
            <p:spPr>
              <a:xfrm>
                <a:off x="5852160" y="5423233"/>
                <a:ext cx="5384800" cy="738664"/>
              </a:xfrm>
              <a:prstGeom prst="rect">
                <a:avLst/>
              </a:prstGeom>
              <a:blipFill>
                <a:blip r:embed="rId4"/>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53FF1687-3C7B-0632-4654-4F6DF81A25A7}"/>
              </a:ext>
            </a:extLst>
          </p:cNvPr>
          <p:cNvSpPr txBox="1"/>
          <p:nvPr/>
        </p:nvSpPr>
        <p:spPr>
          <a:xfrm>
            <a:off x="339969" y="6541477"/>
            <a:ext cx="7620000" cy="253916"/>
          </a:xfrm>
          <a:prstGeom prst="rect">
            <a:avLst/>
          </a:prstGeom>
          <a:noFill/>
        </p:spPr>
        <p:txBody>
          <a:bodyPr wrap="square" rtlCol="0">
            <a:spAutoFit/>
          </a:bodyPr>
          <a:lstStyle/>
          <a:p>
            <a:r>
              <a:rPr lang="en-US" sz="1050" err="1">
                <a:effectLst/>
              </a:rPr>
              <a:t>Capiński</a:t>
            </a:r>
            <a:r>
              <a:rPr lang="en-US" sz="1050"/>
              <a:t> &amp; </a:t>
            </a:r>
            <a:r>
              <a:rPr lang="en-US" sz="1050" err="1"/>
              <a:t>Zasatawniak</a:t>
            </a:r>
            <a:r>
              <a:rPr lang="en-US" sz="1050"/>
              <a:t>, pg. 83</a:t>
            </a:r>
          </a:p>
        </p:txBody>
      </p:sp>
    </p:spTree>
    <p:extLst>
      <p:ext uri="{BB962C8B-B14F-4D97-AF65-F5344CB8AC3E}">
        <p14:creationId xmlns:p14="http://schemas.microsoft.com/office/powerpoint/2010/main" val="1217635507"/>
      </p:ext>
    </p:extLst>
  </p:cSld>
  <p:clrMapOvr>
    <a:masterClrMapping/>
  </p:clrMapOvr>
</p:sld>
</file>

<file path=ppt/theme/theme1.xml><?xml version="1.0" encoding="utf-8"?>
<a:theme xmlns:a="http://schemas.openxmlformats.org/drawingml/2006/main" name="Berlin">
  <a:themeElements>
    <a:clrScheme name="Custom 8">
      <a:dk1>
        <a:srgbClr val="000000"/>
      </a:dk1>
      <a:lt1>
        <a:srgbClr val="131313"/>
      </a:lt1>
      <a:dk2>
        <a:srgbClr val="D9D9D9"/>
      </a:dk2>
      <a:lt2>
        <a:srgbClr val="0D0D0D"/>
      </a:lt2>
      <a:accent1>
        <a:srgbClr val="8A8A8A"/>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Berlin</Template>
  <Application>Microsoft Office PowerPoint</Application>
  <PresentationFormat>Widescreen</PresentationFormat>
  <Slides>33</Slides>
  <Notes>2</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Berlin</vt:lpstr>
      <vt:lpstr>Pension Fund with Risky Securities</vt:lpstr>
      <vt:lpstr>Extension of Pension Fund</vt:lpstr>
      <vt:lpstr>Goal</vt:lpstr>
      <vt:lpstr>Assumptions</vt:lpstr>
      <vt:lpstr>Assumptions</vt:lpstr>
      <vt:lpstr>I - Process</vt:lpstr>
      <vt:lpstr>II - Process</vt:lpstr>
      <vt:lpstr>III - Process</vt:lpstr>
      <vt:lpstr>III - Process</vt:lpstr>
      <vt:lpstr>III - Process</vt:lpstr>
      <vt:lpstr>IV - Process</vt:lpstr>
      <vt:lpstr>V - Process</vt:lpstr>
      <vt:lpstr>V - Process</vt:lpstr>
      <vt:lpstr>VI - Process</vt:lpstr>
      <vt:lpstr>VII - Process</vt:lpstr>
      <vt:lpstr>VII - Process</vt:lpstr>
      <vt:lpstr>VII - Process</vt:lpstr>
      <vt:lpstr>VII - Process</vt:lpstr>
      <vt:lpstr>Real World Financial Data</vt:lpstr>
      <vt:lpstr>Assumptions</vt:lpstr>
      <vt:lpstr>Assumptions</vt:lpstr>
      <vt:lpstr>Assumptions</vt:lpstr>
      <vt:lpstr>Assumptions</vt:lpstr>
      <vt:lpstr>I - Process</vt:lpstr>
      <vt:lpstr>II - Process</vt:lpstr>
      <vt:lpstr>III - Process</vt:lpstr>
      <vt:lpstr>III - Process</vt:lpstr>
      <vt:lpstr>VI - Process</vt:lpstr>
      <vt:lpstr>V – Assumptions Application</vt:lpstr>
      <vt:lpstr>VI - Process</vt:lpstr>
      <vt:lpstr>Conclusion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Pension Fund with Risky Securities</dc:title>
  <dc:creator>Schmitt, Ryan D.</dc:creator>
  <cp:revision>2</cp:revision>
  <dcterms:created xsi:type="dcterms:W3CDTF">2025-04-14T14:55:46Z</dcterms:created>
  <dcterms:modified xsi:type="dcterms:W3CDTF">2025-04-22T23:40:52Z</dcterms:modified>
</cp:coreProperties>
</file>