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Tahoma"/>
      <p:regular r:id="rId24"/>
      <p:bold r:id="rId25"/>
    </p:embeddedFont>
    <p:embeddedFont>
      <p:font typeface="Lexen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Lexend-regular.fntdata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font" Target="fonts/Tahoma-bold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2.xml"/><Relationship Id="rId24" Type="http://schemas.openxmlformats.org/officeDocument/2006/relationships/font" Target="fonts/Tahoma-regular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slide" Target="slides/slide18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Lexend-bold.fntdata"/><Relationship Id="rId14" Type="http://schemas.openxmlformats.org/officeDocument/2006/relationships/slide" Target="slides/slide9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20ce1b2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20ce1b2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213ab912f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213ab912f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213ab912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213ab912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213ab912f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213ab912f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213ab912f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213ab912f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2ba6916a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2ba6916a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2ba6916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42ba6916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2ba6916a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42ba6916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2ba6916a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2ba6916a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213ab912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4213ab912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20ce1b26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20ce1b26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213ab91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213ab91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213ab91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213ab91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213ab912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213ab912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213ab912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213ab912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2ba6916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2ba6916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213ab912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213ab912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213ab912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213ab912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4128825"/>
            <a:ext cx="1729826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2">
  <p:cSld name="TITLE_AND_BODY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182875" lIns="4572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82875" lIns="457200" spcFirstLastPara="1" rIns="182875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700" y="1563563"/>
            <a:ext cx="1720962" cy="143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77800" y="4128825"/>
            <a:ext cx="1729824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47624" y="1360562"/>
            <a:ext cx="73566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5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ctrTitle"/>
          </p:nvPr>
        </p:nvSpPr>
        <p:spPr>
          <a:xfrm>
            <a:off x="3276500" y="849093"/>
            <a:ext cx="25911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-12700" y="1230819"/>
            <a:ext cx="34125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4768849" y="1142728"/>
            <a:ext cx="3703200" cy="3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OBJECT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7801520" y="34257"/>
            <a:ext cx="1256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ctrTitle"/>
          </p:nvPr>
        </p:nvSpPr>
        <p:spPr>
          <a:xfrm>
            <a:off x="3858319" y="504073"/>
            <a:ext cx="14655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" type="subTitle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2 1">
  <p:cSld name="TITLE_AND_BODY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311700" y="1152475"/>
            <a:ext cx="526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9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6235925" y="1152475"/>
            <a:ext cx="266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6" name="Google Shape;14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1">
  <p:cSld name="TITLE_AND_BODY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30"/>
          <p:cNvPicPr preferRelativeResize="0"/>
          <p:nvPr/>
        </p:nvPicPr>
        <p:blipFill rotWithShape="1">
          <a:blip r:embed="rId3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pink">
  <p:cSld name="SECTION_HEADER_1_1">
    <p:bg>
      <p:bgPr>
        <a:solidFill>
          <a:schemeClr val="accent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blue">
  <p:cSld name="SECTION_HEADER_1_1_1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green">
  <p:cSld name="SECTION_HEADER_1_1_1_1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yellow">
  <p:cSld name="SECTION_HEADER_1_1_1_1_1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geeksforgeeks.org/how-to-import-a-class-from-another-file-in-python/#" TargetMode="External"/><Relationship Id="rId4" Type="http://schemas.openxmlformats.org/officeDocument/2006/relationships/hyperlink" Target="https://www.w3schools.com/python/python_inheritance.asp" TargetMode="External"/><Relationship Id="rId5" Type="http://schemas.openxmlformats.org/officeDocument/2006/relationships/hyperlink" Target="https://www.w3schools.com/PYTHON/python_polymorphism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Classes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11" name="Google Shape;211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your BankAccount class into a file called main.py.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Create a bank account and call each method at least once.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217" name="Google Shape;21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object-oriented programming, classes can inherit from other classes.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we create a class like this: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lass &lt;ClassName&gt;(object):</a:t>
            </a:r>
            <a:r>
              <a:rPr lang="en"/>
              <a:t> we're saying that our class inherits from the object class, which is the default, highest-level class in Python.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a class inherits from another class, it gets all the methods from its parent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create a child class, put the name of the parent class in parentheses instead of object.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223" name="Google Shape;22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a class called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/>
              <a:t>, and we want to make a class called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/>
              <a:t>, it makes sense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/>
              <a:t> to inherit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students are people, but not all people are students.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/>
              <a:t> is the child class,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Person </a:t>
            </a:r>
            <a:r>
              <a:rPr lang="en"/>
              <a:t>is the parent class.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lass Student(Person):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pass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229" name="Google Shape;22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Let's make the __init__ method for the student class.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ef __init__(self, name, grade):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super().__init__(name) # Calls the Person initializer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self.grade = grade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student class has all the methods in the person class by default.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If you add a method to the student class with the same name as a method in the person class, it </a:t>
            </a:r>
            <a:r>
              <a:rPr b="1" lang="en" sz="1600"/>
              <a:t>overrides</a:t>
            </a:r>
            <a:r>
              <a:rPr lang="en" sz="1600"/>
              <a:t> the method, just like we override the default </a:t>
            </a:r>
            <a:r>
              <a:rPr lang="en" sz="1600"/>
              <a:t>Python</a:t>
            </a:r>
            <a:r>
              <a:rPr lang="en" sz="1600"/>
              <a:t> methods.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You can also add completely new methods to the student class.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type="title"/>
          </p:nvPr>
        </p:nvSpPr>
        <p:spPr>
          <a:xfrm>
            <a:off x="247725" y="3275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235" name="Google Shape;235;p44"/>
          <p:cNvSpPr txBox="1"/>
          <p:nvPr/>
        </p:nvSpPr>
        <p:spPr>
          <a:xfrm>
            <a:off x="247725" y="1221900"/>
            <a:ext cx="8247900" cy="3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Polymorphism is a term that means "many forms".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Many things we've learned about so far are examples of polymorphism in Python.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The len() function does 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something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different depending on if it's used on a string, list, or 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dictionary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If classes override methods, whether they're overriding default Python methods or methods from their parent class, this is polymorphism, because now that method has multiple definitions depending on the circumstance.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41" name="Google Shape;241;p45"/>
          <p:cNvSpPr txBox="1"/>
          <p:nvPr>
            <p:ph idx="1" type="body"/>
          </p:nvPr>
        </p:nvSpPr>
        <p:spPr>
          <a:xfrm>
            <a:off x="311700" y="1049725"/>
            <a:ext cx="838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work for a transportation company and need to create a program to manage their fleet of vehicles. Use class inheritance to </a:t>
            </a:r>
            <a:r>
              <a:rPr lang="en" sz="1600"/>
              <a:t>create</a:t>
            </a:r>
            <a:r>
              <a:rPr lang="en" sz="1600"/>
              <a:t> a hierarchy of vehicle classes.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First, create a base class called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lang="en" sz="1600"/>
              <a:t> that has these attributes and methods.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Attributes</a:t>
            </a:r>
            <a:r>
              <a:rPr lang="en" sz="1600"/>
              <a:t>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ake</a:t>
            </a:r>
            <a:r>
              <a:rPr lang="en" sz="1600"/>
              <a:t>: string</a:t>
            </a:r>
            <a:r>
              <a:rPr lang="en" sz="1600"/>
              <a:t>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1600"/>
              <a:t>: string,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 sz="1600"/>
              <a:t>: int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Methods:</a:t>
            </a:r>
            <a:endParaRPr b="1"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__str__()</a:t>
            </a:r>
            <a:r>
              <a:rPr lang="en" sz="1600"/>
              <a:t> which returns a string in the format "[year] [make] [model]"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Font typeface="Consolas"/>
              <a:buChar char="○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get_age()</a:t>
            </a:r>
            <a:r>
              <a:rPr lang="en" sz="1600"/>
              <a:t> which returns how old the vehicle is, given its year</a:t>
            </a:r>
            <a:endParaRPr b="1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type="title"/>
          </p:nvPr>
        </p:nvSpPr>
        <p:spPr>
          <a:xfrm>
            <a:off x="311700" y="25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Exercise, continued</a:t>
            </a:r>
            <a:endParaRPr/>
          </a:p>
        </p:txBody>
      </p:sp>
      <p:sp>
        <p:nvSpPr>
          <p:cNvPr id="247" name="Google Shape;247;p46"/>
          <p:cNvSpPr txBox="1"/>
          <p:nvPr>
            <p:ph idx="1" type="body"/>
          </p:nvPr>
        </p:nvSpPr>
        <p:spPr>
          <a:xfrm>
            <a:off x="311700" y="934975"/>
            <a:ext cx="8520600" cy="3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Create a subclass called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600"/>
              <a:t> that inherits from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lang="en" sz="1600"/>
              <a:t> and adds: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Attribute:</a:t>
            </a:r>
            <a:r>
              <a:rPr lang="en" sz="1600"/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num_doors</a:t>
            </a:r>
            <a:r>
              <a:rPr lang="en" sz="1600"/>
              <a:t>: int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Method:</a:t>
            </a:r>
            <a:r>
              <a:rPr lang="en" sz="1600"/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person_space()</a:t>
            </a:r>
            <a:r>
              <a:rPr lang="en" sz="1600"/>
              <a:t>, which returns the number of people that can fit in the car as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num_doors*1.3</a:t>
            </a:r>
            <a:r>
              <a:rPr lang="en" sz="1600"/>
              <a:t>, truncated to the nearest integer.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Create a subclass called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SUV </a:t>
            </a:r>
            <a:r>
              <a:rPr lang="en" sz="1600"/>
              <a:t>that inherits from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1600"/>
              <a:t> and adds: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Attribute: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cargo_space</a:t>
            </a:r>
            <a:r>
              <a:rPr lang="en" sz="1600"/>
              <a:t>: int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Method: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cargo_person_ratio()</a:t>
            </a:r>
            <a:r>
              <a:rPr lang="en" sz="1600"/>
              <a:t>, which returns the ratio of cargo space to people as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cargo_space/person_space()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Bonus: What other subclasses might be useful? What classes would they inherit from, and where would they fit into the hierarchy?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Inheritance</a:t>
            </a:r>
            <a:endParaRPr/>
          </a:p>
        </p:txBody>
      </p:sp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can inherit from multiple other classes.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syntax for the header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ClassName(Parent1, Parent2):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syntax for the initializer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ParentName.__init__</a:t>
            </a:r>
            <a:r>
              <a:rPr lang="en"/>
              <a:t> instead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super().__init__</a:t>
            </a:r>
            <a:r>
              <a:rPr lang="en"/>
              <a:t>, because you have to specify which parent.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can create a class hierarchy that is as simple or as complex as you want.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59" name="Google Shape;25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classes: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https://www.geeksforgeeks.org/how-to-import-a-class-from-another-file-in-python/#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Inheritance: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https://www.w3schools.com/python/python_inheritance.asp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Polymorphism: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https://www.w3schools.com/PYTHON/python_polymorphism.asp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Review</a:t>
            </a:r>
            <a:endParaRPr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is an abstraction used as a template for creating objects.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can also be used to describe all the objects of that type.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object instantiated from a class will have the same set of attributes (with different values) and the same methods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32"/>
          <p:cNvPicPr preferRelativeResize="0"/>
          <p:nvPr/>
        </p:nvPicPr>
        <p:blipFill rotWithShape="1">
          <a:blip r:embed="rId3">
            <a:alphaModFix/>
          </a:blip>
          <a:srcRect b="12790" l="0" r="0" t="16232"/>
          <a:stretch/>
        </p:blipFill>
        <p:spPr>
          <a:xfrm>
            <a:off x="2336301" y="3026600"/>
            <a:ext cx="4471401" cy="18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Create a BankAccount class that has the following attributes and methods: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Attributes: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owner:</a:t>
            </a:r>
            <a:r>
              <a:rPr lang="en" sz="1600"/>
              <a:t> a string representing the name of the account owner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balance:</a:t>
            </a:r>
            <a:r>
              <a:rPr lang="en" sz="1600"/>
              <a:t> a float representing the current balance of the account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transactions:</a:t>
            </a:r>
            <a:r>
              <a:rPr lang="en" sz="1600"/>
              <a:t> a list representing the history of transactions made on the account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Things to think about: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Which of these attributes should be parameters?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What data type should a transaction be? A </a:t>
            </a:r>
            <a:r>
              <a:rPr lang="en" sz="1600"/>
              <a:t>dictionary</a:t>
            </a:r>
            <a:r>
              <a:rPr lang="en" sz="1600"/>
              <a:t>, a custom class, etc.?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Continued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11700" y="1113175"/>
            <a:ext cx="85206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/>
              <a:t>Methods:</a:t>
            </a:r>
            <a:endParaRPr sz="1629"/>
          </a:p>
          <a:p>
            <a:pPr indent="-33210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30"/>
              <a:buChar char="●"/>
            </a:pPr>
            <a:r>
              <a:rPr b="1" lang="en" sz="1629"/>
              <a:t>deposit(amount):</a:t>
            </a:r>
            <a:r>
              <a:rPr lang="en" sz="1629"/>
              <a:t> adds the specified amount to the account's balance and records the transaction in the transactions list</a:t>
            </a:r>
            <a:endParaRPr sz="1629"/>
          </a:p>
          <a:p>
            <a:pPr indent="-33210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30"/>
              <a:buChar char="●"/>
            </a:pPr>
            <a:r>
              <a:rPr b="1" lang="en" sz="1629"/>
              <a:t>withdraw(amount):</a:t>
            </a:r>
            <a:r>
              <a:rPr lang="en" sz="1629"/>
              <a:t> subtracts the specified amount from the account's balance (if there are sufficient funds) and records the transaction in the transactions list</a:t>
            </a:r>
            <a:endParaRPr sz="1629"/>
          </a:p>
          <a:p>
            <a:pPr indent="-332105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30"/>
              <a:buChar char="●"/>
            </a:pPr>
            <a:r>
              <a:rPr b="1" lang="en" sz="1629"/>
              <a:t>__str__():</a:t>
            </a:r>
            <a:r>
              <a:rPr lang="en" sz="1629"/>
              <a:t> returns a string representation of the bank account. What information do you want to display in this string? What might be okay to leave out? How do you want to format it?</a:t>
            </a:r>
            <a:endParaRPr sz="162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Continued</a:t>
            </a:r>
            <a:endParaRPr/>
          </a:p>
        </p:txBody>
      </p:sp>
      <p:sp>
        <p:nvSpPr>
          <p:cNvPr id="181" name="Google Shape;181;p35"/>
          <p:cNvSpPr txBox="1"/>
          <p:nvPr>
            <p:ph idx="1" type="body"/>
          </p:nvPr>
        </p:nvSpPr>
        <p:spPr>
          <a:xfrm>
            <a:off x="311700" y="11130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/>
              <a:t>Methods:</a:t>
            </a:r>
            <a:endParaRPr sz="1629"/>
          </a:p>
          <a:p>
            <a:pPr indent="-332105" lvl="0" marL="457200" rtl="0" algn="l">
              <a:spcBef>
                <a:spcPts val="1200"/>
              </a:spcBef>
              <a:spcAft>
                <a:spcPts val="0"/>
              </a:spcAft>
              <a:buSzPts val="1630"/>
              <a:buChar char="●"/>
            </a:pPr>
            <a:r>
              <a:rPr b="1" lang="en" sz="1629"/>
              <a:t>get_balance():</a:t>
            </a:r>
            <a:r>
              <a:rPr lang="en" sz="1629"/>
              <a:t> returns the current balance of the account</a:t>
            </a:r>
            <a:endParaRPr sz="1629"/>
          </a:p>
          <a:p>
            <a:pPr indent="-332105" lvl="0" marL="457200" rtl="0" algn="l">
              <a:spcBef>
                <a:spcPts val="1000"/>
              </a:spcBef>
              <a:spcAft>
                <a:spcPts val="0"/>
              </a:spcAft>
              <a:buSzPts val="1630"/>
              <a:buChar char="●"/>
            </a:pPr>
            <a:r>
              <a:rPr b="1" lang="en" sz="1629"/>
              <a:t>get_transactions():</a:t>
            </a:r>
            <a:r>
              <a:rPr lang="en" sz="1629"/>
              <a:t> returns a list of all the transactions made on the account</a:t>
            </a:r>
            <a:endParaRPr sz="1629"/>
          </a:p>
          <a:p>
            <a:pPr indent="-332105" lvl="0" marL="457200" rtl="0" algn="l">
              <a:spcBef>
                <a:spcPts val="1000"/>
              </a:spcBef>
              <a:spcAft>
                <a:spcPts val="0"/>
              </a:spcAft>
              <a:buSzPts val="1630"/>
              <a:buChar char="●"/>
            </a:pPr>
            <a:r>
              <a:rPr b="1" lang="en" sz="1629"/>
              <a:t>get_transaction_count():</a:t>
            </a:r>
            <a:r>
              <a:rPr lang="en" sz="1629"/>
              <a:t> returns the total number of transactions made on the account</a:t>
            </a:r>
            <a:endParaRPr sz="1629"/>
          </a:p>
          <a:p>
            <a:pPr indent="-332105" lvl="0" marL="457200" rtl="0" algn="l">
              <a:spcBef>
                <a:spcPts val="1000"/>
              </a:spcBef>
              <a:spcAft>
                <a:spcPts val="1000"/>
              </a:spcAft>
              <a:buSzPts val="1630"/>
              <a:buChar char="●"/>
            </a:pPr>
            <a:r>
              <a:rPr b="1" lang="en" sz="1629"/>
              <a:t>get_transaction_history():</a:t>
            </a:r>
            <a:r>
              <a:rPr lang="en" sz="1629"/>
              <a:t> returns a string representation of the transaction history, including the type (deposit or withdrawal) and amount for each transaction</a:t>
            </a:r>
            <a:endParaRPr b="1" sz="162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Objects Within Classes</a:t>
            </a:r>
            <a:endParaRPr/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311700" y="1152475"/>
            <a:ext cx="8520600" cy="3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our BankAccount class, we had to decide what data type a transaction would be.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could make it a dictionary, formatted something like this: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{"type": "deposit", "amount": 200}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 you could make a Transaction class with attributes for type and amount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 this case, the transaction list would be a list of Transaction objects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How would you expand the Bank Account class to put a date for each transaction?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would you need to change the representation of a transaction?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methods would you need to change?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Do you want to include the Date class? How would you do that?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93" name="Google Shape;193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Let's expand our BankAccount class so each transaction has a date. Make sure to keep track of transactions in chronological order.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type="title"/>
          </p:nvPr>
        </p:nvSpPr>
        <p:spPr>
          <a:xfrm>
            <a:off x="311700" y="32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Classes</a:t>
            </a:r>
            <a:endParaRPr/>
          </a:p>
        </p:txBody>
      </p:sp>
      <p:sp>
        <p:nvSpPr>
          <p:cNvPr id="199" name="Google Shape;199;p38"/>
          <p:cNvSpPr txBox="1"/>
          <p:nvPr>
            <p:ph idx="1" type="body"/>
          </p:nvPr>
        </p:nvSpPr>
        <p:spPr>
          <a:xfrm>
            <a:off x="311700" y="998925"/>
            <a:ext cx="8625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we make classes in Python, each class should be its own Python file.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Python file is considered a module.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you write code in a </a:t>
            </a:r>
            <a:r>
              <a:rPr lang="en" sz="1600"/>
              <a:t>different</a:t>
            </a:r>
            <a:r>
              <a:rPr lang="en" sz="1600"/>
              <a:t> file that uses the class, you must import the class.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Let's say your class is called BankAccount, your class is in the file module.py, and your code using your class is in the same folder.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To import the entire module, use this line of code: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mport module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To import just the class, use this line of code: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rom module import BankAccount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type="title"/>
          </p:nvPr>
        </p:nvSpPr>
        <p:spPr>
          <a:xfrm>
            <a:off x="311700" y="29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__name__ == __main__:</a:t>
            </a:r>
            <a:endParaRPr sz="3700"/>
          </a:p>
        </p:txBody>
      </p:sp>
      <p:sp>
        <p:nvSpPr>
          <p:cNvPr id="205" name="Google Shape;205;p39"/>
          <p:cNvSpPr txBox="1"/>
          <p:nvPr>
            <p:ph idx="1" type="body"/>
          </p:nvPr>
        </p:nvSpPr>
        <p:spPr>
          <a:xfrm>
            <a:off x="311700" y="915775"/>
            <a:ext cx="8520600" cy="3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a common practice to store a class definition in its own file.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Access the class by importing the file.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 sure to include test commands to make sure your class is working the way it should.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make sure those test commands are not executed everytime we import a class we wrap that code in a if statement as follows: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if __name__ == __main__: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__name__</a:t>
            </a:r>
            <a:r>
              <a:rPr lang="en" sz="1600"/>
              <a:t> is the internal Python name for a file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__main__</a:t>
            </a:r>
            <a:r>
              <a:rPr lang="en" sz="1600"/>
              <a:t> is the internal name for the file being being executed by Python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EB6FE831B64449A40FF2B3DC8E82A3" ma:contentTypeVersion="12" ma:contentTypeDescription="Create a new document." ma:contentTypeScope="" ma:versionID="2f2dc2244e3dd555e1f5a13f7bdd92ac">
  <xsd:schema xmlns:xsd="http://www.w3.org/2001/XMLSchema" xmlns:xs="http://www.w3.org/2001/XMLSchema" xmlns:p="http://schemas.microsoft.com/office/2006/metadata/properties" xmlns:ns2="a6b70a04-6881-4fa1-9707-171733e8d550" xmlns:ns3="da70b094-6a72-4efd-be66-d4e1847f881a" targetNamespace="http://schemas.microsoft.com/office/2006/metadata/properties" ma:root="true" ma:fieldsID="753ab3ee7f86584b1d3a36b9de330db6" ns2:_="" ns3:_="">
    <xsd:import namespace="a6b70a04-6881-4fa1-9707-171733e8d550"/>
    <xsd:import namespace="da70b094-6a72-4efd-be66-d4e1847f88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70a04-6881-4fa1-9707-171733e8d5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7ce2411-11e8-4888-88ba-3e818f6728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70b094-6a72-4efd-be66-d4e1847f881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cf10541-7302-4d7c-a239-5418bc382e37}" ma:internalName="TaxCatchAll" ma:showField="CatchAllData" ma:web="da70b094-6a72-4efd-be66-d4e1847f88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70b094-6a72-4efd-be66-d4e1847f881a" xsi:nil="true"/>
    <lcf76f155ced4ddcb4097134ff3c332f xmlns="a6b70a04-6881-4fa1-9707-171733e8d55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F1B5485-4293-49CA-BEA0-41F039EE85FC}"/>
</file>

<file path=customXml/itemProps2.xml><?xml version="1.0" encoding="utf-8"?>
<ds:datastoreItem xmlns:ds="http://schemas.openxmlformats.org/officeDocument/2006/customXml" ds:itemID="{42C404AF-62E8-4331-ACD0-63BE8EE319D8}"/>
</file>

<file path=customXml/itemProps3.xml><?xml version="1.0" encoding="utf-8"?>
<ds:datastoreItem xmlns:ds="http://schemas.openxmlformats.org/officeDocument/2006/customXml" ds:itemID="{A1DAD991-5BE5-48F6-88FC-D41822A7D10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0x010100D5EB6FE831B64449A40FF2B3DC8E82A3</vt:lpwstr>
  </property>
</Properties>
</file>