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onsolas" panose="020B0609020204030204" pitchFamily="49" charset="0"/>
      <p:regular r:id="rId29"/>
      <p:bold r:id="rId30"/>
      <p:italic r:id="rId31"/>
      <p:boldItalic r:id="rId32"/>
    </p:embeddedFont>
    <p:embeddedFont>
      <p:font typeface="Lexend" panose="020B0604020202020204" charset="0"/>
      <p:regular r:id="rId33"/>
      <p:bold r:id="rId34"/>
    </p:embeddedFont>
    <p:embeddedFont>
      <p:font typeface="Tahoma" panose="020B0604030504040204" pitchFamily="34" charset="0"/>
      <p:regular r:id="rId35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419c15b85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419c15b85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419c15b852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419c15b852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419c15b852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419c15b852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419c15b852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419c15b852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419c15b852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419c15b852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419c15b852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419c15b852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419c15b852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419c15b852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419c15b852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419c15b852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419c15b852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419c15b852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419c15b852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419c15b852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419c15b8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419c15b8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419c15b852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419c15b852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419c15b852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419c15b852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419c15b852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419c15b852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419c15b852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419c15b852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419c15b852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419c15b852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419c15b85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419c15b85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419c15b852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419c15b852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419c15b852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419c15b852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419c15b852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419c15b852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419c15b852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419c15b852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7750" y="1371325"/>
            <a:ext cx="7708500" cy="14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7850" y="2797275"/>
            <a:ext cx="7708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800" y="4128825"/>
            <a:ext cx="1729826" cy="463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with background pixels">
  <p:cSld name="TITLE_AND_BOD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1" name="Google Shape;5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with background pixels 2">
  <p:cSld name="TITLE_AND_BODY_1_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279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" name="Google Shape;56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2"/>
          <p:cNvSpPr/>
          <p:nvPr/>
        </p:nvSpPr>
        <p:spPr>
          <a:xfrm>
            <a:off x="5902175" y="-75"/>
            <a:ext cx="32418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2"/>
          </p:nvPr>
        </p:nvSpPr>
        <p:spPr>
          <a:xfrm>
            <a:off x="6205500" y="1152475"/>
            <a:ext cx="2626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6172800" cy="13113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457200" tIns="182875" rIns="182875" bIns="18287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0" y="1311300"/>
            <a:ext cx="6172800" cy="3832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457200" tIns="182875" rIns="182875" bIns="18287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8648775" y="4692925"/>
            <a:ext cx="372300" cy="336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 1">
  <p:cSld name="MAIN_POINT_1_1">
    <p:bg>
      <p:bgPr>
        <a:solidFill>
          <a:schemeClr val="dk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375825" y="450150"/>
            <a:ext cx="5370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19700" y="1563563"/>
            <a:ext cx="1720962" cy="1436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6" name="Google Shape;96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717750" y="1371325"/>
            <a:ext cx="7708500" cy="14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717850" y="2797275"/>
            <a:ext cx="7708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9B5"/>
              </a:buClr>
              <a:buSzPts val="2800"/>
              <a:buNone/>
              <a:defRPr sz="2800">
                <a:solidFill>
                  <a:srgbClr val="97A9B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" name="Google Shape;18;p3"/>
          <p:cNvPicPr preferRelativeResize="0"/>
          <p:nvPr/>
        </p:nvPicPr>
        <p:blipFill rotWithShape="1">
          <a:blip r:embed="rId3">
            <a:alphaModFix/>
          </a:blip>
          <a:srcRect t="49" b="49"/>
          <a:stretch/>
        </p:blipFill>
        <p:spPr>
          <a:xfrm>
            <a:off x="377800" y="4128825"/>
            <a:ext cx="1729824" cy="463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Blocks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9" name="Google Shape;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>
            <a:spLocks noGrp="1"/>
          </p:cNvSpPr>
          <p:nvPr>
            <p:ph type="title"/>
          </p:nvPr>
        </p:nvSpPr>
        <p:spPr>
          <a:xfrm>
            <a:off x="749299" y="489391"/>
            <a:ext cx="7645500" cy="8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2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body" idx="1"/>
          </p:nvPr>
        </p:nvSpPr>
        <p:spPr>
          <a:xfrm>
            <a:off x="47624" y="1360562"/>
            <a:ext cx="7356600" cy="14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50" b="0" i="0">
                <a:solidFill>
                  <a:srgbClr val="DBDBDB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2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sldNum" idx="12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 txBox="1">
            <a:spLocks noGrp="1"/>
          </p:cNvSpPr>
          <p:nvPr>
            <p:ph type="ctrTitle"/>
          </p:nvPr>
        </p:nvSpPr>
        <p:spPr>
          <a:xfrm>
            <a:off x="3276500" y="849093"/>
            <a:ext cx="25911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9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3"/>
          <p:cNvSpPr txBox="1">
            <a:spLocks noGrp="1"/>
          </p:cNvSpPr>
          <p:nvPr>
            <p:ph type="subTitle" idx="1"/>
          </p:nvPr>
        </p:nvSpPr>
        <p:spPr>
          <a:xfrm>
            <a:off x="1371600" y="2880360"/>
            <a:ext cx="6400800" cy="12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3"/>
          <p:cNvSpPr txBox="1">
            <a:spLocks noGrp="1"/>
          </p:cNvSpPr>
          <p:nvPr>
            <p:ph type="sldNum" idx="12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4"/>
          <p:cNvSpPr txBox="1">
            <a:spLocks noGrp="1"/>
          </p:cNvSpPr>
          <p:nvPr>
            <p:ph type="title"/>
          </p:nvPr>
        </p:nvSpPr>
        <p:spPr>
          <a:xfrm>
            <a:off x="749299" y="489391"/>
            <a:ext cx="7645500" cy="8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2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4"/>
          <p:cNvSpPr txBox="1">
            <a:spLocks noGrp="1"/>
          </p:cNvSpPr>
          <p:nvPr>
            <p:ph type="body" idx="1"/>
          </p:nvPr>
        </p:nvSpPr>
        <p:spPr>
          <a:xfrm>
            <a:off x="-12700" y="1230819"/>
            <a:ext cx="3412500" cy="3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22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4"/>
          <p:cNvSpPr txBox="1">
            <a:spLocks noGrp="1"/>
          </p:cNvSpPr>
          <p:nvPr>
            <p:ph type="body" idx="2"/>
          </p:nvPr>
        </p:nvSpPr>
        <p:spPr>
          <a:xfrm>
            <a:off x="4768849" y="1142728"/>
            <a:ext cx="3703200" cy="32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225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4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4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sldNum" idx="12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5"/>
          <p:cNvSpPr txBox="1">
            <a:spLocks noGrp="1"/>
          </p:cNvSpPr>
          <p:nvPr>
            <p:ph type="title"/>
          </p:nvPr>
        </p:nvSpPr>
        <p:spPr>
          <a:xfrm>
            <a:off x="749299" y="489391"/>
            <a:ext cx="7645500" cy="8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2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5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5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5"/>
          <p:cNvSpPr txBox="1">
            <a:spLocks noGrp="1"/>
          </p:cNvSpPr>
          <p:nvPr>
            <p:ph type="sldNum" idx="12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6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6"/>
          <p:cNvSpPr txBox="1">
            <a:spLocks noGrp="1"/>
          </p:cNvSpPr>
          <p:nvPr>
            <p:ph type="sldNum" idx="12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OBJECT_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>
            <a:spLocks noGrp="1"/>
          </p:cNvSpPr>
          <p:nvPr>
            <p:ph type="title"/>
          </p:nvPr>
        </p:nvSpPr>
        <p:spPr>
          <a:xfrm>
            <a:off x="7801520" y="34257"/>
            <a:ext cx="1256700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250" b="0" i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7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7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7"/>
          <p:cNvSpPr txBox="1">
            <a:spLocks noGrp="1"/>
          </p:cNvSpPr>
          <p:nvPr>
            <p:ph type="sldNum" idx="12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 Slide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>
            <a:spLocks noGrp="1"/>
          </p:cNvSpPr>
          <p:nvPr>
            <p:ph type="ctrTitle"/>
          </p:nvPr>
        </p:nvSpPr>
        <p:spPr>
          <a:xfrm>
            <a:off x="3858319" y="504073"/>
            <a:ext cx="14655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5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8"/>
          <p:cNvSpPr txBox="1">
            <a:spLocks noGrp="1"/>
          </p:cNvSpPr>
          <p:nvPr>
            <p:ph type="subTitle" idx="1"/>
          </p:nvPr>
        </p:nvSpPr>
        <p:spPr>
          <a:xfrm>
            <a:off x="1371600" y="2880360"/>
            <a:ext cx="6400800" cy="12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8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8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8"/>
          <p:cNvSpPr txBox="1">
            <a:spLocks noGrp="1"/>
          </p:cNvSpPr>
          <p:nvPr>
            <p:ph type="sldNum" idx="12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" name="Google Shape;25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pink">
  <p:cSld name="SECTION_HEADER_1_1">
    <p:bg>
      <p:bgPr>
        <a:solidFill>
          <a:schemeClr val="accent4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" name="Google Shape;29;p6"/>
          <p:cNvPicPr preferRelativeResize="0"/>
          <p:nvPr/>
        </p:nvPicPr>
        <p:blipFill rotWithShape="1">
          <a:blip r:embed="rId2">
            <a:alphaModFix/>
          </a:blip>
          <a:srcRect t="3095" b="3104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blue">
  <p:cSld name="SECTION_HEADER_1_1_1">
    <p:bg>
      <p:bgPr>
        <a:solidFill>
          <a:schemeClr val="accent1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" name="Google Shape;33;p7"/>
          <p:cNvPicPr preferRelativeResize="0"/>
          <p:nvPr/>
        </p:nvPicPr>
        <p:blipFill rotWithShape="1">
          <a:blip r:embed="rId2">
            <a:alphaModFix/>
          </a:blip>
          <a:srcRect t="3095" b="3104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green">
  <p:cSld name="SECTION_HEADER_1_1_1_1">
    <p:bg>
      <p:bgPr>
        <a:solidFill>
          <a:schemeClr val="accen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" name="Google Shape;37;p8"/>
          <p:cNvPicPr preferRelativeResize="0"/>
          <p:nvPr/>
        </p:nvPicPr>
        <p:blipFill rotWithShape="1">
          <a:blip r:embed="rId2">
            <a:alphaModFix/>
          </a:blip>
          <a:srcRect t="3095" b="3104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yellow">
  <p:cSld name="SECTION_HEADER_1_1_1_1_1">
    <p:bg>
      <p:bgPr>
        <a:solidFill>
          <a:schemeClr val="accent3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" name="Google Shape;41;p9"/>
          <p:cNvPicPr preferRelativeResize="0"/>
          <p:nvPr/>
        </p:nvPicPr>
        <p:blipFill rotWithShape="1">
          <a:blip r:embed="rId2">
            <a:alphaModFix/>
          </a:blip>
          <a:srcRect t="3095" b="3104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" name="Google Shape;46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exend"/>
              <a:buChar char="●"/>
              <a:defRPr sz="1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■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●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■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●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■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eps.python.org/pep-0257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gloss_python_global_variables.asp" TargetMode="External"/><Relationship Id="rId7" Type="http://schemas.openxmlformats.org/officeDocument/2006/relationships/hyperlink" Target="https://realpython.com/python-lambda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w3schools.com/python/python_lambda.asp" TargetMode="External"/><Relationship Id="rId5" Type="http://schemas.openxmlformats.org/officeDocument/2006/relationships/hyperlink" Target="https://docs.python.org/3/library/typing.html" TargetMode="External"/><Relationship Id="rId4" Type="http://schemas.openxmlformats.org/officeDocument/2006/relationships/hyperlink" Target="https://peps.python.org/pep-0257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w3schools.com/python/gloss_python_function_default_parameter.asp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>
            <a:spLocks noGrp="1"/>
          </p:cNvSpPr>
          <p:nvPr>
            <p:ph type="ctrTitle"/>
          </p:nvPr>
        </p:nvSpPr>
        <p:spPr>
          <a:xfrm>
            <a:off x="717750" y="1371325"/>
            <a:ext cx="7708500" cy="14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120"/>
              <a:t>Functions Part 2</a:t>
            </a:r>
            <a:endParaRPr sz="41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Documenting a Function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9"/>
          <p:cNvSpPr txBox="1">
            <a:spLocks noGrp="1"/>
          </p:cNvSpPr>
          <p:nvPr>
            <p:ph type="title"/>
          </p:nvPr>
        </p:nvSpPr>
        <p:spPr>
          <a:xfrm>
            <a:off x="311700" y="3291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Docstring</a:t>
            </a:r>
            <a:endParaRPr/>
          </a:p>
        </p:txBody>
      </p:sp>
      <p:sp>
        <p:nvSpPr>
          <p:cNvPr id="219" name="Google Shape;219;p39"/>
          <p:cNvSpPr txBox="1">
            <a:spLocks noGrp="1"/>
          </p:cNvSpPr>
          <p:nvPr>
            <p:ph type="body" idx="1"/>
          </p:nvPr>
        </p:nvSpPr>
        <p:spPr>
          <a:xfrm>
            <a:off x="311700" y="1024900"/>
            <a:ext cx="4117800" cy="35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the first line of your function, after the header, you can write a comment called a doc string.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The docstring should contain: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description of the function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parameter and its purpose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The return value of the function</a:t>
            </a:r>
            <a:endParaRPr/>
          </a:p>
        </p:txBody>
      </p:sp>
      <p:sp>
        <p:nvSpPr>
          <p:cNvPr id="220" name="Google Shape;220;p39"/>
          <p:cNvSpPr txBox="1"/>
          <p:nvPr/>
        </p:nvSpPr>
        <p:spPr>
          <a:xfrm>
            <a:off x="597100" y="4515425"/>
            <a:ext cx="8315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Docstring PEP:</a:t>
            </a:r>
            <a:r>
              <a:rPr lang="en" sz="1600"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" sz="1600" u="sng">
                <a:solidFill>
                  <a:schemeClr val="hlink"/>
                </a:solidFill>
                <a:latin typeface="Lexend"/>
                <a:ea typeface="Lexend"/>
                <a:cs typeface="Lexend"/>
                <a:sym typeface="Lexend"/>
                <a:hlinkClick r:id="rId3"/>
              </a:rPr>
              <a:t>https://peps.python.org/pep-0257/</a:t>
            </a:r>
            <a:r>
              <a:rPr lang="en" sz="1600">
                <a:latin typeface="Lexend"/>
                <a:ea typeface="Lexend"/>
                <a:cs typeface="Lexend"/>
                <a:sym typeface="Lexend"/>
              </a:rPr>
              <a:t> </a:t>
            </a:r>
            <a:endParaRPr sz="16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21" name="Google Shape;22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9500" y="1737248"/>
            <a:ext cx="4482700" cy="1901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0"/>
          <p:cNvSpPr txBox="1">
            <a:spLocks noGrp="1"/>
          </p:cNvSpPr>
          <p:nvPr>
            <p:ph type="title"/>
          </p:nvPr>
        </p:nvSpPr>
        <p:spPr>
          <a:xfrm>
            <a:off x="311700" y="302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Hinting</a:t>
            </a:r>
            <a:endParaRPr/>
          </a:p>
        </p:txBody>
      </p:sp>
      <p:sp>
        <p:nvSpPr>
          <p:cNvPr id="227" name="Google Shape;227;p40"/>
          <p:cNvSpPr txBox="1">
            <a:spLocks noGrp="1"/>
          </p:cNvSpPr>
          <p:nvPr>
            <p:ph type="body" idx="1"/>
          </p:nvPr>
        </p:nvSpPr>
        <p:spPr>
          <a:xfrm>
            <a:off x="311700" y="962525"/>
            <a:ext cx="8671800" cy="38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Many programming languages are statically typed, so you must declare the type of each variable.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Python is dynamically typed, so it figures out the type of each variable automatically.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Sometimes when you’re writing functions, you want to specify the type of each variable. In Python, this is </a:t>
            </a:r>
            <a:r>
              <a:rPr lang="en" b="1"/>
              <a:t>optional</a:t>
            </a:r>
            <a:r>
              <a:rPr lang="en"/>
              <a:t>, and called type hinting.</a:t>
            </a:r>
            <a:endParaRPr/>
          </a:p>
        </p:txBody>
      </p:sp>
      <p:pic>
        <p:nvPicPr>
          <p:cNvPr id="228" name="Google Shape;22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850" y="3343725"/>
            <a:ext cx="5623675" cy="1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234" name="Google Shape;234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back to one function that you wrote earlier in this class and add some documentation to it.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Add type hinting and a docstring.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Lambdas: Anonymous Functions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Lambda</a:t>
            </a:r>
            <a:endParaRPr/>
          </a:p>
        </p:txBody>
      </p:sp>
      <p:sp>
        <p:nvSpPr>
          <p:cNvPr id="245" name="Google Shape;245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lambda is a small anonymous function. It can take any number of arguments, but it can only have one expression, which is returned.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Syntax: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lambda arguments : expression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A lambda is a way to define a function in one line.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/>
              <a:t>Example:</a:t>
            </a:r>
            <a:endParaRPr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add_2 = lambda a : a + 2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print(add_2(2))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dirty="0"/>
              <a:t>What is the output when you run the above two lines of code?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Lambdas vs Functions</a:t>
            </a:r>
            <a:endParaRPr/>
          </a:p>
        </p:txBody>
      </p:sp>
      <p:sp>
        <p:nvSpPr>
          <p:cNvPr id="251" name="Google Shape;251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663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lambda: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name = lambda arg : expr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Is equivalent to this function: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def name(arg):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return expr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2" name="Google Shape;252;p44"/>
          <p:cNvSpPr txBox="1"/>
          <p:nvPr/>
        </p:nvSpPr>
        <p:spPr>
          <a:xfrm>
            <a:off x="4687875" y="1152475"/>
            <a:ext cx="3475800" cy="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For example, these two code snippets are equivalent:</a:t>
            </a:r>
            <a:endParaRPr sz="18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53" name="Google Shape;25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3925" y="2067525"/>
            <a:ext cx="3663300" cy="374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3925" y="2860425"/>
            <a:ext cx="2388050" cy="63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44"/>
          <p:cNvSpPr txBox="1"/>
          <p:nvPr/>
        </p:nvSpPr>
        <p:spPr>
          <a:xfrm>
            <a:off x="4687875" y="2023913"/>
            <a:ext cx="463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1"/>
                </a:solidFill>
                <a:latin typeface="Lexend"/>
                <a:ea typeface="Lexend"/>
                <a:cs typeface="Lexend"/>
                <a:sym typeface="Lexend"/>
              </a:rPr>
              <a:t>1.</a:t>
            </a:r>
            <a:endParaRPr sz="1800" b="1">
              <a:solidFill>
                <a:schemeClr val="accen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56" name="Google Shape;256;p44"/>
          <p:cNvSpPr txBox="1"/>
          <p:nvPr/>
        </p:nvSpPr>
        <p:spPr>
          <a:xfrm>
            <a:off x="4687875" y="2860413"/>
            <a:ext cx="463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1"/>
                </a:solidFill>
                <a:latin typeface="Lexend"/>
                <a:ea typeface="Lexend"/>
                <a:cs typeface="Lexend"/>
                <a:sym typeface="Lexend"/>
              </a:rPr>
              <a:t>2.</a:t>
            </a:r>
            <a:endParaRPr sz="1800" b="1">
              <a:solidFill>
                <a:schemeClr val="accen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5"/>
          <p:cNvSpPr txBox="1">
            <a:spLocks noGrp="1"/>
          </p:cNvSpPr>
          <p:nvPr>
            <p:ph type="title"/>
          </p:nvPr>
        </p:nvSpPr>
        <p:spPr>
          <a:xfrm>
            <a:off x="311700" y="3469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Lambdas?</a:t>
            </a:r>
            <a:endParaRPr/>
          </a:p>
        </p:txBody>
      </p:sp>
      <p:sp>
        <p:nvSpPr>
          <p:cNvPr id="262" name="Google Shape;262;p45"/>
          <p:cNvSpPr txBox="1">
            <a:spLocks noGrp="1"/>
          </p:cNvSpPr>
          <p:nvPr>
            <p:ph type="body" idx="1"/>
          </p:nvPr>
        </p:nvSpPr>
        <p:spPr>
          <a:xfrm>
            <a:off x="311700" y="1036600"/>
            <a:ext cx="8520600" cy="3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put lambdas inside functions to make a more versatile function.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Exercise: </a:t>
            </a:r>
            <a:r>
              <a:rPr lang="en"/>
              <a:t>What is the output of this code?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def multiplier(n):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return lambda num : num * 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doubler = multiplier(2)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tripler = multiplier(3)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print(doubler(5))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print(tripler(5))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268" name="Google Shape;268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lambda that computes the n-th power of a number, given two arguments,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num </a:t>
            </a:r>
            <a:r>
              <a:rPr lang="en"/>
              <a:t>and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n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Now, write a function that is equivalent to the lambda.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on Lambdas</a:t>
            </a:r>
            <a:endParaRPr/>
          </a:p>
        </p:txBody>
      </p:sp>
      <p:sp>
        <p:nvSpPr>
          <p:cNvPr id="274" name="Google Shape;274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0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Lambdas are derived from Lambda calculus, and are a core part of functional programming languages such as Lisp, Scheme, and Haskell.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Python, along with most programming languages, is considered an imperative language. A few functional programming topics (such as lambdas) have been added to Python, and they are more bonus features instead of a core part of the language.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other topics include </a:t>
            </a:r>
            <a:r>
              <a:rPr lang="en" b="1"/>
              <a:t>filter</a:t>
            </a:r>
            <a:r>
              <a:rPr lang="en"/>
              <a:t>, </a:t>
            </a:r>
            <a:r>
              <a:rPr lang="en" b="1"/>
              <a:t>map</a:t>
            </a:r>
            <a:r>
              <a:rPr lang="en"/>
              <a:t>, and </a:t>
            </a:r>
            <a:r>
              <a:rPr lang="en" b="1"/>
              <a:t>reduce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Lambdas can be used alongside filter, map, and reduce, and also as a key with the sorted() function in Python.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Functions More Versatile</a:t>
            </a:r>
            <a:endParaRPr/>
          </a:p>
        </p:txBody>
      </p:sp>
      <p:sp>
        <p:nvSpPr>
          <p:cNvPr id="150" name="Google Shape;150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add multiple parameters to a function.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If we want a value to be changeable by user, but have a default value, we can set the parameter equal to the default value within the function definition.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If some parameters have default values, the user can choose to input some arguments but not others. So the number of arguments might be less than the number of parameters.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The number of </a:t>
            </a:r>
            <a:r>
              <a:rPr lang="en" b="1"/>
              <a:t>arguments</a:t>
            </a:r>
            <a:r>
              <a:rPr lang="en"/>
              <a:t> will always be </a:t>
            </a:r>
            <a:r>
              <a:rPr lang="en" b="1">
                <a:solidFill>
                  <a:schemeClr val="accent4"/>
                </a:solidFill>
              </a:rPr>
              <a:t>less than or equal to</a:t>
            </a:r>
            <a:r>
              <a:rPr lang="en">
                <a:solidFill>
                  <a:schemeClr val="accent1"/>
                </a:solidFill>
              </a:rPr>
              <a:t> </a:t>
            </a:r>
            <a:r>
              <a:rPr lang="en"/>
              <a:t>the number of </a:t>
            </a:r>
            <a:r>
              <a:rPr lang="en" b="1"/>
              <a:t>parameters</a:t>
            </a:r>
            <a:r>
              <a:rPr lang="en"/>
              <a:t>, never greater than.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Lambda and Map</a:t>
            </a:r>
            <a:endParaRPr/>
          </a:p>
        </p:txBody>
      </p:sp>
      <p:sp>
        <p:nvSpPr>
          <p:cNvPr id="280" name="Google Shape;280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a more complex use of lambdas in Python.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map() function in Python takes a function and applies it to every item in a list. You can use map() with a lambda: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 = list(map(lambda x: x.upper(), ['cat', 'dog', 'cow']))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print(L)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do you think the output of this code is?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How does this compare to using list comprehensions?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9"/>
          <p:cNvSpPr txBox="1">
            <a:spLocks noGrp="1"/>
          </p:cNvSpPr>
          <p:nvPr>
            <p:ph type="title"/>
          </p:nvPr>
        </p:nvSpPr>
        <p:spPr>
          <a:xfrm>
            <a:off x="311700" y="293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Sorting with Lambda</a:t>
            </a:r>
            <a:endParaRPr/>
          </a:p>
        </p:txBody>
      </p:sp>
      <p:sp>
        <p:nvSpPr>
          <p:cNvPr id="286" name="Google Shape;286;p49"/>
          <p:cNvSpPr txBox="1">
            <a:spLocks noGrp="1"/>
          </p:cNvSpPr>
          <p:nvPr>
            <p:ph type="body" idx="1"/>
          </p:nvPr>
        </p:nvSpPr>
        <p:spPr>
          <a:xfrm>
            <a:off x="311700" y="956425"/>
            <a:ext cx="8520600" cy="37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use a lambda as the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key </a:t>
            </a:r>
            <a:r>
              <a:rPr lang="en"/>
              <a:t>parameter to the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sorted() </a:t>
            </a:r>
            <a:r>
              <a:rPr lang="en"/>
              <a:t>function to customize how an iterable is sorted.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Let’s say we have a list of dictionaries that represent students. Each student has a name and a grade from 0 to 100.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 the sorted function to sort the students by name: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students_by_name = sorted(students, key = lambda s: s['name'])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Now, use the sorted function to sort the students by grade: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students_by_grade = sorted(students, key = lambda s: s['grade'])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292" name="Google Shape;292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variables: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https://www.w3schools.com/python/gloss_python_global_variables.asp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Docstring conventions: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https://peps.python.org/pep-0257/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Type hinting in Python (for function documentation):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https://docs.python.org/3/library/typing.html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Lambda basics: </a:t>
            </a:r>
            <a:r>
              <a:rPr lang="en" u="sng">
                <a:solidFill>
                  <a:schemeClr val="hlink"/>
                </a:solidFill>
                <a:hlinkClick r:id="rId6"/>
              </a:rPr>
              <a:t>h</a:t>
            </a:r>
            <a:r>
              <a:rPr lang="en" u="sng">
                <a:solidFill>
                  <a:schemeClr val="hlink"/>
                </a:solidFill>
                <a:hlinkClick r:id="rId6"/>
              </a:rPr>
              <a:t>ttps://www.w3schools.com/python/python_lambda.asp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Longer article on lambdas: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https://realpython.com/python-lambda/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Values</a:t>
            </a:r>
            <a:endParaRPr/>
          </a:p>
        </p:txBody>
      </p:sp>
      <p:pic>
        <p:nvPicPr>
          <p:cNvPr id="156" name="Google Shape;15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5475" y="1597025"/>
            <a:ext cx="4524850" cy="237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31"/>
          <p:cNvSpPr txBox="1"/>
          <p:nvPr/>
        </p:nvSpPr>
        <p:spPr>
          <a:xfrm>
            <a:off x="4405475" y="4215500"/>
            <a:ext cx="4269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(Example from </a:t>
            </a:r>
            <a:r>
              <a:rPr lang="en" sz="1600" u="sng">
                <a:solidFill>
                  <a:schemeClr val="hlink"/>
                </a:solidFill>
                <a:latin typeface="Lexend"/>
                <a:ea typeface="Lexend"/>
                <a:cs typeface="Lexend"/>
                <a:sym typeface="Lexend"/>
                <a:hlinkClick r:id="rId4"/>
              </a:rPr>
              <a:t>w3schools</a:t>
            </a:r>
            <a:r>
              <a:rPr lang="en" sz="16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)</a:t>
            </a:r>
            <a:endParaRPr sz="16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58" name="Google Shape;158;p31"/>
          <p:cNvSpPr txBox="1"/>
          <p:nvPr/>
        </p:nvSpPr>
        <p:spPr>
          <a:xfrm>
            <a:off x="311700" y="1196125"/>
            <a:ext cx="3467100" cy="25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If the user calls the function with an argument, that overrides the default value, so the default is ignored.</a:t>
            </a:r>
            <a:endParaRPr sz="18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If the user calls the function without an argument, the default is selected.</a:t>
            </a:r>
            <a:endParaRPr sz="18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59" name="Google Shape;159;p31"/>
          <p:cNvSpPr txBox="1"/>
          <p:nvPr/>
        </p:nvSpPr>
        <p:spPr>
          <a:xfrm>
            <a:off x="4405475" y="894700"/>
            <a:ext cx="3966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What is the output of this code?</a:t>
            </a:r>
            <a:endParaRPr sz="18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2"/>
          <p:cNvSpPr txBox="1">
            <a:spLocks noGrp="1"/>
          </p:cNvSpPr>
          <p:nvPr>
            <p:ph type="title"/>
          </p:nvPr>
        </p:nvSpPr>
        <p:spPr>
          <a:xfrm>
            <a:off x="311700" y="284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Values</a:t>
            </a:r>
            <a:endParaRPr/>
          </a:p>
        </p:txBody>
      </p:sp>
      <p:pic>
        <p:nvPicPr>
          <p:cNvPr id="165" name="Google Shape;16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17725"/>
            <a:ext cx="4768300" cy="292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2"/>
          <p:cNvSpPr txBox="1"/>
          <p:nvPr/>
        </p:nvSpPr>
        <p:spPr>
          <a:xfrm>
            <a:off x="311700" y="998175"/>
            <a:ext cx="4072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What is the output of this code?</a:t>
            </a:r>
            <a:endParaRPr sz="18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67" name="Google Shape;167;p32"/>
          <p:cNvSpPr/>
          <p:nvPr/>
        </p:nvSpPr>
        <p:spPr>
          <a:xfrm>
            <a:off x="3092550" y="2841574"/>
            <a:ext cx="2397425" cy="461709"/>
          </a:xfrm>
          <a:custGeom>
            <a:avLst/>
            <a:gdLst/>
            <a:ahLst/>
            <a:cxnLst/>
            <a:rect l="l" t="t" r="r" b="b"/>
            <a:pathLst>
              <a:path w="95897" h="32670" extrusionOk="0">
                <a:moveTo>
                  <a:pt x="0" y="32441"/>
                </a:moveTo>
                <a:cubicBezTo>
                  <a:pt x="16891" y="32441"/>
                  <a:pt x="35600" y="34404"/>
                  <a:pt x="50266" y="26024"/>
                </a:cubicBezTo>
                <a:cubicBezTo>
                  <a:pt x="56089" y="22697"/>
                  <a:pt x="62991" y="20783"/>
                  <a:pt x="67734" y="16042"/>
                </a:cubicBezTo>
                <a:cubicBezTo>
                  <a:pt x="75376" y="8405"/>
                  <a:pt x="85093" y="0"/>
                  <a:pt x="95897" y="0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168" name="Google Shape;168;p32"/>
          <p:cNvSpPr txBox="1"/>
          <p:nvPr/>
        </p:nvSpPr>
        <p:spPr>
          <a:xfrm>
            <a:off x="5489900" y="2571750"/>
            <a:ext cx="3342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2"/>
                </a:solidFill>
                <a:latin typeface="Lexend"/>
                <a:ea typeface="Lexend"/>
                <a:cs typeface="Lexend"/>
                <a:sym typeface="Lexend"/>
              </a:rPr>
              <a:t>Positional argument passing</a:t>
            </a:r>
            <a:endParaRPr sz="1600" b="1">
              <a:solidFill>
                <a:schemeClr val="accent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69" name="Google Shape;169;p32"/>
          <p:cNvSpPr txBox="1"/>
          <p:nvPr/>
        </p:nvSpPr>
        <p:spPr>
          <a:xfrm>
            <a:off x="5489975" y="3113288"/>
            <a:ext cx="3386700" cy="12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2"/>
                </a:solidFill>
                <a:latin typeface="Lexend"/>
                <a:ea typeface="Lexend"/>
                <a:cs typeface="Lexend"/>
                <a:sym typeface="Lexend"/>
              </a:rPr>
              <a:t>Keyword argument passing</a:t>
            </a:r>
            <a:r>
              <a:rPr lang="en" sz="16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 allows you to skip a parameter. The skipped parameter gets assigned the default value.</a:t>
            </a:r>
            <a:endParaRPr sz="16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70" name="Google Shape;170;p32"/>
          <p:cNvSpPr/>
          <p:nvPr/>
        </p:nvSpPr>
        <p:spPr>
          <a:xfrm>
            <a:off x="2709325" y="2650525"/>
            <a:ext cx="2780628" cy="352334"/>
          </a:xfrm>
          <a:custGeom>
            <a:avLst/>
            <a:gdLst/>
            <a:ahLst/>
            <a:cxnLst/>
            <a:rect l="l" t="t" r="r" b="b"/>
            <a:pathLst>
              <a:path w="108017" h="13047" extrusionOk="0">
                <a:moveTo>
                  <a:pt x="108017" y="5204"/>
                </a:moveTo>
                <a:cubicBezTo>
                  <a:pt x="87054" y="5204"/>
                  <a:pt x="65951" y="-2525"/>
                  <a:pt x="45274" y="926"/>
                </a:cubicBezTo>
                <a:cubicBezTo>
                  <a:pt x="29864" y="3498"/>
                  <a:pt x="15623" y="13047"/>
                  <a:pt x="0" y="13047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71" name="Google Shape;171;p32"/>
          <p:cNvSpPr txBox="1"/>
          <p:nvPr/>
        </p:nvSpPr>
        <p:spPr>
          <a:xfrm>
            <a:off x="507950" y="4504425"/>
            <a:ext cx="7566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What are other ways you could call the function to get the same output?</a:t>
            </a:r>
            <a:endParaRPr sz="16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72" name="Google Shape;172;p32"/>
          <p:cNvSpPr/>
          <p:nvPr/>
        </p:nvSpPr>
        <p:spPr>
          <a:xfrm>
            <a:off x="3662950" y="3324275"/>
            <a:ext cx="1827025" cy="294100"/>
          </a:xfrm>
          <a:custGeom>
            <a:avLst/>
            <a:gdLst/>
            <a:ahLst/>
            <a:cxnLst/>
            <a:rect l="l" t="t" r="r" b="b"/>
            <a:pathLst>
              <a:path w="73081" h="11764" extrusionOk="0">
                <a:moveTo>
                  <a:pt x="0" y="11764"/>
                </a:moveTo>
                <a:cubicBezTo>
                  <a:pt x="13953" y="9773"/>
                  <a:pt x="28164" y="9807"/>
                  <a:pt x="42066" y="7487"/>
                </a:cubicBezTo>
                <a:cubicBezTo>
                  <a:pt x="52556" y="5736"/>
                  <a:pt x="62446" y="0"/>
                  <a:pt x="73081" y="0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78" name="Google Shape;178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function called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center </a:t>
            </a:r>
            <a:r>
              <a:rPr lang="en"/>
              <a:t>that returns either the mean or median of a list of numbers.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function should take two parameters: A list of numbers, and an optional parameter called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use_median </a:t>
            </a:r>
            <a:r>
              <a:rPr lang="en"/>
              <a:t>which should default to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False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use_median </a:t>
            </a:r>
            <a:r>
              <a:rPr lang="en"/>
              <a:t>is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False</a:t>
            </a:r>
            <a:r>
              <a:rPr lang="en"/>
              <a:t>, return the mean of the list.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use_median </a:t>
            </a:r>
            <a:r>
              <a:rPr lang="en"/>
              <a:t>is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True</a:t>
            </a:r>
            <a:r>
              <a:rPr lang="en"/>
              <a:t>, return the median of the list.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Test your function by calling it with different arguments.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>
            <a:spLocks noGrp="1"/>
          </p:cNvSpPr>
          <p:nvPr>
            <p:ph type="title"/>
          </p:nvPr>
        </p:nvSpPr>
        <p:spPr>
          <a:xfrm>
            <a:off x="311700" y="364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Returning Multiple Values</a:t>
            </a:r>
            <a:endParaRPr/>
          </a:p>
        </p:txBody>
      </p:sp>
      <p:sp>
        <p:nvSpPr>
          <p:cNvPr id="184" name="Google Shape;184;p34"/>
          <p:cNvSpPr txBox="1">
            <a:spLocks noGrp="1"/>
          </p:cNvSpPr>
          <p:nvPr>
            <p:ph type="body" idx="1"/>
          </p:nvPr>
        </p:nvSpPr>
        <p:spPr>
          <a:xfrm>
            <a:off x="311700" y="1045525"/>
            <a:ext cx="4260300" cy="34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Sometimes it is useful to return multiple values from a function.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A convenient way to do this is by returning multiple values separated by commas, and you can set each return value to a variable when you call the function, similar to unpacking a tuple.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Make sure the number of return values lines up, otherwise you will get an error.</a:t>
            </a:r>
            <a:endParaRPr sz="1700"/>
          </a:p>
        </p:txBody>
      </p:sp>
      <p:pic>
        <p:nvPicPr>
          <p:cNvPr id="185" name="Google Shape;18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1300" y="1170125"/>
            <a:ext cx="4260300" cy="2470751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4"/>
          <p:cNvSpPr txBox="1"/>
          <p:nvPr/>
        </p:nvSpPr>
        <p:spPr>
          <a:xfrm>
            <a:off x="4731300" y="3752050"/>
            <a:ext cx="4099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What is the output of this code?</a:t>
            </a:r>
            <a:endParaRPr sz="18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92" name="Google Shape;192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Python function called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get_stats </a:t>
            </a:r>
            <a:r>
              <a:rPr lang="en"/>
              <a:t>that takes in a list of numbers and returns the following three values: The mean, the median, and the mode of the list.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Call the function on a list, and print each statistic on a separate line.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my_list = [1,2,4,5,5]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Output: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Mean: 3.4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Median: 4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Mode: 5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Variables</a:t>
            </a:r>
            <a:endParaRPr/>
          </a:p>
        </p:txBody>
      </p:sp>
      <p:sp>
        <p:nvSpPr>
          <p:cNvPr id="198" name="Google Shape;198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878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create a variable in a function, it’s only available while the function is running. Once the function ends, it goes out of scope.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you create a variable outside a function, that variable is </a:t>
            </a:r>
            <a:r>
              <a:rPr lang="en" b="1"/>
              <a:t>global</a:t>
            </a:r>
            <a:r>
              <a:rPr lang="en"/>
              <a:t>, which means it’s always in scope.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If you want to create a global variable in a function, you must use the global keyword. You can also do this to modify existing global variables within a function.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pic>
        <p:nvPicPr>
          <p:cNvPr id="204" name="Google Shape;20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2650" y="1488125"/>
            <a:ext cx="3263475" cy="2698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488125"/>
            <a:ext cx="3263475" cy="2388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7"/>
          <p:cNvSpPr txBox="1"/>
          <p:nvPr/>
        </p:nvSpPr>
        <p:spPr>
          <a:xfrm>
            <a:off x="222800" y="1017725"/>
            <a:ext cx="3707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What is the output of this code?</a:t>
            </a:r>
            <a:endParaRPr sz="16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7" name="Google Shape;207;p37"/>
          <p:cNvSpPr txBox="1"/>
          <p:nvPr/>
        </p:nvSpPr>
        <p:spPr>
          <a:xfrm>
            <a:off x="3992650" y="1017725"/>
            <a:ext cx="2557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What about this code?</a:t>
            </a:r>
            <a:endParaRPr sz="16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8" name="Google Shape;208;p37"/>
          <p:cNvSpPr txBox="1"/>
          <p:nvPr/>
        </p:nvSpPr>
        <p:spPr>
          <a:xfrm>
            <a:off x="579300" y="4543675"/>
            <a:ext cx="6327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Is the output the same or different? Why?</a:t>
            </a:r>
            <a:endParaRPr sz="16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nCode Communities">
  <a:themeElements>
    <a:clrScheme name="Simple Light">
      <a:dk1>
        <a:srgbClr val="0A273C"/>
      </a:dk1>
      <a:lt1>
        <a:srgbClr val="FFFFFF"/>
      </a:lt1>
      <a:dk2>
        <a:srgbClr val="465966"/>
      </a:dk2>
      <a:lt2>
        <a:srgbClr val="E2E2E2"/>
      </a:lt2>
      <a:accent1>
        <a:srgbClr val="04B4DE"/>
      </a:accent1>
      <a:accent2>
        <a:srgbClr val="72BD55"/>
      </a:accent2>
      <a:accent3>
        <a:srgbClr val="F8CE12"/>
      </a:accent3>
      <a:accent4>
        <a:srgbClr val="DD1C93"/>
      </a:accent4>
      <a:accent5>
        <a:srgbClr val="73CFE6"/>
      </a:accent5>
      <a:accent6>
        <a:srgbClr val="FAE896"/>
      </a:accent6>
      <a:hlink>
        <a:srgbClr val="04B4D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EB6FE831B64449A40FF2B3DC8E82A3" ma:contentTypeVersion="12" ma:contentTypeDescription="Create a new document." ma:contentTypeScope="" ma:versionID="2f2dc2244e3dd555e1f5a13f7bdd92ac">
  <xsd:schema xmlns:xsd="http://www.w3.org/2001/XMLSchema" xmlns:xs="http://www.w3.org/2001/XMLSchema" xmlns:p="http://schemas.microsoft.com/office/2006/metadata/properties" xmlns:ns2="a6b70a04-6881-4fa1-9707-171733e8d550" xmlns:ns3="da70b094-6a72-4efd-be66-d4e1847f881a" targetNamespace="http://schemas.microsoft.com/office/2006/metadata/properties" ma:root="true" ma:fieldsID="753ab3ee7f86584b1d3a36b9de330db6" ns2:_="" ns3:_="">
    <xsd:import namespace="a6b70a04-6881-4fa1-9707-171733e8d550"/>
    <xsd:import namespace="da70b094-6a72-4efd-be66-d4e1847f881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b70a04-6881-4fa1-9707-171733e8d5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d7ce2411-11e8-4888-88ba-3e818f6728a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70b094-6a72-4efd-be66-d4e1847f881a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fcf10541-7302-4d7c-a239-5418bc382e37}" ma:internalName="TaxCatchAll" ma:showField="CatchAllData" ma:web="da70b094-6a72-4efd-be66-d4e1847f881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8635BEB-5C6D-40BE-AACB-FAB8079AF2B7}"/>
</file>

<file path=customXml/itemProps2.xml><?xml version="1.0" encoding="utf-8"?>
<ds:datastoreItem xmlns:ds="http://schemas.openxmlformats.org/officeDocument/2006/customXml" ds:itemID="{9588978A-B8B5-4CEE-917D-D6ED2B351D70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1312</Words>
  <Application>Microsoft Office PowerPoint</Application>
  <PresentationFormat>On-screen Show (16:9)</PresentationFormat>
  <Paragraphs>115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Lexend</vt:lpstr>
      <vt:lpstr>Consolas</vt:lpstr>
      <vt:lpstr>Arial</vt:lpstr>
      <vt:lpstr>Tahoma</vt:lpstr>
      <vt:lpstr>Courier New</vt:lpstr>
      <vt:lpstr>Calibri</vt:lpstr>
      <vt:lpstr>CanCode Communities</vt:lpstr>
      <vt:lpstr>Functions Part 2</vt:lpstr>
      <vt:lpstr>Making Functions More Versatile</vt:lpstr>
      <vt:lpstr>Default Values</vt:lpstr>
      <vt:lpstr>Default Values</vt:lpstr>
      <vt:lpstr>Exercise</vt:lpstr>
      <vt:lpstr>Returning Multiple Values</vt:lpstr>
      <vt:lpstr>Exercise</vt:lpstr>
      <vt:lpstr>Global Variables</vt:lpstr>
      <vt:lpstr>Exercise</vt:lpstr>
      <vt:lpstr>Documenting a Function</vt:lpstr>
      <vt:lpstr>Docstring</vt:lpstr>
      <vt:lpstr>Type Hinting</vt:lpstr>
      <vt:lpstr>Exercise</vt:lpstr>
      <vt:lpstr>Lambdas: Anonymous Functions</vt:lpstr>
      <vt:lpstr>Lambda</vt:lpstr>
      <vt:lpstr>Lambdas vs Functions</vt:lpstr>
      <vt:lpstr>Why use Lambdas?</vt:lpstr>
      <vt:lpstr>Exercise</vt:lpstr>
      <vt:lpstr>More on Lambdas</vt:lpstr>
      <vt:lpstr>Example: Lambda and Map</vt:lpstr>
      <vt:lpstr>Example: Sorting with Lambda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Part 2</dc:title>
  <cp:lastModifiedBy>Juste, Jean (NYSPI)</cp:lastModifiedBy>
  <cp:revision>1</cp:revision>
  <dcterms:modified xsi:type="dcterms:W3CDTF">2023-12-10T16:41:43Z</dcterms:modified>
</cp:coreProperties>
</file>