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28.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Lexend" panose="020B0604020202020204" charset="0"/>
      <p:regular r:id="rId29"/>
      <p:bold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3b1b783e4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3b1b783e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b1b783e4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3b1b783e4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b1b783e4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3b1b783e4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b1b783e4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b1b783e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3b1b783e4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3b1b783e4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3b1b783e4d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3b1b783e4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3b1b783e4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3b1b783e4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3b1b783e4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3b1b783e4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3b1b783e4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3b1b783e4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b1b783e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b1b783e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3b1b783e4d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3b1b783e4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b1b783e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3b1b783e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b1b783e4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b1b783e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b1b783e4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b1b783e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b1b783e4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b1b783e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b1b783e4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3b1b783e4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3b1b783e4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3b1b783e4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377800" y="4128825"/>
            <a:ext cx="1729826" cy="4630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with background pixels">
  <p:cSld name="TITLE_AND_BODY_1">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1" name="Google Shape;51;p11"/>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with background pixels 2">
  <p:cSld name="TITLE_AND_BODY_1_1">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12"/>
          <p:cNvSpPr txBox="1">
            <a:spLocks noGrp="1"/>
          </p:cNvSpPr>
          <p:nvPr>
            <p:ph type="body" idx="1"/>
          </p:nvPr>
        </p:nvSpPr>
        <p:spPr>
          <a:xfrm>
            <a:off x="311700" y="1152475"/>
            <a:ext cx="52794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238400" y="4591675"/>
            <a:ext cx="284347" cy="237336"/>
          </a:xfrm>
          <a:prstGeom prst="rect">
            <a:avLst/>
          </a:prstGeom>
          <a:noFill/>
          <a:ln>
            <a:noFill/>
          </a:ln>
        </p:spPr>
      </p:pic>
      <p:sp>
        <p:nvSpPr>
          <p:cNvPr id="57" name="Google Shape;57;p12"/>
          <p:cNvSpPr/>
          <p:nvPr/>
        </p:nvSpPr>
        <p:spPr>
          <a:xfrm>
            <a:off x="5902175" y="-75"/>
            <a:ext cx="32418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8" name="Google Shape;58;p12"/>
          <p:cNvSpPr txBox="1">
            <a:spLocks noGrp="1"/>
          </p:cNvSpPr>
          <p:nvPr>
            <p:ph type="body" idx="2"/>
          </p:nvPr>
        </p:nvSpPr>
        <p:spPr>
          <a:xfrm>
            <a:off x="6205500" y="1152475"/>
            <a:ext cx="26268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2" name="Google Shape;62;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0" y="0"/>
            <a:ext cx="6172800" cy="1311300"/>
          </a:xfrm>
          <a:prstGeom prst="rect">
            <a:avLst/>
          </a:prstGeom>
          <a:solidFill>
            <a:schemeClr val="lt1"/>
          </a:solidFill>
        </p:spPr>
        <p:txBody>
          <a:bodyPr spcFirstLastPara="1" wrap="square" lIns="457200" tIns="182875" rIns="182875" bIns="18287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0" y="1311300"/>
            <a:ext cx="6172800" cy="3832200"/>
          </a:xfrm>
          <a:prstGeom prst="rect">
            <a:avLst/>
          </a:prstGeom>
          <a:solidFill>
            <a:schemeClr val="lt1"/>
          </a:solidFill>
        </p:spPr>
        <p:txBody>
          <a:bodyPr spcFirstLastPara="1" wrap="square" lIns="457200" tIns="182875" rIns="182875" bIns="18287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5"/>
          <p:cNvSpPr txBox="1">
            <a:spLocks noGrp="1"/>
          </p:cNvSpPr>
          <p:nvPr>
            <p:ph type="sldNum" idx="12"/>
          </p:nvPr>
        </p:nvSpPr>
        <p:spPr>
          <a:xfrm>
            <a:off x="8648775" y="4692925"/>
            <a:ext cx="372300" cy="336000"/>
          </a:xfrm>
          <a:prstGeom prst="rect">
            <a:avLst/>
          </a:prstGeom>
          <a:solidFill>
            <a:schemeClr val="lt1"/>
          </a:solidFill>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1 1">
  <p:cSld name="MAIN_POINT_1_1">
    <p:bg>
      <p:bgPr>
        <a:solidFill>
          <a:schemeClr val="dk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375825" y="450150"/>
            <a:ext cx="5370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2">
            <a:alphaModFix/>
          </a:blip>
          <a:stretch>
            <a:fillRect/>
          </a:stretch>
        </p:blipFill>
        <p:spPr>
          <a:xfrm>
            <a:off x="619700" y="1563563"/>
            <a:ext cx="1720962" cy="14365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5" name="Google Shape;85;p1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9"/>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6" name="Google Shape;96;p2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5400"/>
              <a:buNone/>
              <a:defRPr sz="54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rgbClr val="97A9B5"/>
              </a:buClr>
              <a:buSzPts val="2800"/>
              <a:buNone/>
              <a:defRPr sz="2800">
                <a:solidFill>
                  <a:srgbClr val="97A9B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t="49" b="49"/>
          <a:stretch/>
        </p:blipFill>
        <p:spPr>
          <a:xfrm>
            <a:off x="377800" y="4128825"/>
            <a:ext cx="1729824" cy="4630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Blocks">
  <p:cSld name="BLANK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9" name="Google Shape;99;p21"/>
          <p:cNvPicPr preferRelativeResize="0"/>
          <p:nvPr/>
        </p:nvPicPr>
        <p:blipFill>
          <a:blip r:embed="rId3">
            <a:alphaModFix/>
          </a:blip>
          <a:stretch>
            <a:fillRect/>
          </a:stretch>
        </p:blipFill>
        <p:spPr>
          <a:xfrm>
            <a:off x="238400" y="4591675"/>
            <a:ext cx="284347" cy="237336"/>
          </a:xfrm>
          <a:prstGeom prst="rect">
            <a:avLst/>
          </a:prstGeom>
          <a:noFill/>
          <a:ln>
            <a:noFill/>
          </a:ln>
        </p:spPr>
      </p:pic>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2"/>
          <p:cNvSpPr txBox="1">
            <a:spLocks noGrp="1"/>
          </p:cNvSpPr>
          <p:nvPr>
            <p:ph type="body" idx="1"/>
          </p:nvPr>
        </p:nvSpPr>
        <p:spPr>
          <a:xfrm>
            <a:off x="47624" y="1360562"/>
            <a:ext cx="7356600" cy="14595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1850" b="0" i="0">
                <a:solidFill>
                  <a:srgbClr val="DBDBDB"/>
                </a:solidFill>
                <a:latin typeface="Courier New"/>
                <a:ea typeface="Courier New"/>
                <a:cs typeface="Courier New"/>
                <a:sym typeface="Courier New"/>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04" name="Google Shape;104;p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07"/>
        <p:cNvGrpSpPr/>
        <p:nvPr/>
      </p:nvGrpSpPr>
      <p:grpSpPr>
        <a:xfrm>
          <a:off x="0" y="0"/>
          <a:ext cx="0" cy="0"/>
          <a:chOff x="0" y="0"/>
          <a:chExt cx="0" cy="0"/>
        </a:xfrm>
      </p:grpSpPr>
      <p:sp>
        <p:nvSpPr>
          <p:cNvPr id="108" name="Google Shape;108;p23"/>
          <p:cNvSpPr txBox="1">
            <a:spLocks noGrp="1"/>
          </p:cNvSpPr>
          <p:nvPr>
            <p:ph type="ctrTitle"/>
          </p:nvPr>
        </p:nvSpPr>
        <p:spPr>
          <a:xfrm>
            <a:off x="3276500" y="849093"/>
            <a:ext cx="2591100" cy="363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90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3"/>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10" name="Google Shape;110;p2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24"/>
          <p:cNvSpPr txBox="1">
            <a:spLocks noGrp="1"/>
          </p:cNvSpPr>
          <p:nvPr>
            <p:ph type="body" idx="1"/>
          </p:nvPr>
        </p:nvSpPr>
        <p:spPr>
          <a:xfrm>
            <a:off x="-12700" y="1230819"/>
            <a:ext cx="3412500" cy="352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0" i="0">
                <a:solidFill>
                  <a:schemeClr val="dk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6" name="Google Shape;116;p24"/>
          <p:cNvSpPr txBox="1">
            <a:spLocks noGrp="1"/>
          </p:cNvSpPr>
          <p:nvPr>
            <p:ph type="body" idx="2"/>
          </p:nvPr>
        </p:nvSpPr>
        <p:spPr>
          <a:xfrm>
            <a:off x="4768849" y="1142728"/>
            <a:ext cx="3703200" cy="32643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1" i="0">
                <a:solidFill>
                  <a:schemeClr val="lt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7" name="Google Shape;117;p2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25"/>
        <p:cNvGrpSpPr/>
        <p:nvPr/>
      </p:nvGrpSpPr>
      <p:grpSpPr>
        <a:xfrm>
          <a:off x="0" y="0"/>
          <a:ext cx="0" cy="0"/>
          <a:chOff x="0" y="0"/>
          <a:chExt cx="0" cy="0"/>
        </a:xfrm>
      </p:grpSpPr>
      <p:sp>
        <p:nvSpPr>
          <p:cNvPr id="126" name="Google Shape;126;p2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6"/>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OBJECT_1">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7801520" y="34257"/>
            <a:ext cx="1256700" cy="283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lt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2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7"/>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1">
  <p:cSld name="Title Slide">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3858319" y="504073"/>
            <a:ext cx="1465500" cy="521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25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8"/>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37" name="Google Shape;137;p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8"/>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with background pixels 2 1">
  <p:cSld name="TITLE_AND_BODY_1_1_1">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29"/>
          <p:cNvSpPr txBox="1">
            <a:spLocks noGrp="1"/>
          </p:cNvSpPr>
          <p:nvPr>
            <p:ph type="body" idx="1"/>
          </p:nvPr>
        </p:nvSpPr>
        <p:spPr>
          <a:xfrm>
            <a:off x="311700" y="1152475"/>
            <a:ext cx="52671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3" name="Google Shape;14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29"/>
          <p:cNvSpPr/>
          <p:nvPr/>
        </p:nvSpPr>
        <p:spPr>
          <a:xfrm>
            <a:off x="5902175" y="-75"/>
            <a:ext cx="32418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45" name="Google Shape;145;p29"/>
          <p:cNvSpPr txBox="1">
            <a:spLocks noGrp="1"/>
          </p:cNvSpPr>
          <p:nvPr>
            <p:ph type="body" idx="2"/>
          </p:nvPr>
        </p:nvSpPr>
        <p:spPr>
          <a:xfrm>
            <a:off x="6235925" y="1152475"/>
            <a:ext cx="2664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pic>
        <p:nvPicPr>
          <p:cNvPr id="146" name="Google Shape;146;p29"/>
          <p:cNvPicPr preferRelativeResize="0"/>
          <p:nvPr/>
        </p:nvPicPr>
        <p:blipFill>
          <a:blip r:embed="rId2">
            <a:alphaModFix/>
          </a:blip>
          <a:stretch>
            <a:fillRect/>
          </a:stretch>
        </p:blipFill>
        <p:spPr>
          <a:xfrm>
            <a:off x="238400" y="4591675"/>
            <a:ext cx="368949" cy="3079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with background pixels 1">
  <p:cSld name="TITLE_AND_BODY_1_2">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150" name="Google Shape;15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1" name="Google Shape;151;p30"/>
          <p:cNvPicPr preferRelativeResize="0"/>
          <p:nvPr/>
        </p:nvPicPr>
        <p:blipFill rotWithShape="1">
          <a:blip r:embed="rId3">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type="secHead">
  <p:cSld name="SECTION_HEADER">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 name="Google Shape;25;p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 pink">
  <p:cSld name="SECTION_HEADER_1_1">
    <p:bg>
      <p:bgPr>
        <a:solidFill>
          <a:schemeClr val="accent4"/>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9" name="Google Shape;29;p6"/>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 blue">
  <p:cSld name="SECTION_HEADER_1_1_1">
    <p:bg>
      <p:bgPr>
        <a:solidFill>
          <a:schemeClr val="accent1"/>
        </a:solid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3" name="Google Shape;33;p7"/>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reen">
  <p:cSld name="SECTION_HEADER_1_1_1_1">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7" name="Google Shape;37;p8"/>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yellow">
  <p:cSld name="SECTION_HEADER_1_1_1_1_1">
    <p:bg>
      <p:bgPr>
        <a:solidFill>
          <a:schemeClr val="accent3"/>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1" name="Google Shape;41;p9"/>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1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marL="914400" lvl="1"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2pPr>
            <a:lvl3pPr marL="1371600" lvl="2"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3pPr>
            <a:lvl4pPr marL="1828800" lvl="3"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4pPr>
            <a:lvl5pPr marL="2286000" lvl="4"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5pPr>
            <a:lvl6pPr marL="2743200" lvl="5"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6pPr>
            <a:lvl7pPr marL="3200400" lvl="6"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7pPr>
            <a:lvl8pPr marL="3657600" lvl="7"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8pPr>
            <a:lvl9pPr marL="4114800" lvl="8"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1"/>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File 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Mode</a:t>
            </a:r>
            <a:endParaRPr/>
          </a:p>
        </p:txBody>
      </p:sp>
      <p:sp>
        <p:nvSpPr>
          <p:cNvPr id="209" name="Google Shape;209;p40"/>
          <p:cNvSpPr txBox="1">
            <a:spLocks noGrp="1"/>
          </p:cNvSpPr>
          <p:nvPr>
            <p:ph type="body" idx="1"/>
          </p:nvPr>
        </p:nvSpPr>
        <p:spPr>
          <a:xfrm>
            <a:off x="311700" y="1152475"/>
            <a:ext cx="8520600" cy="3676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mode is the second, optional parameter to the open function, and allows you to put the file in "read-only" or "write-only" mode</a:t>
            </a:r>
            <a:endParaRPr/>
          </a:p>
          <a:p>
            <a:pPr marL="457200" lvl="0" indent="-342900" algn="l" rtl="0">
              <a:spcBef>
                <a:spcPts val="1000"/>
              </a:spcBef>
              <a:spcAft>
                <a:spcPts val="0"/>
              </a:spcAft>
              <a:buSzPts val="1800"/>
              <a:buChar char="●"/>
            </a:pPr>
            <a:r>
              <a:rPr lang="en"/>
              <a:t>Most commonly used modes:</a:t>
            </a:r>
            <a:endParaRPr/>
          </a:p>
          <a:p>
            <a:pPr marL="914400" lvl="1" indent="-342900" algn="l" rtl="0">
              <a:spcBef>
                <a:spcPts val="1000"/>
              </a:spcBef>
              <a:spcAft>
                <a:spcPts val="0"/>
              </a:spcAft>
              <a:buSzPts val="1800"/>
              <a:buFont typeface="Courier New"/>
              <a:buChar char="○"/>
            </a:pPr>
            <a:r>
              <a:rPr lang="en" sz="1800">
                <a:latin typeface="Consolas"/>
                <a:ea typeface="Consolas"/>
                <a:cs typeface="Consolas"/>
                <a:sym typeface="Consolas"/>
              </a:rPr>
              <a:t>'r' </a:t>
            </a:r>
            <a:r>
              <a:rPr lang="en" sz="1800"/>
              <a:t>open for reading (default)</a:t>
            </a:r>
            <a:endParaRPr sz="1800"/>
          </a:p>
          <a:p>
            <a:pPr marL="914400" lvl="1" indent="-342900" algn="l" rtl="0">
              <a:spcBef>
                <a:spcPts val="1000"/>
              </a:spcBef>
              <a:spcAft>
                <a:spcPts val="0"/>
              </a:spcAft>
              <a:buSzPts val="1800"/>
              <a:buFont typeface="Courier New"/>
              <a:buChar char="○"/>
            </a:pPr>
            <a:r>
              <a:rPr lang="en" sz="1800">
                <a:latin typeface="Consolas"/>
                <a:ea typeface="Consolas"/>
                <a:cs typeface="Consolas"/>
                <a:sym typeface="Consolas"/>
              </a:rPr>
              <a:t>'w' </a:t>
            </a:r>
            <a:r>
              <a:rPr lang="en" sz="1800"/>
              <a:t>open for writing, which truncates (overwrites) the file</a:t>
            </a:r>
            <a:endParaRPr sz="1800"/>
          </a:p>
          <a:p>
            <a:pPr marL="0" lvl="0" indent="0" algn="l" rtl="0">
              <a:spcBef>
                <a:spcPts val="1000"/>
              </a:spcBef>
              <a:spcAft>
                <a:spcPts val="0"/>
              </a:spcAft>
              <a:buNone/>
            </a:pPr>
            <a:endParaRPr/>
          </a:p>
          <a:p>
            <a:pPr marL="0" lvl="0" indent="0" algn="l" rtl="0">
              <a:spcBef>
                <a:spcPts val="1000"/>
              </a:spcBef>
              <a:spcAft>
                <a:spcPts val="0"/>
              </a:spcAft>
              <a:buNone/>
            </a:pPr>
            <a:r>
              <a:rPr lang="en">
                <a:latin typeface="Consolas"/>
                <a:ea typeface="Consolas"/>
                <a:cs typeface="Consolas"/>
                <a:sym typeface="Consolas"/>
              </a:rPr>
              <a:t>f = open("my_file.txt", "r")</a:t>
            </a:r>
            <a:endParaRPr>
              <a:latin typeface="Consolas"/>
              <a:ea typeface="Consolas"/>
              <a:cs typeface="Consolas"/>
              <a:sym typeface="Consolas"/>
            </a:endParaRPr>
          </a:p>
          <a:p>
            <a:pPr marL="0" lvl="0" indent="0" algn="l" rtl="0">
              <a:spcBef>
                <a:spcPts val="1000"/>
              </a:spcBef>
              <a:spcAft>
                <a:spcPts val="1000"/>
              </a:spcAft>
              <a:buNone/>
            </a:pPr>
            <a:r>
              <a:rPr lang="en"/>
              <a:t>Open my_file.txt in read-only mode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All Modes</a:t>
            </a:r>
            <a:endParaRPr/>
          </a:p>
        </p:txBody>
      </p:sp>
      <p:sp>
        <p:nvSpPr>
          <p:cNvPr id="215" name="Google Shape;215;p41"/>
          <p:cNvSpPr txBox="1">
            <a:spLocks noGrp="1"/>
          </p:cNvSpPr>
          <p:nvPr>
            <p:ph type="body" idx="1"/>
          </p:nvPr>
        </p:nvSpPr>
        <p:spPr>
          <a:xfrm>
            <a:off x="311700" y="1152475"/>
            <a:ext cx="8520600" cy="3636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Courier New"/>
              <a:buChar char="●"/>
            </a:pPr>
            <a:r>
              <a:rPr lang="en" sz="1400">
                <a:latin typeface="Consolas"/>
                <a:ea typeface="Consolas"/>
                <a:cs typeface="Consolas"/>
                <a:sym typeface="Consolas"/>
              </a:rPr>
              <a:t>'r' </a:t>
            </a:r>
            <a:r>
              <a:rPr lang="en" sz="1400"/>
              <a:t>open for reading (default). Starts at the beginning of the file.</a:t>
            </a:r>
            <a:endParaRPr sz="1400"/>
          </a:p>
          <a:p>
            <a:pPr marL="457200" lvl="0" indent="-317500" algn="l" rtl="0">
              <a:spcBef>
                <a:spcPts val="1000"/>
              </a:spcBef>
              <a:spcAft>
                <a:spcPts val="0"/>
              </a:spcAft>
              <a:buSzPts val="1400"/>
              <a:buFont typeface="Courier New"/>
              <a:buChar char="●"/>
            </a:pPr>
            <a:r>
              <a:rPr lang="en" sz="1400">
                <a:latin typeface="Consolas"/>
                <a:ea typeface="Consolas"/>
                <a:cs typeface="Consolas"/>
                <a:sym typeface="Consolas"/>
              </a:rPr>
              <a:t>'r+' </a:t>
            </a:r>
            <a:r>
              <a:rPr lang="en" sz="1400"/>
              <a:t>open for reading and writing. Starts at the beginning of the file.</a:t>
            </a:r>
            <a:endParaRPr sz="1400">
              <a:latin typeface="Courier New"/>
              <a:ea typeface="Courier New"/>
              <a:cs typeface="Courier New"/>
              <a:sym typeface="Courier New"/>
            </a:endParaRPr>
          </a:p>
          <a:p>
            <a:pPr marL="457200" lvl="0" indent="-317500" algn="l" rtl="0">
              <a:spcBef>
                <a:spcPts val="1000"/>
              </a:spcBef>
              <a:spcAft>
                <a:spcPts val="0"/>
              </a:spcAft>
              <a:buSzPts val="1400"/>
              <a:buFont typeface="Courier New"/>
              <a:buChar char="●"/>
            </a:pPr>
            <a:r>
              <a:rPr lang="en" sz="1400">
                <a:latin typeface="Consolas"/>
                <a:ea typeface="Consolas"/>
                <a:cs typeface="Consolas"/>
                <a:sym typeface="Consolas"/>
              </a:rPr>
              <a:t>'w' </a:t>
            </a:r>
            <a:r>
              <a:rPr lang="en" sz="1400"/>
              <a:t>open for writing. Truncate (overwrite) the file. Starts at the beginning of the file.</a:t>
            </a:r>
            <a:endParaRPr sz="1400"/>
          </a:p>
          <a:p>
            <a:pPr marL="457200" lvl="0" indent="-317500" algn="l" rtl="0">
              <a:spcBef>
                <a:spcPts val="1000"/>
              </a:spcBef>
              <a:spcAft>
                <a:spcPts val="0"/>
              </a:spcAft>
              <a:buSzPts val="1400"/>
              <a:buChar char="●"/>
            </a:pPr>
            <a:r>
              <a:rPr lang="en" sz="1400">
                <a:latin typeface="Consolas"/>
                <a:ea typeface="Consolas"/>
                <a:cs typeface="Consolas"/>
                <a:sym typeface="Consolas"/>
              </a:rPr>
              <a:t>'w+' </a:t>
            </a:r>
            <a:r>
              <a:rPr lang="en" sz="1400"/>
              <a:t>open for reading and writing. Create the file if it does not exist, otherwise truncate it. Starts at the beginning of the file.</a:t>
            </a:r>
            <a:endParaRPr sz="1400"/>
          </a:p>
          <a:p>
            <a:pPr marL="457200" lvl="0" indent="-317500" algn="l" rtl="0">
              <a:spcBef>
                <a:spcPts val="1000"/>
              </a:spcBef>
              <a:spcAft>
                <a:spcPts val="0"/>
              </a:spcAft>
              <a:buSzPts val="1400"/>
              <a:buFont typeface="Courier New"/>
              <a:buChar char="●"/>
            </a:pPr>
            <a:r>
              <a:rPr lang="en" sz="1400">
                <a:latin typeface="Consolas"/>
                <a:ea typeface="Consolas"/>
                <a:cs typeface="Consolas"/>
                <a:sym typeface="Consolas"/>
              </a:rPr>
              <a:t>'a' </a:t>
            </a:r>
            <a:r>
              <a:rPr lang="en" sz="1400"/>
              <a:t>open for writing, create the file if it doesn't exist, and append to the end of the file instead of overwriting. Subsequent writes will always end up at the current end of the file.</a:t>
            </a:r>
            <a:endParaRPr sz="1400"/>
          </a:p>
          <a:p>
            <a:pPr marL="457200" lvl="0" indent="-317500" algn="l" rtl="0">
              <a:spcBef>
                <a:spcPts val="1000"/>
              </a:spcBef>
              <a:spcAft>
                <a:spcPts val="1000"/>
              </a:spcAft>
              <a:buSzPts val="1400"/>
              <a:buChar char="●"/>
            </a:pPr>
            <a:r>
              <a:rPr lang="en" sz="1400">
                <a:latin typeface="Consolas"/>
                <a:ea typeface="Consolas"/>
                <a:cs typeface="Consolas"/>
                <a:sym typeface="Consolas"/>
              </a:rPr>
              <a:t>'a+' </a:t>
            </a:r>
            <a:r>
              <a:rPr lang="en" sz="1400"/>
              <a:t>open for reading and writing, create the file if it doesn't exist, and append to the end of the file instead of overwriting. Subsequent writes will always end up at the current end of the file.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Reading Files</a:t>
            </a:r>
            <a:endParaRPr/>
          </a:p>
        </p:txBody>
      </p:sp>
      <p:sp>
        <p:nvSpPr>
          <p:cNvPr id="221" name="Google Shape;221;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Once you have a file object in read-only mode, we can read the file.</a:t>
            </a:r>
            <a:endParaRPr/>
          </a:p>
          <a:p>
            <a:pPr marL="0" lvl="0" indent="0" algn="l" rtl="0">
              <a:spcBef>
                <a:spcPts val="1000"/>
              </a:spcBef>
              <a:spcAft>
                <a:spcPts val="0"/>
              </a:spcAft>
              <a:buNone/>
            </a:pPr>
            <a:r>
              <a:rPr lang="en"/>
              <a:t>There are three functions to read data from a file:</a:t>
            </a:r>
            <a:endParaRPr/>
          </a:p>
          <a:p>
            <a:pPr marL="457200" lvl="0" indent="-342900" algn="l" rtl="0">
              <a:spcBef>
                <a:spcPts val="1000"/>
              </a:spcBef>
              <a:spcAft>
                <a:spcPts val="0"/>
              </a:spcAft>
              <a:buSzPts val="1800"/>
              <a:buFont typeface="Courier New"/>
              <a:buChar char="●"/>
            </a:pPr>
            <a:r>
              <a:rPr lang="en">
                <a:latin typeface="Consolas"/>
                <a:ea typeface="Consolas"/>
                <a:cs typeface="Consolas"/>
                <a:sym typeface="Consolas"/>
              </a:rPr>
              <a:t>.read() </a:t>
            </a:r>
            <a:r>
              <a:rPr lang="en"/>
              <a:t>Reads the entire file into a multi-line string</a:t>
            </a:r>
            <a:endParaRPr/>
          </a:p>
          <a:p>
            <a:pPr marL="457200" lvl="0" indent="-342900" algn="l" rtl="0">
              <a:spcBef>
                <a:spcPts val="1000"/>
              </a:spcBef>
              <a:spcAft>
                <a:spcPts val="0"/>
              </a:spcAft>
              <a:buSzPts val="1800"/>
              <a:buFont typeface="Courier New"/>
              <a:buChar char="●"/>
            </a:pPr>
            <a:r>
              <a:rPr lang="en">
                <a:latin typeface="Consolas"/>
                <a:ea typeface="Consolas"/>
                <a:cs typeface="Consolas"/>
                <a:sym typeface="Consolas"/>
              </a:rPr>
              <a:t>.readline() </a:t>
            </a:r>
            <a:r>
              <a:rPr lang="en"/>
              <a:t>Reads one line of the file into a string</a:t>
            </a:r>
            <a:endParaRPr/>
          </a:p>
          <a:p>
            <a:pPr marL="457200" lvl="0" indent="-342900" algn="l" rtl="0">
              <a:spcBef>
                <a:spcPts val="1000"/>
              </a:spcBef>
              <a:spcAft>
                <a:spcPts val="1000"/>
              </a:spcAft>
              <a:buSzPts val="1800"/>
              <a:buFont typeface="Courier New"/>
              <a:buChar char="●"/>
            </a:pPr>
            <a:r>
              <a:rPr lang="en">
                <a:latin typeface="Consolas"/>
                <a:ea typeface="Consolas"/>
                <a:cs typeface="Consolas"/>
                <a:sym typeface="Consolas"/>
              </a:rPr>
              <a:t>.readlines() </a:t>
            </a:r>
            <a:r>
              <a:rPr lang="en"/>
              <a:t>Reads the entire file into a list, where each element in the list is a string representing one 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27" name="Google Shape;227;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a program that reads a text file named "example.txt" and outputs the number of lines in the file.</a:t>
            </a:r>
            <a:endParaRPr/>
          </a:p>
          <a:p>
            <a:pPr marL="0" lvl="0" indent="0" algn="l" rtl="0">
              <a:spcBef>
                <a:spcPts val="1200"/>
              </a:spcBef>
              <a:spcAft>
                <a:spcPts val="0"/>
              </a:spcAft>
              <a:buNone/>
            </a:pPr>
            <a:r>
              <a:rPr lang="en"/>
              <a:t>(Assume your text file is in the same directory as your Python file)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Hint: Open the file in read-only mode, and use the .readlines()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311700" y="150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 - Analyzing Sales Data</a:t>
            </a:r>
            <a:endParaRPr/>
          </a:p>
        </p:txBody>
      </p:sp>
      <p:sp>
        <p:nvSpPr>
          <p:cNvPr id="233" name="Google Shape;233;p44"/>
          <p:cNvSpPr txBox="1">
            <a:spLocks noGrp="1"/>
          </p:cNvSpPr>
          <p:nvPr>
            <p:ph type="body" idx="1"/>
          </p:nvPr>
        </p:nvSpPr>
        <p:spPr>
          <a:xfrm>
            <a:off x="311700" y="781425"/>
            <a:ext cx="8520600" cy="431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You are a data analyst who must analyze a company's sales data to determine which products are selling the best.</a:t>
            </a:r>
            <a:endParaRPr sz="1600" dirty="0"/>
          </a:p>
          <a:p>
            <a:pPr marL="0" lvl="0" indent="0" algn="l" rtl="0">
              <a:spcBef>
                <a:spcPts val="1000"/>
              </a:spcBef>
              <a:spcAft>
                <a:spcPts val="0"/>
              </a:spcAft>
              <a:buNone/>
            </a:pPr>
            <a:r>
              <a:rPr lang="en" sz="1600" dirty="0"/>
              <a:t>The data is stored in a CSV file named "sales_data.csv". The file contains the following columns: </a:t>
            </a:r>
            <a:r>
              <a:rPr lang="en" sz="1600" dirty="0">
                <a:solidFill>
                  <a:schemeClr val="accent4"/>
                </a:solidFill>
              </a:rPr>
              <a:t>Product Name, Date Sold, Units Sold, Price per Unit, Total Sale</a:t>
            </a:r>
            <a:endParaRPr sz="1600" dirty="0">
              <a:solidFill>
                <a:schemeClr val="dk1"/>
              </a:solidFill>
            </a:endParaRPr>
          </a:p>
          <a:p>
            <a:pPr marL="0" lvl="0" indent="0" algn="l" rtl="0">
              <a:spcBef>
                <a:spcPts val="1000"/>
              </a:spcBef>
              <a:spcAft>
                <a:spcPts val="0"/>
              </a:spcAft>
              <a:buNone/>
            </a:pPr>
            <a:r>
              <a:rPr lang="en" sz="1600" dirty="0"/>
              <a:t>Write a Python script that reads the data from the CSV file and calculates the total revenue generated by each product.</a:t>
            </a:r>
            <a:endParaRPr sz="1600" dirty="0"/>
          </a:p>
          <a:p>
            <a:pPr marL="457200" lvl="0" indent="-330200" algn="l" rtl="0">
              <a:spcBef>
                <a:spcPts val="1000"/>
              </a:spcBef>
              <a:spcAft>
                <a:spcPts val="0"/>
              </a:spcAft>
              <a:buSzPts val="1600"/>
              <a:buChar char="●"/>
            </a:pPr>
            <a:r>
              <a:rPr lang="en" sz="1600" dirty="0"/>
              <a:t>Make sure to ignore the first line, since that's the header.</a:t>
            </a:r>
            <a:endParaRPr sz="1600" dirty="0"/>
          </a:p>
          <a:p>
            <a:pPr marL="457200" lvl="0" indent="-330200" algn="l" rtl="0">
              <a:spcBef>
                <a:spcPts val="1000"/>
              </a:spcBef>
              <a:spcAft>
                <a:spcPts val="0"/>
              </a:spcAft>
              <a:buSzPts val="1600"/>
              <a:buChar char="●"/>
            </a:pPr>
            <a:r>
              <a:rPr lang="en" sz="1600" dirty="0"/>
              <a:t>You can go through the file line by line, and </a:t>
            </a:r>
            <a:r>
              <a:rPr lang="en" sz="1600" b="1" dirty="0"/>
              <a:t>split </a:t>
            </a:r>
            <a:r>
              <a:rPr lang="en" sz="1600" dirty="0"/>
              <a:t>each line into strings based on </a:t>
            </a:r>
            <a:r>
              <a:rPr lang="en" sz="1600" b="1" dirty="0"/>
              <a:t>commas</a:t>
            </a:r>
            <a:r>
              <a:rPr lang="en" sz="1600" dirty="0"/>
              <a:t> to get the individual column values.</a:t>
            </a:r>
            <a:endParaRPr sz="1600" dirty="0"/>
          </a:p>
          <a:p>
            <a:pPr marL="457200" lvl="0" indent="-330200" algn="l" rtl="0">
              <a:spcBef>
                <a:spcPts val="1000"/>
              </a:spcBef>
              <a:spcAft>
                <a:spcPts val="0"/>
              </a:spcAft>
              <a:buSzPts val="1600"/>
              <a:buChar char="●"/>
            </a:pPr>
            <a:r>
              <a:rPr lang="en" sz="1600" dirty="0"/>
              <a:t>You can keep track of each product and its total sale in a </a:t>
            </a:r>
            <a:r>
              <a:rPr lang="en" sz="1600" b="1" dirty="0"/>
              <a:t>dictionary</a:t>
            </a:r>
            <a:r>
              <a:rPr lang="en" sz="1600" dirty="0"/>
              <a:t>.</a:t>
            </a:r>
            <a:endParaRPr sz="1600" dirty="0"/>
          </a:p>
          <a:p>
            <a:pPr marL="457200" lvl="0" indent="-330200" algn="l" rtl="0">
              <a:spcBef>
                <a:spcPts val="1000"/>
              </a:spcBef>
              <a:spcAft>
                <a:spcPts val="1000"/>
              </a:spcAft>
              <a:buSzPts val="1600"/>
              <a:buChar char="●"/>
            </a:pPr>
            <a:r>
              <a:rPr lang="en" sz="1600" dirty="0"/>
              <a:t>The only two relevant columns are </a:t>
            </a:r>
            <a:r>
              <a:rPr lang="en" sz="1600" dirty="0">
                <a:solidFill>
                  <a:schemeClr val="accent4"/>
                </a:solidFill>
              </a:rPr>
              <a:t>Product Name</a:t>
            </a:r>
            <a:r>
              <a:rPr lang="en" sz="1600" dirty="0">
                <a:solidFill>
                  <a:srgbClr val="111111"/>
                </a:solidFill>
              </a:rPr>
              <a:t> </a:t>
            </a:r>
            <a:r>
              <a:rPr lang="en" sz="1600" dirty="0"/>
              <a:t>and </a:t>
            </a:r>
            <a:r>
              <a:rPr lang="en" sz="1600" dirty="0">
                <a:solidFill>
                  <a:schemeClr val="accent4"/>
                </a:solidFill>
              </a:rPr>
              <a:t>Total Sale</a:t>
            </a:r>
            <a:r>
              <a:rPr lang="en" sz="1600" dirty="0"/>
              <a:t>.</a:t>
            </a: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Writing to Files</a:t>
            </a:r>
            <a:endParaRPr/>
          </a:p>
        </p:txBody>
      </p:sp>
      <p:sp>
        <p:nvSpPr>
          <p:cNvPr id="239" name="Google Shape;239;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Make sure to open your file in a mode that allows writing - the default mode is read-only.</a:t>
            </a:r>
            <a:endParaRPr/>
          </a:p>
          <a:p>
            <a:pPr marL="0" lvl="0" indent="0" algn="l" rtl="0">
              <a:spcBef>
                <a:spcPts val="1000"/>
              </a:spcBef>
              <a:spcAft>
                <a:spcPts val="0"/>
              </a:spcAft>
              <a:buNone/>
            </a:pPr>
            <a:r>
              <a:rPr lang="en"/>
              <a:t>There are two functions to write data to a file:</a:t>
            </a:r>
            <a:endParaRPr/>
          </a:p>
          <a:p>
            <a:pPr marL="457200" lvl="0" indent="-342900" algn="l" rtl="0">
              <a:spcBef>
                <a:spcPts val="1000"/>
              </a:spcBef>
              <a:spcAft>
                <a:spcPts val="0"/>
              </a:spcAft>
              <a:buSzPts val="1800"/>
              <a:buFont typeface="Courier New"/>
              <a:buChar char="●"/>
            </a:pPr>
            <a:r>
              <a:rPr lang="en">
                <a:latin typeface="Consolas"/>
                <a:ea typeface="Consolas"/>
                <a:cs typeface="Consolas"/>
                <a:sym typeface="Consolas"/>
              </a:rPr>
              <a:t>.write(S) </a:t>
            </a:r>
            <a:r>
              <a:rPr lang="en"/>
              <a:t>Insert the string</a:t>
            </a:r>
            <a:r>
              <a:rPr lang="en">
                <a:latin typeface="Consolas"/>
                <a:ea typeface="Consolas"/>
                <a:cs typeface="Consolas"/>
                <a:sym typeface="Consolas"/>
              </a:rPr>
              <a:t> S </a:t>
            </a:r>
            <a:r>
              <a:rPr lang="en"/>
              <a:t>in a single line in the file.</a:t>
            </a:r>
            <a:endParaRPr/>
          </a:p>
          <a:p>
            <a:pPr marL="457200" lvl="0" indent="-342900" algn="l" rtl="0">
              <a:spcBef>
                <a:spcPts val="1000"/>
              </a:spcBef>
              <a:spcAft>
                <a:spcPts val="1000"/>
              </a:spcAft>
              <a:buSzPts val="1800"/>
              <a:buFont typeface="Courier New"/>
              <a:buChar char="●"/>
            </a:pPr>
            <a:r>
              <a:rPr lang="en">
                <a:latin typeface="Consolas"/>
                <a:ea typeface="Consolas"/>
                <a:cs typeface="Consolas"/>
                <a:sym typeface="Consolas"/>
              </a:rPr>
              <a:t>.writelines(L) </a:t>
            </a:r>
            <a:r>
              <a:rPr lang="en"/>
              <a:t>For a list</a:t>
            </a:r>
            <a:r>
              <a:rPr lang="en">
                <a:latin typeface="Consolas"/>
                <a:ea typeface="Consolas"/>
                <a:cs typeface="Consolas"/>
                <a:sym typeface="Consolas"/>
              </a:rPr>
              <a:t> L </a:t>
            </a:r>
            <a:r>
              <a:rPr lang="en"/>
              <a:t>containing strings, insert each string as a new line in the file.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45" name="Google Shape;245;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a program that asks the user for their name and age, then writes this information to a new text file named "user_info.txt".</a:t>
            </a:r>
            <a:endParaRPr/>
          </a:p>
          <a:p>
            <a:pPr marL="0" lvl="0" indent="0" algn="l" rtl="0">
              <a:spcBef>
                <a:spcPts val="1200"/>
              </a:spcBef>
              <a:spcAft>
                <a:spcPts val="0"/>
              </a:spcAft>
              <a:buNone/>
            </a:pPr>
            <a:r>
              <a:rPr lang="en"/>
              <a:t>Write the name on the first line of the file, and the age on the second line of the file.</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7"/>
          <p:cNvSpPr txBox="1">
            <a:spLocks noGrp="1"/>
          </p:cNvSpPr>
          <p:nvPr>
            <p:ph type="title"/>
          </p:nvPr>
        </p:nvSpPr>
        <p:spPr>
          <a:xfrm>
            <a:off x="311700" y="445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 - Tracking Employee Data</a:t>
            </a:r>
            <a:endParaRPr/>
          </a:p>
        </p:txBody>
      </p:sp>
      <p:sp>
        <p:nvSpPr>
          <p:cNvPr id="251" name="Google Shape;251;p47"/>
          <p:cNvSpPr txBox="1">
            <a:spLocks noGrp="1"/>
          </p:cNvSpPr>
          <p:nvPr>
            <p:ph type="body" idx="1"/>
          </p:nvPr>
        </p:nvSpPr>
        <p:spPr>
          <a:xfrm>
            <a:off x="311700" y="1088500"/>
            <a:ext cx="8520600" cy="402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work for a company that needs to keep track of employee data, such as name, age, and salary. Write a Python program that prompts the user to input data for each employee, and writes the data to a CSV file named "employee_data.csv".</a:t>
            </a:r>
            <a:endParaRPr/>
          </a:p>
          <a:p>
            <a:pPr marL="0" lvl="0" indent="0" algn="l" rtl="0">
              <a:spcBef>
                <a:spcPts val="1200"/>
              </a:spcBef>
              <a:spcAft>
                <a:spcPts val="0"/>
              </a:spcAft>
              <a:buNone/>
            </a:pPr>
            <a:r>
              <a:rPr lang="en"/>
              <a:t>The CSV file has the following columns: </a:t>
            </a:r>
            <a:r>
              <a:rPr lang="en">
                <a:solidFill>
                  <a:schemeClr val="accent4"/>
                </a:solidFill>
              </a:rPr>
              <a:t>Name, Age, Salary</a:t>
            </a:r>
            <a:endParaRPr>
              <a:solidFill>
                <a:schemeClr val="accent4"/>
              </a:solidFill>
            </a:endParaRPr>
          </a:p>
          <a:p>
            <a:pPr marL="0" lvl="0" indent="0" algn="l" rtl="0">
              <a:spcBef>
                <a:spcPts val="1200"/>
              </a:spcBef>
              <a:spcAft>
                <a:spcPts val="0"/>
              </a:spcAft>
              <a:buNone/>
            </a:pPr>
            <a:r>
              <a:rPr lang="en"/>
              <a:t>Until the user inputs "quit", keep prompting the user for employee data, and write it to the CSV file.</a:t>
            </a:r>
            <a:endParaRPr/>
          </a:p>
          <a:p>
            <a:pPr marL="457200" lvl="0" indent="-342900" algn="l" rtl="0">
              <a:spcBef>
                <a:spcPts val="1200"/>
              </a:spcBef>
              <a:spcAft>
                <a:spcPts val="0"/>
              </a:spcAft>
              <a:buSzPts val="1800"/>
              <a:buChar char="●"/>
            </a:pPr>
            <a:r>
              <a:rPr lang="en"/>
              <a:t>Remember to follow a CSV file format: Each line should be separated by commas and end in a newline.</a:t>
            </a:r>
            <a:endParaRPr/>
          </a:p>
          <a:p>
            <a:pPr marL="0" lvl="0" indent="0" algn="l" rtl="0">
              <a:spcBef>
                <a:spcPts val="1200"/>
              </a:spcBef>
              <a:spcAft>
                <a:spcPts val="1200"/>
              </a:spcAft>
              <a:buNone/>
            </a:pP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Formatting in Windows vs Unix</a:t>
            </a:r>
            <a:endParaRPr/>
          </a:p>
        </p:txBody>
      </p:sp>
      <p:sp>
        <p:nvSpPr>
          <p:cNvPr id="257" name="Google Shape;25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Text files are formatted differently depending on whether you use Windows or Unix (Mac/Linux)</a:t>
            </a:r>
            <a:endParaRPr/>
          </a:p>
          <a:p>
            <a:pPr marL="914400" lvl="1" indent="-342900" algn="l" rtl="0">
              <a:spcBef>
                <a:spcPts val="1000"/>
              </a:spcBef>
              <a:spcAft>
                <a:spcPts val="0"/>
              </a:spcAft>
              <a:buSzPts val="1800"/>
              <a:buChar char="○"/>
            </a:pPr>
            <a:r>
              <a:rPr lang="en" sz="1800"/>
              <a:t>In Windows, there is</a:t>
            </a:r>
            <a:r>
              <a:rPr lang="en" sz="1800">
                <a:latin typeface="Consolas"/>
                <a:ea typeface="Consolas"/>
                <a:cs typeface="Consolas"/>
                <a:sym typeface="Consolas"/>
              </a:rPr>
              <a:t> \r\n </a:t>
            </a:r>
            <a:r>
              <a:rPr lang="en" sz="1800"/>
              <a:t>at the end of every line (</a:t>
            </a:r>
            <a:r>
              <a:rPr lang="en" sz="1800">
                <a:latin typeface="Consolas"/>
                <a:ea typeface="Consolas"/>
                <a:cs typeface="Consolas"/>
                <a:sym typeface="Consolas"/>
              </a:rPr>
              <a:t>\r </a:t>
            </a:r>
            <a:r>
              <a:rPr lang="en" sz="1800"/>
              <a:t>is carriage return)</a:t>
            </a:r>
            <a:endParaRPr sz="1800"/>
          </a:p>
          <a:p>
            <a:pPr marL="914400" lvl="1" indent="-342900" algn="l" rtl="0">
              <a:spcBef>
                <a:spcPts val="1000"/>
              </a:spcBef>
              <a:spcAft>
                <a:spcPts val="0"/>
              </a:spcAft>
              <a:buSzPts val="1800"/>
              <a:buChar char="○"/>
            </a:pPr>
            <a:r>
              <a:rPr lang="en" sz="1800"/>
              <a:t>In Unix, there is just</a:t>
            </a:r>
            <a:r>
              <a:rPr lang="en" sz="1800">
                <a:latin typeface="Consolas"/>
                <a:ea typeface="Consolas"/>
                <a:cs typeface="Consolas"/>
                <a:sym typeface="Consolas"/>
              </a:rPr>
              <a:t> \n </a:t>
            </a:r>
            <a:r>
              <a:rPr lang="en" sz="1800"/>
              <a:t>at the end of every line</a:t>
            </a:r>
            <a:endParaRPr sz="1800"/>
          </a:p>
          <a:p>
            <a:pPr marL="457200" lvl="0" indent="-342900" algn="l" rtl="0">
              <a:spcBef>
                <a:spcPts val="1000"/>
              </a:spcBef>
              <a:spcAft>
                <a:spcPts val="1000"/>
              </a:spcAft>
              <a:buSzPts val="1800"/>
              <a:buChar char="●"/>
            </a:pPr>
            <a:r>
              <a:rPr lang="en"/>
              <a:t>This usually doesn't cause any issues if you're just doing simple file processing, but it makes the exact contents of a text file differ based on what operating system you're using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Directory</a:t>
            </a:r>
            <a:endParaRPr/>
          </a:p>
        </p:txBody>
      </p:sp>
      <p:sp>
        <p:nvSpPr>
          <p:cNvPr id="162" name="Google Shape;16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Your file explorer has all the files stored on your computer, organized into folders (also called directories)</a:t>
            </a:r>
            <a:endParaRPr/>
          </a:p>
          <a:p>
            <a:pPr marL="457200" lvl="0" indent="-342900" algn="l" rtl="0">
              <a:spcBef>
                <a:spcPts val="1000"/>
              </a:spcBef>
              <a:spcAft>
                <a:spcPts val="0"/>
              </a:spcAft>
              <a:buSzPts val="1800"/>
              <a:buChar char="●"/>
            </a:pPr>
            <a:r>
              <a:rPr lang="en"/>
              <a:t>Each file has a path, which is the hierarchy of folders you need to follow to find the file.</a:t>
            </a:r>
            <a:endParaRPr/>
          </a:p>
          <a:p>
            <a:pPr marL="914400" lvl="1" indent="-342900" algn="l" rtl="0">
              <a:spcBef>
                <a:spcPts val="1000"/>
              </a:spcBef>
              <a:spcAft>
                <a:spcPts val="0"/>
              </a:spcAft>
              <a:buSzPts val="1800"/>
              <a:buChar char="○"/>
            </a:pPr>
            <a:r>
              <a:rPr lang="en" sz="1800"/>
              <a:t>In Windows, paths have backwards slashes:</a:t>
            </a:r>
            <a:endParaRPr sz="1800"/>
          </a:p>
          <a:p>
            <a:pPr marL="1371600" lvl="2" indent="-342900" algn="l" rtl="0">
              <a:spcBef>
                <a:spcPts val="1000"/>
              </a:spcBef>
              <a:spcAft>
                <a:spcPts val="0"/>
              </a:spcAft>
              <a:buSzPts val="1800"/>
              <a:buFont typeface="Consolas"/>
              <a:buChar char="■"/>
            </a:pPr>
            <a:r>
              <a:rPr lang="en" sz="1800">
                <a:latin typeface="Consolas"/>
                <a:ea typeface="Consolas"/>
                <a:cs typeface="Consolas"/>
                <a:sym typeface="Consolas"/>
              </a:rPr>
              <a:t>C:\Users\YourUsername\Programming\My_Code.py</a:t>
            </a:r>
            <a:endParaRPr sz="1800">
              <a:latin typeface="Consolas"/>
              <a:ea typeface="Consolas"/>
              <a:cs typeface="Consolas"/>
              <a:sym typeface="Consolas"/>
            </a:endParaRPr>
          </a:p>
          <a:p>
            <a:pPr marL="914400" lvl="1" indent="-342900" algn="l" rtl="0">
              <a:spcBef>
                <a:spcPts val="1000"/>
              </a:spcBef>
              <a:spcAft>
                <a:spcPts val="0"/>
              </a:spcAft>
              <a:buSzPts val="1800"/>
              <a:buChar char="○"/>
            </a:pPr>
            <a:r>
              <a:rPr lang="en" sz="1800"/>
              <a:t>In Unix (Mac or Linux), paths have forward slashes:</a:t>
            </a:r>
            <a:endParaRPr sz="1800"/>
          </a:p>
          <a:p>
            <a:pPr marL="1371600" lvl="2" indent="-342900" algn="l" rtl="0">
              <a:spcBef>
                <a:spcPts val="1000"/>
              </a:spcBef>
              <a:spcAft>
                <a:spcPts val="1000"/>
              </a:spcAft>
              <a:buSzPts val="1800"/>
              <a:buFont typeface="Consolas"/>
              <a:buChar char="■"/>
            </a:pPr>
            <a:r>
              <a:rPr lang="en" sz="1800">
                <a:latin typeface="Consolas"/>
                <a:ea typeface="Consolas"/>
                <a:cs typeface="Consolas"/>
                <a:sym typeface="Consolas"/>
              </a:rPr>
              <a:t>c/Users/YourUsername/Programming/My_Code.py</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771750" y="1554300"/>
            <a:ext cx="7600500" cy="20349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1000"/>
              </a:spcAft>
              <a:buSzPts val="990"/>
              <a:buNone/>
            </a:pPr>
            <a:r>
              <a:rPr lang="en" sz="3640"/>
              <a:t>Keep your file explorer organized so you can easily find and access your files!</a:t>
            </a:r>
            <a:endParaRPr sz="364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Extracting Zip Files</a:t>
            </a:r>
            <a:endParaRPr/>
          </a:p>
        </p:txBody>
      </p:sp>
      <p:sp>
        <p:nvSpPr>
          <p:cNvPr id="173" name="Google Shape;17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Often when you download files from the internet, a folder will be compressed into a zip file.</a:t>
            </a:r>
            <a:endParaRPr/>
          </a:p>
          <a:p>
            <a:pPr marL="457200" lvl="0" indent="-342900" algn="l" rtl="0">
              <a:spcBef>
                <a:spcPts val="1000"/>
              </a:spcBef>
              <a:spcAft>
                <a:spcPts val="0"/>
              </a:spcAft>
              <a:buSzPts val="1800"/>
              <a:buChar char="●"/>
            </a:pPr>
            <a:r>
              <a:rPr lang="en"/>
              <a:t>This saves space, making it easier to transport files, but you need to extract the zip file to use it.</a:t>
            </a:r>
            <a:endParaRPr/>
          </a:p>
          <a:p>
            <a:pPr marL="457200" lvl="0" indent="-342900" algn="l" rtl="0">
              <a:spcBef>
                <a:spcPts val="1000"/>
              </a:spcBef>
              <a:spcAft>
                <a:spcPts val="1000"/>
              </a:spcAft>
              <a:buSzPts val="1800"/>
              <a:buChar char="●"/>
            </a:pPr>
            <a:r>
              <a:rPr lang="en"/>
              <a:t>Right-click on a zip file and </a:t>
            </a:r>
            <a:r>
              <a:rPr lang="en" b="1"/>
              <a:t>extract all</a:t>
            </a:r>
            <a:r>
              <a:rPr lang="en"/>
              <a:t>. This lets you choose a new location for your 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Files</a:t>
            </a:r>
            <a:endParaRPr/>
          </a:p>
        </p:txBody>
      </p:sp>
      <p:sp>
        <p:nvSpPr>
          <p:cNvPr id="179" name="Google Shape;17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are many types of files we can open using Python</a:t>
            </a:r>
            <a:endParaRPr dirty="0"/>
          </a:p>
          <a:p>
            <a:pPr marL="914400" lvl="1" indent="-342900" algn="l" rtl="0">
              <a:spcBef>
                <a:spcPts val="1000"/>
              </a:spcBef>
              <a:spcAft>
                <a:spcPts val="0"/>
              </a:spcAft>
              <a:buSzPts val="1800"/>
              <a:buChar char="○"/>
            </a:pPr>
            <a:r>
              <a:rPr lang="en" sz="1800" dirty="0"/>
              <a:t>Just like Python files have a .py extension, each type file has its own extension</a:t>
            </a:r>
            <a:endParaRPr sz="1800" dirty="0"/>
          </a:p>
          <a:p>
            <a:pPr marL="914400" lvl="1" indent="-342900" algn="l" rtl="0">
              <a:spcBef>
                <a:spcPts val="1000"/>
              </a:spcBef>
              <a:spcAft>
                <a:spcPts val="0"/>
              </a:spcAft>
              <a:buSzPts val="1800"/>
              <a:buChar char="○"/>
            </a:pPr>
            <a:r>
              <a:rPr lang="en" sz="1800" dirty="0"/>
              <a:t>Some common extensions are .csv, .txt, and .json (JavaScript Object Notation)</a:t>
            </a:r>
            <a:endParaRPr sz="1800" dirty="0"/>
          </a:p>
          <a:p>
            <a:pPr marL="457200" lvl="0" indent="-342900" algn="l" rtl="0">
              <a:spcBef>
                <a:spcPts val="1000"/>
              </a:spcBef>
              <a:spcAft>
                <a:spcPts val="1000"/>
              </a:spcAft>
              <a:buSzPts val="1800"/>
              <a:buChar char="●"/>
            </a:pPr>
            <a:r>
              <a:rPr lang="en" dirty="0"/>
              <a:t>When you open a file, make sure to get the correct extension</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Opening Files</a:t>
            </a:r>
            <a:endParaRPr/>
          </a:p>
        </p:txBody>
      </p:sp>
      <p:sp>
        <p:nvSpPr>
          <p:cNvPr id="185" name="Google Shape;18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To open a file, use the open() function, which t</a:t>
            </a:r>
            <a:r>
              <a:rPr lang="en" sz="1800" dirty="0"/>
              <a:t>akes 2 parameters: </a:t>
            </a:r>
            <a:r>
              <a:rPr lang="en" sz="1800" b="1" dirty="0"/>
              <a:t>filename</a:t>
            </a:r>
            <a:r>
              <a:rPr lang="en" sz="1800" dirty="0"/>
              <a:t> (required)</a:t>
            </a:r>
            <a:r>
              <a:rPr lang="en" sz="1800" b="1" dirty="0"/>
              <a:t> </a:t>
            </a:r>
            <a:r>
              <a:rPr lang="en" sz="1800" dirty="0"/>
              <a:t>and </a:t>
            </a:r>
            <a:r>
              <a:rPr lang="en" sz="1800" b="1" dirty="0"/>
              <a:t>mode </a:t>
            </a:r>
            <a:r>
              <a:rPr lang="en" sz="1800" dirty="0"/>
              <a:t>(optional)</a:t>
            </a:r>
            <a:endParaRPr sz="1800" dirty="0"/>
          </a:p>
          <a:p>
            <a:pPr marL="914400" lvl="1" indent="-342900" algn="l" rtl="0">
              <a:spcBef>
                <a:spcPts val="1000"/>
              </a:spcBef>
              <a:spcAft>
                <a:spcPts val="0"/>
              </a:spcAft>
              <a:buSzPts val="1800"/>
              <a:buChar char="○"/>
            </a:pPr>
            <a:r>
              <a:rPr lang="en" sz="1800" b="1" dirty="0"/>
              <a:t>Filename</a:t>
            </a:r>
            <a:r>
              <a:rPr lang="en" sz="1800" dirty="0"/>
              <a:t> is the name of your file, as a string in quotes.</a:t>
            </a:r>
            <a:endParaRPr sz="1800" dirty="0"/>
          </a:p>
          <a:p>
            <a:pPr marL="1371600" lvl="2" indent="-342900" algn="l" rtl="0">
              <a:spcBef>
                <a:spcPts val="1000"/>
              </a:spcBef>
              <a:spcAft>
                <a:spcPts val="0"/>
              </a:spcAft>
              <a:buSzPts val="1800"/>
              <a:buChar char="■"/>
            </a:pPr>
            <a:r>
              <a:rPr lang="en" sz="1800" dirty="0"/>
              <a:t>If it's in the same folder, all you need is the name. If it's in a different folder, you need the entire path.</a:t>
            </a:r>
            <a:endParaRPr sz="1800" dirty="0"/>
          </a:p>
          <a:p>
            <a:pPr marL="1371600" lvl="2" indent="-342900" algn="l" rtl="0">
              <a:spcBef>
                <a:spcPts val="1000"/>
              </a:spcBef>
              <a:spcAft>
                <a:spcPts val="0"/>
              </a:spcAft>
              <a:buSzPts val="1800"/>
              <a:buChar char="■"/>
            </a:pPr>
            <a:r>
              <a:rPr lang="en" sz="1800" dirty="0"/>
              <a:t>Make sure to get the correct </a:t>
            </a:r>
            <a:r>
              <a:rPr lang="en" sz="1800" dirty="0">
                <a:solidFill>
                  <a:schemeClr val="accent4"/>
                </a:solidFill>
              </a:rPr>
              <a:t>extension</a:t>
            </a:r>
            <a:r>
              <a:rPr lang="en" sz="1800" dirty="0"/>
              <a:t>.</a:t>
            </a:r>
            <a:endParaRPr sz="1800" dirty="0"/>
          </a:p>
          <a:p>
            <a:pPr marL="457200" lvl="0" indent="-342900" algn="l" rtl="0">
              <a:spcBef>
                <a:spcPts val="1000"/>
              </a:spcBef>
              <a:spcAft>
                <a:spcPts val="0"/>
              </a:spcAft>
              <a:buSzPts val="1800"/>
              <a:buChar char="●"/>
            </a:pPr>
            <a:r>
              <a:rPr lang="en" dirty="0"/>
              <a:t>open() returns a file object that you can use later.</a:t>
            </a:r>
            <a:endParaRPr dirty="0"/>
          </a:p>
          <a:p>
            <a:pPr marL="0" lvl="0" indent="0" algn="l" rtl="0">
              <a:spcBef>
                <a:spcPts val="1000"/>
              </a:spcBef>
              <a:spcAft>
                <a:spcPts val="1000"/>
              </a:spcAft>
              <a:buNone/>
            </a:pPr>
            <a:r>
              <a:rPr lang="en" dirty="0">
                <a:latin typeface="Consolas"/>
                <a:ea typeface="Consolas"/>
                <a:cs typeface="Consolas"/>
                <a:sym typeface="Consolas"/>
              </a:rPr>
              <a:t>f = open("my_file</a:t>
            </a:r>
            <a:r>
              <a:rPr lang="en" dirty="0">
                <a:solidFill>
                  <a:schemeClr val="accent4"/>
                </a:solidFill>
                <a:latin typeface="Consolas"/>
                <a:ea typeface="Consolas"/>
                <a:cs typeface="Consolas"/>
                <a:sym typeface="Consolas"/>
              </a:rPr>
              <a:t>.txt</a:t>
            </a:r>
            <a:r>
              <a:rPr lang="en" dirty="0">
                <a:latin typeface="Consolas"/>
                <a:ea typeface="Consolas"/>
                <a:cs typeface="Consolas"/>
                <a:sym typeface="Consolas"/>
              </a:rPr>
              <a:t>")</a:t>
            </a:r>
            <a:endParaRPr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txBox="1">
            <a:spLocks noGrp="1"/>
          </p:cNvSpPr>
          <p:nvPr>
            <p:ph type="title"/>
          </p:nvPr>
        </p:nvSpPr>
        <p:spPr>
          <a:xfrm>
            <a:off x="311700" y="451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Closing Files</a:t>
            </a:r>
            <a:endParaRPr/>
          </a:p>
        </p:txBody>
      </p:sp>
      <p:sp>
        <p:nvSpPr>
          <p:cNvPr id="191" name="Google Shape;191;p37"/>
          <p:cNvSpPr txBox="1">
            <a:spLocks noGrp="1"/>
          </p:cNvSpPr>
          <p:nvPr>
            <p:ph type="body" idx="1"/>
          </p:nvPr>
        </p:nvSpPr>
        <p:spPr>
          <a:xfrm>
            <a:off x="311700" y="1165325"/>
            <a:ext cx="8520600" cy="363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Make sure to close your files! There are multiple ways to do this.</a:t>
            </a:r>
            <a:endParaRPr/>
          </a:p>
          <a:p>
            <a:pPr marL="0" lvl="0" indent="0" algn="l" rtl="0">
              <a:spcBef>
                <a:spcPts val="1200"/>
              </a:spcBef>
              <a:spcAft>
                <a:spcPts val="0"/>
              </a:spcAft>
              <a:buNone/>
            </a:pPr>
            <a:r>
              <a:rPr lang="en"/>
              <a:t>The first option is to open your file, set it as a variable, then close it later.</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file = open("my_file.txt")</a:t>
            </a:r>
            <a:endParaRPr>
              <a:latin typeface="Consolas"/>
              <a:ea typeface="Consolas"/>
              <a:cs typeface="Consolas"/>
              <a:sym typeface="Consolas"/>
            </a:endParaRPr>
          </a:p>
          <a:p>
            <a:pPr marL="0" lvl="0" indent="0" algn="l" rtl="0">
              <a:spcBef>
                <a:spcPts val="0"/>
              </a:spcBef>
              <a:spcAft>
                <a:spcPts val="0"/>
              </a:spcAft>
              <a:buNone/>
            </a:pPr>
            <a:r>
              <a:rPr lang="en">
                <a:solidFill>
                  <a:schemeClr val="accent1"/>
                </a:solidFill>
                <a:latin typeface="Consolas"/>
                <a:ea typeface="Consolas"/>
                <a:cs typeface="Consolas"/>
                <a:sym typeface="Consolas"/>
              </a:rPr>
              <a:t># file processing</a:t>
            </a:r>
            <a:endParaRPr>
              <a:solidFill>
                <a:schemeClr val="accent1"/>
              </a:solidFill>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file.close()</a:t>
            </a:r>
            <a:endParaRPr>
              <a:latin typeface="Consolas"/>
              <a:ea typeface="Consolas"/>
              <a:cs typeface="Consolas"/>
              <a:sym typeface="Consolas"/>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t>However, if your code runs into an error during the file processing, your file won't close.</a:t>
            </a:r>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Closing Files, Option 2</a:t>
            </a:r>
            <a:endParaRPr/>
          </a:p>
        </p:txBody>
      </p:sp>
      <p:sp>
        <p:nvSpPr>
          <p:cNvPr id="197" name="Google Shape;19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ensure your file closes properly, even if there are errors in your file processing, you can use a</a:t>
            </a:r>
            <a:r>
              <a:rPr lang="en">
                <a:latin typeface="Consolas"/>
                <a:ea typeface="Consolas"/>
                <a:cs typeface="Consolas"/>
                <a:sym typeface="Consolas"/>
              </a:rPr>
              <a:t> try-finally </a:t>
            </a:r>
            <a:r>
              <a:rPr lang="en"/>
              <a:t>block:</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file = open("my_file.txt")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try:</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r>
              <a:rPr lang="en">
                <a:solidFill>
                  <a:schemeClr val="accent1"/>
                </a:solidFill>
                <a:latin typeface="Consolas"/>
                <a:ea typeface="Consolas"/>
                <a:cs typeface="Consolas"/>
                <a:sym typeface="Consolas"/>
              </a:rPr>
              <a:t># file processing</a:t>
            </a:r>
            <a:endParaRPr>
              <a:solidFill>
                <a:schemeClr val="accent1"/>
              </a:solidFill>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finally:</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file.close()</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Closing Files, Option 3</a:t>
            </a:r>
            <a:endParaRPr/>
          </a:p>
        </p:txBody>
      </p:sp>
      <p:sp>
        <p:nvSpPr>
          <p:cNvPr id="203" name="Google Shape;20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you iterate through your file using a</a:t>
            </a:r>
            <a:r>
              <a:rPr lang="en">
                <a:latin typeface="Consolas"/>
                <a:ea typeface="Consolas"/>
                <a:cs typeface="Consolas"/>
                <a:sym typeface="Consolas"/>
              </a:rPr>
              <a:t> with </a:t>
            </a:r>
            <a:r>
              <a:rPr lang="en"/>
              <a:t>statement, your file automatically closes, even if an error occurs during file processing.</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with open("file.txt") as file: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r>
              <a:rPr lang="en">
                <a:solidFill>
                  <a:schemeClr val="accent1"/>
                </a:solidFill>
                <a:latin typeface="Consolas"/>
                <a:ea typeface="Consolas"/>
                <a:cs typeface="Consolas"/>
                <a:sym typeface="Consolas"/>
              </a:rPr>
              <a:t># file processing</a:t>
            </a:r>
            <a:endParaRPr>
              <a:solidFill>
                <a:schemeClr val="accent1"/>
              </a:solidFill>
              <a:latin typeface="Consolas"/>
              <a:ea typeface="Consolas"/>
              <a:cs typeface="Consolas"/>
              <a:sym typeface="Consolas"/>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t>The file automatically closes once the</a:t>
            </a:r>
            <a:r>
              <a:rPr lang="en">
                <a:latin typeface="Consolas"/>
                <a:ea typeface="Consolas"/>
                <a:cs typeface="Consolas"/>
                <a:sym typeface="Consolas"/>
              </a:rPr>
              <a:t> with </a:t>
            </a:r>
            <a:r>
              <a:rPr lang="en"/>
              <a:t>block ends, making this the cleanest and least error-prone way to open/close a file.</a:t>
            </a:r>
            <a:endParaRPr/>
          </a:p>
        </p:txBody>
      </p:sp>
    </p:spTree>
  </p:cSld>
  <p:clrMapOvr>
    <a:masterClrMapping/>
  </p:clrMapOvr>
</p:sld>
</file>

<file path=ppt/theme/theme1.xml><?xml version="1.0" encoding="utf-8"?>
<a:theme xmlns:a="http://schemas.openxmlformats.org/drawingml/2006/main"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B6FE831B64449A40FF2B3DC8E82A3" ma:contentTypeVersion="12" ma:contentTypeDescription="Create a new document." ma:contentTypeScope="" ma:versionID="2f2dc2244e3dd555e1f5a13f7bdd92ac">
  <xsd:schema xmlns:xsd="http://www.w3.org/2001/XMLSchema" xmlns:xs="http://www.w3.org/2001/XMLSchema" xmlns:p="http://schemas.microsoft.com/office/2006/metadata/properties" xmlns:ns2="a6b70a04-6881-4fa1-9707-171733e8d550" xmlns:ns3="da70b094-6a72-4efd-be66-d4e1847f881a" targetNamespace="http://schemas.microsoft.com/office/2006/metadata/properties" ma:root="true" ma:fieldsID="753ab3ee7f86584b1d3a36b9de330db6" ns2:_="" ns3:_="">
    <xsd:import namespace="a6b70a04-6881-4fa1-9707-171733e8d550"/>
    <xsd:import namespace="da70b094-6a72-4efd-be66-d4e1847f881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70a04-6881-4fa1-9707-171733e8d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7ce2411-11e8-4888-88ba-3e818f6728a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70b094-6a72-4efd-be66-d4e1847f881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cf10541-7302-4d7c-a239-5418bc382e37}" ma:internalName="TaxCatchAll" ma:showField="CatchAllData" ma:web="da70b094-6a72-4efd-be66-d4e1847f88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10063C-63FE-44E1-9E5E-BF8E5161F2DE}"/>
</file>

<file path=customXml/itemProps2.xml><?xml version="1.0" encoding="utf-8"?>
<ds:datastoreItem xmlns:ds="http://schemas.openxmlformats.org/officeDocument/2006/customXml" ds:itemID="{C6D0FCCF-7280-407B-8BEC-CB60C91DDCFD}"/>
</file>

<file path=docProps/app.xml><?xml version="1.0" encoding="utf-8"?>
<Properties xmlns="http://schemas.openxmlformats.org/officeDocument/2006/extended-properties" xmlns:vt="http://schemas.openxmlformats.org/officeDocument/2006/docPropsVTypes">
  <TotalTime>0</TotalTime>
  <Words>1390</Words>
  <Application>Microsoft Office PowerPoint</Application>
  <PresentationFormat>On-screen Show (16:9)</PresentationFormat>
  <Paragraphs>101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Lexend</vt:lpstr>
      <vt:lpstr>Courier New</vt:lpstr>
      <vt:lpstr>Tahoma</vt:lpstr>
      <vt:lpstr>Consolas</vt:lpstr>
      <vt:lpstr>Calibri</vt:lpstr>
      <vt:lpstr>CanCode Communities</vt:lpstr>
      <vt:lpstr>File I/O</vt:lpstr>
      <vt:lpstr>File Directory</vt:lpstr>
      <vt:lpstr>Keep your file explorer organized so you can easily find and access your files!</vt:lpstr>
      <vt:lpstr>Extracting Zip Files</vt:lpstr>
      <vt:lpstr>Types of Files</vt:lpstr>
      <vt:lpstr>Opening Files</vt:lpstr>
      <vt:lpstr>Closing Files</vt:lpstr>
      <vt:lpstr>Closing Files, Option 2</vt:lpstr>
      <vt:lpstr>Closing Files, Option 3</vt:lpstr>
      <vt:lpstr>File Mode</vt:lpstr>
      <vt:lpstr>All Modes</vt:lpstr>
      <vt:lpstr>Reading Files</vt:lpstr>
      <vt:lpstr>Exercise</vt:lpstr>
      <vt:lpstr>Exercise - Analyzing Sales Data</vt:lpstr>
      <vt:lpstr>Writing to Files</vt:lpstr>
      <vt:lpstr>Exercise</vt:lpstr>
      <vt:lpstr>Exercise - Tracking Employee Data</vt:lpstr>
      <vt:lpstr>File Formatting in Windows vs Unix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dc:title>
  <cp:lastModifiedBy>Juste, Jean (NYSPI)</cp:lastModifiedBy>
  <cp:revision>1</cp:revision>
  <dcterms:modified xsi:type="dcterms:W3CDTF">2024-01-04T19:48:34Z</dcterms:modified>
</cp:coreProperties>
</file>