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Marshall" initials="KM" lastIdx="1" clrIdx="0">
    <p:extLst>
      <p:ext uri="{19B8F6BF-5375-455C-9EA6-DF929625EA0E}">
        <p15:presenceInfo xmlns:p15="http://schemas.microsoft.com/office/powerpoint/2012/main" userId="c85c3a3dc12de5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Injection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0">
                  <c:v>1</c:v>
                </c:pt>
                <c:pt idx="1">
                  <c:v>0</c:v>
                </c:pt>
                <c:pt idx="2">
                  <c:v>1</c:v>
                </c:pt>
                <c:pt idx="3">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46549717716119698"/>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1">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60325128193192534"/>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Broken Auth</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0">
                  <c:v>1</c:v>
                </c:pt>
                <c:pt idx="1">
                  <c:v>0</c:v>
                </c:pt>
                <c:pt idx="3">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56022482290113129"/>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Sensitive Data Expose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1">
                  <c:v>1</c:v>
                </c:pt>
                <c:pt idx="3">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56022482290113129"/>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XXE Table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2">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56022482290113129"/>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Broken</a:t>
            </a:r>
            <a:r>
              <a:rPr lang="en-US" baseline="0" dirty="0"/>
              <a:t> Access Control</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3">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56022482290113129"/>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Broken</a:t>
            </a:r>
            <a:r>
              <a:rPr lang="en-US" baseline="0" dirty="0"/>
              <a:t> Access Control</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0">
                  <c:v>1</c:v>
                </c:pt>
                <c:pt idx="1">
                  <c:v>1</c:v>
                </c:pt>
                <c:pt idx="2">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56022482290113129"/>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XSS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0">
                  <c:v>1</c:v>
                </c:pt>
                <c:pt idx="1">
                  <c:v>1</c:v>
                </c:pt>
                <c:pt idx="2">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60325128193192534"/>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Insecure Deserialization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3">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60325128193192534"/>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1"/>
          <c:order val="1"/>
          <c:tx>
            <c:strRef>
              <c:f>Sheet1!$C$1</c:f>
              <c:strCache>
                <c:ptCount val="1"/>
                <c:pt idx="0">
                  <c:v>Not Likely</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Sheet1!$C$2:$C$5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AC34-4E93-B706-FF0C40621E74}"/>
            </c:ext>
          </c:extLst>
        </c:ser>
        <c:ser>
          <c:idx val="2"/>
          <c:order val="2"/>
          <c:tx>
            <c:strRef>
              <c:f>Sheet1!$D$1</c:f>
              <c:strCache>
                <c:ptCount val="1"/>
                <c:pt idx="0">
                  <c:v>Likely</c:v>
                </c:pt>
              </c:strCache>
            </c:strRef>
          </c:tx>
          <c:spPr>
            <a:solidFill>
              <a:srgbClr val="7030A0"/>
            </a:soli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Sheet1!$D$2:$D$5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AC34-4E93-B706-FF0C40621E74}"/>
            </c:ext>
          </c:extLst>
        </c:ser>
        <c:ser>
          <c:idx val="3"/>
          <c:order val="3"/>
          <c:tx>
            <c:strRef>
              <c:f>Sheet1!$E$1</c:f>
              <c:strCache>
                <c:ptCount val="1"/>
                <c:pt idx="0">
                  <c:v>Very Likely</c:v>
                </c:pt>
              </c:strCache>
            </c:strRef>
          </c:tx>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Sheet1!$A$2:$A$5</c:f>
              <c:strCache>
                <c:ptCount val="4"/>
                <c:pt idx="0">
                  <c:v>Exploitabilty</c:v>
                </c:pt>
                <c:pt idx="1">
                  <c:v> Prevalence</c:v>
                </c:pt>
                <c:pt idx="2">
                  <c:v>Detectability</c:v>
                </c:pt>
                <c:pt idx="3">
                  <c:v>Technical</c:v>
                </c:pt>
              </c:strCache>
            </c:strRef>
          </c:cat>
          <c:val>
            <c:numRef>
              <c:f>Sheet1!$E$2:$E$5</c:f>
              <c:numCache>
                <c:formatCode>General</c:formatCode>
                <c:ptCount val="4"/>
                <c:pt idx="1">
                  <c:v>1</c:v>
                </c:pt>
              </c:numCache>
            </c:numRef>
          </c:val>
          <c:extLst>
            <c:ext xmlns:c16="http://schemas.microsoft.com/office/drawing/2014/chart" uri="{C3380CC4-5D6E-409C-BE32-E72D297353CC}">
              <c16:uniqueId val="{00000005-AC34-4E93-B706-FF0C40621E74}"/>
            </c:ext>
          </c:extLst>
        </c:ser>
        <c:dLbls>
          <c:showLegendKey val="0"/>
          <c:showVal val="0"/>
          <c:showCatName val="0"/>
          <c:showSerName val="0"/>
          <c:showPercent val="0"/>
          <c:showBubbleSize val="0"/>
        </c:dLbls>
        <c:gapWidth val="150"/>
        <c:gapDepth val="173"/>
        <c:shape val="box"/>
        <c:axId val="322399631"/>
        <c:axId val="322396719"/>
        <c:axId val="0"/>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Not </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extLst>
                      <c:ext uri="{02D57815-91ED-43cb-92C2-25804820EDAC}">
                        <c15:formulaRef>
                          <c15:sqref>Sheet1!$A$2:$A$5</c15:sqref>
                        </c15:formulaRef>
                      </c:ext>
                    </c:extLst>
                    <c:strCache>
                      <c:ptCount val="4"/>
                      <c:pt idx="0">
                        <c:v>Exploitabilty</c:v>
                      </c:pt>
                      <c:pt idx="1">
                        <c:v> Prevalence</c:v>
                      </c:pt>
                      <c:pt idx="2">
                        <c:v>Detectability</c:v>
                      </c:pt>
                      <c:pt idx="3">
                        <c:v>Technical</c:v>
                      </c:pt>
                    </c:strCache>
                  </c:strRef>
                </c:cat>
                <c:val>
                  <c:numRef>
                    <c:extLst>
                      <c:ext uri="{02D57815-91ED-43cb-92C2-25804820EDAC}">
                        <c15:formulaRef>
                          <c15:sqref>Sheet1!$B$2:$B$5</c15:sqref>
                        </c15:formulaRef>
                      </c:ext>
                    </c:extLst>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AC34-4E93-B706-FF0C40621E74}"/>
                  </c:ext>
                </c:extLst>
              </c15:ser>
            </c15:filteredBarSeries>
          </c:ext>
        </c:extLst>
      </c:bar3DChart>
      <c:catAx>
        <c:axId val="322399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6719"/>
        <c:crosses val="autoZero"/>
        <c:auto val="1"/>
        <c:lblAlgn val="ctr"/>
        <c:lblOffset val="100"/>
        <c:noMultiLvlLbl val="0"/>
      </c:catAx>
      <c:valAx>
        <c:axId val="322396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2399631"/>
        <c:crosses val="autoZero"/>
        <c:crossBetween val="between"/>
      </c:valAx>
      <c:spPr>
        <a:noFill/>
        <a:ln>
          <a:noFill/>
        </a:ln>
        <a:effectLst/>
      </c:spPr>
    </c:plotArea>
    <c:legend>
      <c:legendPos val="b"/>
      <c:layout>
        <c:manualLayout>
          <c:xMode val="edge"/>
          <c:yMode val="edge"/>
          <c:x val="0.33791134872660455"/>
          <c:y val="0.93201578132543161"/>
          <c:w val="0.60325128193192534"/>
          <c:h val="5.67086725153013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7DB2D-6292-492F-90CC-B694162A5F1D}"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F4F1C-B28C-4371-8AE0-E511026CB9DF}" type="slidenum">
              <a:rPr lang="en-US" smtClean="0"/>
              <a:t>‹#›</a:t>
            </a:fld>
            <a:endParaRPr lang="en-US"/>
          </a:p>
        </p:txBody>
      </p:sp>
    </p:spTree>
    <p:extLst>
      <p:ext uri="{BB962C8B-B14F-4D97-AF65-F5344CB8AC3E}">
        <p14:creationId xmlns:p14="http://schemas.microsoft.com/office/powerpoint/2010/main" val="448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5/26/2021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0423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615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84139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BE1D723-8F53-4F53-90B0-1982A396982E}" type="datetime1">
              <a:rPr lang="en-US" smtClean="0"/>
              <a:t>5/26/2021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0790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8685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6079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9363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849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14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9955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907D986-8816-4272-A432-0437A28A9828}" type="datetime1">
              <a:rPr lang="en-US" smtClean="0"/>
              <a:t>5/26/2021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pPr algn="l"/>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3A98EE3D-8CD1-4C3F-BD1C-C98C9596463C}"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08186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5/26/2021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795356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danielmiessler/SecLists/tree/master/Password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cheatsheetseries.owasp.org/cheatsheets/XML_External_Entity_Prevention_Cheat_Sheet.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OWASP Top 10 Review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Kenneth Marshall-Junior Software Developer</a:t>
            </a:r>
          </a:p>
        </p:txBody>
      </p:sp>
      <p:pic>
        <p:nvPicPr>
          <p:cNvPr id="6" name="Picture 5">
            <a:extLst>
              <a:ext uri="{FF2B5EF4-FFF2-40B4-BE49-F238E27FC236}">
                <a16:creationId xmlns:a16="http://schemas.microsoft.com/office/drawing/2014/main" id="{83D26B47-004A-4456-A345-4F1303741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40" y="-39091"/>
            <a:ext cx="6437779" cy="2635478"/>
          </a:xfrm>
          <a:prstGeom prst="rect">
            <a:avLst/>
          </a:prstGeom>
        </p:spPr>
      </p:pic>
      <p:pic>
        <p:nvPicPr>
          <p:cNvPr id="8" name="Picture 7">
            <a:extLst>
              <a:ext uri="{FF2B5EF4-FFF2-40B4-BE49-F238E27FC236}">
                <a16:creationId xmlns:a16="http://schemas.microsoft.com/office/drawing/2014/main" id="{75C123A7-027E-40E0-9551-18D454F75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1" y="2784425"/>
            <a:ext cx="4606139" cy="3429000"/>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Broken Authentication</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9111010"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Credential Stuffing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Using the same password to often or using common passwords ex. “Password123”</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Improper session timeout handling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Application has missing or ineffective multi-factor authentication</a:t>
            </a:r>
          </a:p>
        </p:txBody>
      </p:sp>
      <p:sp>
        <p:nvSpPr>
          <p:cNvPr id="8" name="TextBox 7">
            <a:extLst>
              <a:ext uri="{FF2B5EF4-FFF2-40B4-BE49-F238E27FC236}">
                <a16:creationId xmlns:a16="http://schemas.microsoft.com/office/drawing/2014/main" id="{E4E20EA5-68B3-40F8-A5EA-B6497853AF7E}"/>
              </a:ext>
            </a:extLst>
          </p:cNvPr>
          <p:cNvSpPr txBox="1"/>
          <p:nvPr/>
        </p:nvSpPr>
        <p:spPr>
          <a:xfrm>
            <a:off x="3223876" y="3061783"/>
            <a:ext cx="5416062"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Credential Stuffing</a:t>
            </a:r>
          </a:p>
        </p:txBody>
      </p:sp>
      <p:sp>
        <p:nvSpPr>
          <p:cNvPr id="11" name="TextBox 10">
            <a:extLst>
              <a:ext uri="{FF2B5EF4-FFF2-40B4-BE49-F238E27FC236}">
                <a16:creationId xmlns:a16="http://schemas.microsoft.com/office/drawing/2014/main" id="{D593F3EC-6D46-46B6-8B67-B9A55C32A271}"/>
              </a:ext>
            </a:extLst>
          </p:cNvPr>
          <p:cNvSpPr txBox="1"/>
          <p:nvPr/>
        </p:nvSpPr>
        <p:spPr>
          <a:xfrm>
            <a:off x="1777218" y="3535029"/>
            <a:ext cx="8637563"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Credential stuffing is a type of cyberattack in which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stolen account credentials</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typically consisting of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lists of usernames and/or email addresses </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and the corresponding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passwords</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(often from a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data breach</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Bahnschrif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Bahnschrift" panose="020B0502040204020203" pitchFamily="34" charset="0"/>
              </a:rPr>
              <a:t>T</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he attacker simply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automates</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the logins for a large number (thousands to millions) of previously discovered credential pairs using standard web automation tools such as </a:t>
            </a:r>
            <a:r>
              <a:rPr kumimoji="0" lang="en-US" sz="1800" b="1" i="0" u="sng" strike="noStrike" kern="1200" cap="none" spc="0" normalizeH="0" baseline="0" noProof="0" dirty="0">
                <a:ln>
                  <a:noFill/>
                </a:ln>
                <a:solidFill>
                  <a:prstClr val="black"/>
                </a:solidFill>
                <a:effectLst/>
                <a:uLnTx/>
                <a:uFillTx/>
                <a:latin typeface="Bahnschrift" panose="020B0502040204020203" pitchFamily="34" charset="0"/>
                <a:ea typeface="+mn-ea"/>
                <a:cs typeface="+mn-cs"/>
              </a:rPr>
              <a:t>Selenium, </a:t>
            </a:r>
            <a:r>
              <a:rPr kumimoji="0" lang="en-US" sz="1800" b="1" i="0" u="sng" strike="noStrike" kern="1200" cap="none" spc="0" normalizeH="0" baseline="0" noProof="0" dirty="0" err="1">
                <a:ln>
                  <a:noFill/>
                </a:ln>
                <a:solidFill>
                  <a:prstClr val="black"/>
                </a:solidFill>
                <a:effectLst/>
                <a:uLnTx/>
                <a:uFillTx/>
                <a:latin typeface="Bahnschrift" panose="020B0502040204020203" pitchFamily="34" charset="0"/>
                <a:ea typeface="+mn-ea"/>
                <a:cs typeface="+mn-cs"/>
              </a:rPr>
              <a:t>cURL</a:t>
            </a:r>
            <a:r>
              <a:rPr kumimoji="0" lang="en-US" sz="1800" b="1" i="0" u="sng" strike="noStrike" kern="1200" cap="none" spc="0" normalizeH="0" baseline="0" noProof="0" dirty="0">
                <a:ln>
                  <a:noFill/>
                </a:ln>
                <a:solidFill>
                  <a:prstClr val="black"/>
                </a:solidFill>
                <a:effectLst/>
                <a:uLnTx/>
                <a:uFillTx/>
                <a:latin typeface="Bahnschrift" panose="020B0502040204020203" pitchFamily="34" charset="0"/>
                <a:ea typeface="+mn-ea"/>
                <a:cs typeface="+mn-cs"/>
              </a:rPr>
              <a:t>, </a:t>
            </a:r>
            <a:r>
              <a:rPr kumimoji="0" lang="en-US" sz="1800" b="1" i="0" u="sng" strike="noStrike" kern="1200" cap="none" spc="0" normalizeH="0" baseline="0" noProof="0" dirty="0" err="1">
                <a:ln>
                  <a:noFill/>
                </a:ln>
                <a:solidFill>
                  <a:prstClr val="black"/>
                </a:solidFill>
                <a:effectLst/>
                <a:uLnTx/>
                <a:uFillTx/>
                <a:latin typeface="Bahnschrift" panose="020B0502040204020203" pitchFamily="34" charset="0"/>
                <a:ea typeface="+mn-ea"/>
                <a:cs typeface="+mn-cs"/>
              </a:rPr>
              <a:t>PhantomJS</a:t>
            </a:r>
            <a:endParaRPr kumimoji="0" lang="en-US" sz="1800" b="1" i="0" u="sng"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17364761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9CBAEB-9021-435E-8715-57C79E122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1" y="801598"/>
            <a:ext cx="12005598" cy="4093959"/>
          </a:xfrm>
          <a:prstGeom prst="rect">
            <a:avLst/>
          </a:prstGeom>
        </p:spPr>
      </p:pic>
    </p:spTree>
    <p:extLst>
      <p:ext uri="{BB962C8B-B14F-4D97-AF65-F5344CB8AC3E}">
        <p14:creationId xmlns:p14="http://schemas.microsoft.com/office/powerpoint/2010/main" val="2055846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C1622A-4816-467D-B1B0-C39DC77FF2FC}"/>
              </a:ext>
            </a:extLst>
          </p:cNvPr>
          <p:cNvSpPr txBox="1"/>
          <p:nvPr/>
        </p:nvSpPr>
        <p:spPr>
          <a:xfrm>
            <a:off x="3376245" y="795608"/>
            <a:ext cx="4459459" cy="461665"/>
          </a:xfrm>
          <a:prstGeom prst="rect">
            <a:avLst/>
          </a:prstGeom>
          <a:noFill/>
        </p:spPr>
        <p:txBody>
          <a:bodyPr wrap="square" rtlCol="0">
            <a:spAutoFit/>
          </a:bodyPr>
          <a:lstStyle/>
          <a:p>
            <a:pPr algn="ctr"/>
            <a:r>
              <a:rPr lang="en-US" sz="2400" dirty="0">
                <a:solidFill>
                  <a:srgbClr val="FF0000"/>
                </a:solidFill>
                <a:latin typeface="Bahnschrift" panose="020B0502040204020203" pitchFamily="34" charset="0"/>
              </a:rPr>
              <a:t>Notable Breaches</a:t>
            </a:r>
          </a:p>
        </p:txBody>
      </p:sp>
      <p:sp>
        <p:nvSpPr>
          <p:cNvPr id="4" name="TextBox 3">
            <a:extLst>
              <a:ext uri="{FF2B5EF4-FFF2-40B4-BE49-F238E27FC236}">
                <a16:creationId xmlns:a16="http://schemas.microsoft.com/office/drawing/2014/main" id="{084DCE6F-056E-42D2-B20A-9D789E243187}"/>
              </a:ext>
            </a:extLst>
          </p:cNvPr>
          <p:cNvSpPr txBox="1"/>
          <p:nvPr/>
        </p:nvSpPr>
        <p:spPr>
          <a:xfrm>
            <a:off x="98474" y="2473963"/>
            <a:ext cx="10339754" cy="3416320"/>
          </a:xfrm>
          <a:prstGeom prst="rect">
            <a:avLst/>
          </a:prstGeom>
          <a:noFill/>
        </p:spPr>
        <p:txBody>
          <a:bodyPr wrap="square" rtlCol="0">
            <a:spAutoFit/>
          </a:bodyPr>
          <a:lstStyle/>
          <a:p>
            <a:pPr marL="285750" indent="-285750">
              <a:buFont typeface="Arial" panose="020B0604020202020204" pitchFamily="34" charset="0"/>
              <a:buChar char="•"/>
            </a:pPr>
            <a:r>
              <a:rPr lang="en-US" i="1" u="sng" dirty="0">
                <a:latin typeface="Bahnschrift" panose="020B0502040204020203" pitchFamily="34" charset="0"/>
              </a:rPr>
              <a:t>Sony, 2011 breach</a:t>
            </a:r>
            <a:r>
              <a:rPr lang="en-US" dirty="0">
                <a:latin typeface="Bahnschrift" panose="020B0502040204020203" pitchFamily="34" charset="0"/>
              </a:rPr>
              <a:t>: “I wish to highlight that two-thirds of users whose data were in both the Sony data set and the Gawker breach earlier this year used the same password for each system.”</a:t>
            </a:r>
          </a:p>
          <a:p>
            <a:r>
              <a:rPr lang="en-US" dirty="0">
                <a:latin typeface="Bahnschrift" panose="020B0502040204020203" pitchFamily="34" charset="0"/>
              </a:rPr>
              <a:t>     Source: Agile Bits 1 - Source: Wired 2</a:t>
            </a:r>
          </a:p>
          <a:p>
            <a:endParaRPr lang="en-US" dirty="0">
              <a:latin typeface="Bahnschrift" panose="020B0502040204020203" pitchFamily="34" charset="0"/>
            </a:endParaRPr>
          </a:p>
          <a:p>
            <a:pPr marL="285750" indent="-285750">
              <a:buFont typeface="Arial" panose="020B0604020202020204" pitchFamily="34" charset="0"/>
              <a:buChar char="•"/>
            </a:pPr>
            <a:r>
              <a:rPr lang="en-US" i="1" u="sng" dirty="0">
                <a:latin typeface="Bahnschrift" panose="020B0502040204020203" pitchFamily="34" charset="0"/>
              </a:rPr>
              <a:t>Yahoo, 2012 breach</a:t>
            </a:r>
            <a:r>
              <a:rPr lang="en-US" dirty="0">
                <a:latin typeface="Bahnschrift" panose="020B0502040204020203" pitchFamily="34" charset="0"/>
              </a:rPr>
              <a:t>: “What do Sony and Yahoo! have in common? Passwords!”.</a:t>
            </a:r>
          </a:p>
          <a:p>
            <a:r>
              <a:rPr lang="en-US" dirty="0">
                <a:latin typeface="Bahnschrift" panose="020B0502040204020203" pitchFamily="34" charset="0"/>
              </a:rPr>
              <a:t>     Source: Troy Hunt. 3</a:t>
            </a:r>
          </a:p>
          <a:p>
            <a:endParaRPr lang="en-US" dirty="0">
              <a:latin typeface="Bahnschrift" panose="020B0502040204020203" pitchFamily="34" charset="0"/>
            </a:endParaRPr>
          </a:p>
          <a:p>
            <a:endParaRPr lang="en-US" dirty="0">
              <a:latin typeface="Bahnschrift" panose="020B0502040204020203" pitchFamily="34" charset="0"/>
            </a:endParaRPr>
          </a:p>
          <a:p>
            <a:pPr marL="285750" indent="-285750">
              <a:buFont typeface="Arial" panose="020B0604020202020204" pitchFamily="34" charset="0"/>
              <a:buChar char="•"/>
            </a:pPr>
            <a:r>
              <a:rPr lang="en-US" i="1" u="sng" dirty="0">
                <a:latin typeface="Bahnschrift" panose="020B0502040204020203" pitchFamily="34" charset="0"/>
              </a:rPr>
              <a:t>Dropbox, 2012 breach</a:t>
            </a:r>
            <a:r>
              <a:rPr lang="en-US" dirty="0">
                <a:latin typeface="Bahnschrift" panose="020B0502040204020203" pitchFamily="34" charset="0"/>
              </a:rPr>
              <a:t>: “The usernames and passwords referenced in these articles were stolen from unrelated services, not Dropbox. Attackers then used these stolen credentials to try to log in to sites across the internet, including Dropbox”.</a:t>
            </a:r>
          </a:p>
          <a:p>
            <a:r>
              <a:rPr lang="en-US" dirty="0">
                <a:latin typeface="Bahnschrift" panose="020B0502040204020203" pitchFamily="34" charset="0"/>
              </a:rPr>
              <a:t>     Source: Dropbox. 4</a:t>
            </a:r>
          </a:p>
        </p:txBody>
      </p:sp>
      <p:pic>
        <p:nvPicPr>
          <p:cNvPr id="6" name="Picture 5">
            <a:extLst>
              <a:ext uri="{FF2B5EF4-FFF2-40B4-BE49-F238E27FC236}">
                <a16:creationId xmlns:a16="http://schemas.microsoft.com/office/drawing/2014/main" id="{C9187EE6-70B2-4EA4-9C25-623BB25AD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33"/>
            <a:ext cx="1013155" cy="974187"/>
          </a:xfrm>
          <a:prstGeom prst="rect">
            <a:avLst/>
          </a:prstGeom>
        </p:spPr>
      </p:pic>
      <p:sp>
        <p:nvSpPr>
          <p:cNvPr id="7" name="TextBox 6">
            <a:extLst>
              <a:ext uri="{FF2B5EF4-FFF2-40B4-BE49-F238E27FC236}">
                <a16:creationId xmlns:a16="http://schemas.microsoft.com/office/drawing/2014/main" id="{171C5433-BC16-40B4-ADFA-27E9AFBB9F76}"/>
              </a:ext>
            </a:extLst>
          </p:cNvPr>
          <p:cNvSpPr txBox="1"/>
          <p:nvPr/>
        </p:nvSpPr>
        <p:spPr>
          <a:xfrm>
            <a:off x="2743199" y="1299476"/>
            <a:ext cx="5908431" cy="738664"/>
          </a:xfrm>
          <a:prstGeom prst="rect">
            <a:avLst/>
          </a:prstGeom>
          <a:noFill/>
        </p:spPr>
        <p:txBody>
          <a:bodyPr wrap="square" rtlCol="0">
            <a:spAutoFit/>
          </a:bodyPr>
          <a:lstStyle/>
          <a:p>
            <a:pPr algn="ctr"/>
            <a:r>
              <a:rPr lang="en-US" sz="1400" dirty="0"/>
              <a:t>Below are excerpts taken from publications analyzing large-scale breaches. Evidence supports that these breaches were the result of credential stuffing</a:t>
            </a:r>
            <a:r>
              <a:rPr lang="en-US" sz="1200" dirty="0"/>
              <a:t>.</a:t>
            </a:r>
          </a:p>
        </p:txBody>
      </p:sp>
    </p:spTree>
    <p:extLst>
      <p:ext uri="{BB962C8B-B14F-4D97-AF65-F5344CB8AC3E}">
        <p14:creationId xmlns:p14="http://schemas.microsoft.com/office/powerpoint/2010/main" val="334789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53218" y="1483176"/>
            <a:ext cx="7033847"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rPr>
              <a:t>Use MFA(Multi-Factor Authentication)-</a:t>
            </a:r>
            <a:r>
              <a:rPr kumimoji="0" lang="en-US" sz="1800" i="0" u="none" strike="noStrike" kern="1200" cap="none" spc="0" normalizeH="0" baseline="0" noProof="0" dirty="0">
                <a:ln>
                  <a:noFill/>
                </a:ln>
                <a:solidFill>
                  <a:srgbClr val="000000"/>
                </a:solidFill>
                <a:effectLst/>
                <a:uLnTx/>
                <a:uFillTx/>
                <a:latin typeface="Bahnschrift" panose="020B0502040204020203" pitchFamily="34" charset="0"/>
              </a:rPr>
              <a:t>is granted access to a website or application only after successfully presenting two or more pieces of evidence</a:t>
            </a: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rPr>
              <a:t>Memorized Secret Authenticators</a:t>
            </a:r>
            <a:r>
              <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rPr>
              <a:t>- is a secret value intended to be chosen and memorized by the user. Memorized secrets need to be of sufficient complexity and secrecy that it would be impractical for an attacker to guess or otherwise discover the correct secret value. A memorized secret is something you and only you should know.</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rPr>
              <a:t>Implement weak-password checks</a:t>
            </a:r>
            <a:r>
              <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rPr>
              <a:t>, such as testing new or changed passwords against a list of the top </a:t>
            </a:r>
            <a:r>
              <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hlinkClick r:id="rId2"/>
              </a:rPr>
              <a:t>10000 worst passwords</a:t>
            </a:r>
            <a:endPar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C04EFCAB-1342-47D3-A675-C13D91D06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560" y="1893070"/>
            <a:ext cx="4044960" cy="2861809"/>
          </a:xfrm>
          <a:prstGeom prst="ellipse">
            <a:avLst/>
          </a:prstGeom>
          <a:ln>
            <a:noFill/>
          </a:ln>
          <a:effectLst>
            <a:softEdge rad="112500"/>
          </a:effectLst>
        </p:spPr>
      </p:pic>
    </p:spTree>
    <p:extLst>
      <p:ext uri="{BB962C8B-B14F-4D97-AF65-F5344CB8AC3E}">
        <p14:creationId xmlns:p14="http://schemas.microsoft.com/office/powerpoint/2010/main" val="48128790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Sensitive Data Exposure</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1124291" y="2025748"/>
            <a:ext cx="4263635" cy="3879674"/>
          </a:xfrm>
        </p:spPr>
        <p:txBody>
          <a:bodyPr>
            <a:normAutofit/>
          </a:bodyPr>
          <a:lstStyle/>
          <a:p>
            <a:pPr algn="ctr"/>
            <a:r>
              <a:rPr lang="en-US" sz="2400" b="1" dirty="0">
                <a:latin typeface="Bahnschrift" panose="020B0502040204020203" pitchFamily="34" charset="0"/>
              </a:rPr>
              <a:t>What is it?</a:t>
            </a:r>
          </a:p>
          <a:p>
            <a:pPr algn="ctr"/>
            <a:r>
              <a:rPr lang="en-US" dirty="0">
                <a:latin typeface="Bahnschrift" panose="020B0502040204020203" pitchFamily="34" charset="0"/>
              </a:rPr>
              <a:t> Many web applications and APIs do not properly protect sensitive data, such as financial, healthcare, and PII(Personally identifiable information). </a:t>
            </a:r>
          </a:p>
          <a:p>
            <a:pPr algn="ctr"/>
            <a:r>
              <a:rPr lang="en-US" dirty="0">
                <a:latin typeface="Bahnschrift" panose="020B0502040204020203" pitchFamily="34" charset="0"/>
              </a:rPr>
              <a:t>Sensitive data may be compromised without extra protection, such as </a:t>
            </a:r>
            <a:r>
              <a:rPr lang="en-US" b="1" dirty="0">
                <a:latin typeface="Bahnschrift" panose="020B0502040204020203" pitchFamily="34" charset="0"/>
              </a:rPr>
              <a:t>encryption at rest or in transit</a:t>
            </a:r>
            <a:r>
              <a:rPr lang="en-US" dirty="0">
                <a:latin typeface="Bahnschrift" panose="020B0502040204020203" pitchFamily="34" charset="0"/>
              </a:rPr>
              <a:t>, and requires special precautions when exchanged with the browser.</a:t>
            </a:r>
          </a:p>
          <a:p>
            <a:endParaRPr lang="en-US" dirty="0"/>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3095977339"/>
              </p:ext>
            </p:extLst>
          </p:nvPr>
        </p:nvGraphicFramePr>
        <p:xfrm>
          <a:off x="5739618" y="952500"/>
          <a:ext cx="4996644"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0884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Sensitive Data Exposure</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9111010"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Clear Text Exposure- happens when data is automatically decrypted when retrieved by server from front-end ---leaving sensitive information exposed.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Bahnschrift" panose="020B0502040204020203" pitchFamily="34" charset="0"/>
              </a:rPr>
              <a:t>An application that uses unsalted or simple hashing algorithms to store passwords.</a:t>
            </a:r>
          </a:p>
          <a:p>
            <a:pPr marR="0" lvl="0" algn="l" defTabSz="457200" rtl="0" eaLnBrk="1" fontAlgn="auto" latinLnBrk="0" hangingPunct="1">
              <a:lnSpc>
                <a:spcPct val="100000"/>
              </a:lnSpc>
              <a:spcBef>
                <a:spcPts val="0"/>
              </a:spcBef>
              <a:spcAft>
                <a:spcPts val="0"/>
              </a:spcAft>
              <a:buClrTx/>
              <a:buSzTx/>
              <a:tabLst/>
              <a:defRPr/>
            </a:pPr>
            <a:r>
              <a:rPr lang="en-US" dirty="0">
                <a:solidFill>
                  <a:prstClr val="black"/>
                </a:solidFill>
                <a:latin typeface="Bahnschrift" panose="020B0502040204020203" pitchFamily="34" charset="0"/>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Bahnschrift" panose="020B0502040204020203" pitchFamily="34" charset="0"/>
              </a:rPr>
              <a:t>Simply not encrypting sensitive data at all.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u="none" strike="noStrike" kern="1200" cap="none" spc="0" normalizeH="0" baseline="0" noProof="0" dirty="0">
              <a:ln>
                <a:noFill/>
              </a:ln>
              <a:solidFill>
                <a:srgbClr val="000000"/>
              </a:solidFill>
              <a:uLnTx/>
              <a:uFillTx/>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i="0" u="none" strike="noStrike" kern="1200" cap="none" spc="0" normalizeH="0" baseline="0" noProof="0" dirty="0">
              <a:ln>
                <a:noFill/>
              </a:ln>
              <a:solidFill>
                <a:prstClr val="black"/>
              </a:solidFill>
              <a:effectLst/>
              <a:uLnTx/>
              <a:uFillTx/>
              <a:latin typeface="Bahnschrift" panose="020B0502040204020203" pitchFamily="34" charset="0"/>
            </a:endParaRPr>
          </a:p>
        </p:txBody>
      </p:sp>
      <p:sp>
        <p:nvSpPr>
          <p:cNvPr id="8" name="TextBox 7">
            <a:extLst>
              <a:ext uri="{FF2B5EF4-FFF2-40B4-BE49-F238E27FC236}">
                <a16:creationId xmlns:a16="http://schemas.microsoft.com/office/drawing/2014/main" id="{E4E20EA5-68B3-40F8-A5EA-B6497853AF7E}"/>
              </a:ext>
            </a:extLst>
          </p:cNvPr>
          <p:cNvSpPr txBox="1"/>
          <p:nvPr/>
        </p:nvSpPr>
        <p:spPr>
          <a:xfrm>
            <a:off x="1994139" y="3462118"/>
            <a:ext cx="787553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Lack of HSTS(HTTP Strict Transport Security)</a:t>
            </a:r>
          </a:p>
        </p:txBody>
      </p:sp>
      <p:sp>
        <p:nvSpPr>
          <p:cNvPr id="11" name="TextBox 10">
            <a:extLst>
              <a:ext uri="{FF2B5EF4-FFF2-40B4-BE49-F238E27FC236}">
                <a16:creationId xmlns:a16="http://schemas.microsoft.com/office/drawing/2014/main" id="{D593F3EC-6D46-46B6-8B67-B9A55C32A271}"/>
              </a:ext>
            </a:extLst>
          </p:cNvPr>
          <p:cNvSpPr txBox="1"/>
          <p:nvPr/>
        </p:nvSpPr>
        <p:spPr>
          <a:xfrm>
            <a:off x="1613125" y="3983571"/>
            <a:ext cx="8637563"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rPr>
              <a:t>A site doesn’t use or enforce TLS(Transport Layer Security)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a:t>
            </a:r>
            <a:endParaRPr kumimoji="0" lang="en-US" sz="1800" b="1" i="0" u="sng" strike="noStrike" kern="1200" cap="none" spc="0" normalizeH="0" baseline="0" noProof="0" dirty="0">
              <a:ln>
                <a:noFill/>
              </a:ln>
              <a:solidFill>
                <a:prstClr val="black"/>
              </a:solidFill>
              <a:effectLst/>
              <a:uLnTx/>
              <a:uFillTx/>
              <a:latin typeface="Bahnschrift" panose="020B0502040204020203" pitchFamily="34" charset="0"/>
            </a:endParaRPr>
          </a:p>
        </p:txBody>
      </p:sp>
    </p:spTree>
    <p:extLst>
      <p:ext uri="{BB962C8B-B14F-4D97-AF65-F5344CB8AC3E}">
        <p14:creationId xmlns:p14="http://schemas.microsoft.com/office/powerpoint/2010/main" val="797760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53218" y="1483176"/>
            <a:ext cx="7033847"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Use HSTS(HTTP Strict Transport Security) </a:t>
            </a:r>
            <a:r>
              <a:rPr kumimoji="0" lang="en-US" sz="180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directives</a:t>
            </a: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a:t>
            </a: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Make sure to </a:t>
            </a: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encrypt all sensitive data at rest</a:t>
            </a:r>
            <a:r>
              <a:rPr kumimoji="0" lang="en-US" sz="180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(hashing</a:t>
            </a:r>
          </a:p>
          <a:p>
            <a:pPr marR="0" lvl="0" algn="l"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a:t>
            </a:r>
            <a:r>
              <a:rPr kumimoji="0" lang="en-US" sz="180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Ensure up-to-date and </a:t>
            </a:r>
            <a:r>
              <a:rPr kumimoji="0" lang="en-US" sz="1800" b="1"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strong standard algorithms, protocols, and keys</a:t>
            </a:r>
            <a:r>
              <a:rPr kumimoji="0" lang="en-US" sz="180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are in place; use proper key management.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roboto" panose="02000000000000000000" pitchFamily="2" charset="0"/>
              </a:rPr>
              <a:t> </a:t>
            </a:r>
            <a:r>
              <a:rPr lang="en-US" b="1" i="0" dirty="0">
                <a:solidFill>
                  <a:srgbClr val="000000"/>
                </a:solidFill>
                <a:effectLst/>
                <a:latin typeface="Bahnschrift" panose="020B0502040204020203" pitchFamily="34" charset="0"/>
              </a:rPr>
              <a:t>Disable caching for response </a:t>
            </a:r>
            <a:r>
              <a:rPr lang="en-US" b="0" i="0" dirty="0">
                <a:solidFill>
                  <a:srgbClr val="000000"/>
                </a:solidFill>
                <a:effectLst/>
                <a:latin typeface="Bahnschrift" panose="020B0502040204020203" pitchFamily="34" charset="0"/>
              </a:rPr>
              <a:t>that contain sensitive data</a:t>
            </a:r>
            <a:endParaRPr kumimoji="0" lang="en-US" sz="1800" i="0" u="none" strike="noStrike" kern="1200" cap="none" spc="0" normalizeH="0" baseline="0" noProof="0" dirty="0">
              <a:ln>
                <a:noFill/>
              </a:ln>
              <a:solidFill>
                <a:srgbClr val="000000"/>
              </a:solidFill>
              <a:effectLst/>
              <a:uLnTx/>
              <a:uFillTx/>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000000"/>
                </a:solidFill>
                <a:latin typeface="roboto" panose="02000000000000000000" pitchFamily="2" charset="0"/>
              </a:rPr>
              <a:t>Use Hashing techniques over Encryption </a:t>
            </a:r>
            <a:r>
              <a:rPr lang="en-US" dirty="0">
                <a:solidFill>
                  <a:srgbClr val="000000"/>
                </a:solidFill>
                <a:latin typeface="roboto" panose="02000000000000000000" pitchFamily="2" charset="0"/>
              </a:rPr>
              <a:t>when possible, Encryption is a two-way function; what is encrypted can be decrypted with the proper key. Hashing, however, is a one-way function that scrambles plain text to produce a unique message digest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roboto" panose="02000000000000000000" pitchFamily="2" charset="0"/>
                <a:ea typeface="+mn-ea"/>
                <a:cs typeface="+mn-cs"/>
              </a:rPr>
              <a:t>Don’t store </a:t>
            </a:r>
            <a:r>
              <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mn-cs"/>
              </a:rPr>
              <a:t>sensitive </a:t>
            </a:r>
            <a:r>
              <a:rPr kumimoji="0" lang="en-US" sz="1800" b="1" i="0" u="none" strike="noStrike" kern="1200" cap="none" spc="0" normalizeH="0" baseline="0" noProof="0" dirty="0">
                <a:ln>
                  <a:noFill/>
                </a:ln>
                <a:solidFill>
                  <a:srgbClr val="000000"/>
                </a:solidFill>
                <a:effectLst/>
                <a:uLnTx/>
                <a:uFillTx/>
                <a:latin typeface="roboto" panose="02000000000000000000" pitchFamily="2" charset="0"/>
                <a:ea typeface="+mn-ea"/>
                <a:cs typeface="+mn-cs"/>
              </a:rPr>
              <a:t>data unnecessarily.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C04EFCAB-1342-47D3-A675-C13D91D06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560" y="1893070"/>
            <a:ext cx="4044960" cy="2861809"/>
          </a:xfrm>
          <a:prstGeom prst="ellipse">
            <a:avLst/>
          </a:prstGeom>
          <a:ln>
            <a:noFill/>
          </a:ln>
          <a:effectLst>
            <a:softEdge rad="112500"/>
          </a:effectLst>
        </p:spPr>
      </p:pic>
    </p:spTree>
    <p:extLst>
      <p:ext uri="{BB962C8B-B14F-4D97-AF65-F5344CB8AC3E}">
        <p14:creationId xmlns:p14="http://schemas.microsoft.com/office/powerpoint/2010/main" val="163394458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XML External Entities(XXE)</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1124291" y="2025748"/>
            <a:ext cx="4263635" cy="3879674"/>
          </a:xfrm>
        </p:spPr>
        <p:txBody>
          <a:bodyPr>
            <a:normAutofit/>
          </a:bodyPr>
          <a:lstStyle/>
          <a:p>
            <a:pPr algn="ctr"/>
            <a:r>
              <a:rPr lang="en-US" sz="2400" b="1" dirty="0">
                <a:latin typeface="Bahnschrift" panose="020B0502040204020203" pitchFamily="34" charset="0"/>
              </a:rPr>
              <a:t>What is it?</a:t>
            </a:r>
          </a:p>
          <a:p>
            <a:pPr algn="ctr"/>
            <a:r>
              <a:rPr lang="en-US" dirty="0">
                <a:latin typeface="Bahnschrift" panose="020B0502040204020203" pitchFamily="34" charset="0"/>
              </a:rPr>
              <a:t>XXE is a type of attack that abuses a widely available but rarely used feature of XML parsers.</a:t>
            </a:r>
          </a:p>
          <a:p>
            <a:pPr algn="ctr"/>
            <a:r>
              <a:rPr lang="en-US" dirty="0">
                <a:latin typeface="Bahnschrift" panose="020B0502040204020203" pitchFamily="34" charset="0"/>
              </a:rPr>
              <a:t>By default, many older XML processors allow specification of an external entity, a URI that is dereferenced and evaluated during XML processing.</a:t>
            </a:r>
          </a:p>
          <a:p>
            <a:endParaRPr lang="en-US" dirty="0"/>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2074112111"/>
              </p:ext>
            </p:extLst>
          </p:nvPr>
        </p:nvGraphicFramePr>
        <p:xfrm>
          <a:off x="5739618" y="952500"/>
          <a:ext cx="4996644"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8144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XXE</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9111010" cy="313932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The “Billon Laughs Attack”-a type of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DoS(Denial of Service) Attack</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this is an </a:t>
            </a:r>
            <a:r>
              <a:rPr lang="en-US" dirty="0">
                <a:solidFill>
                  <a:prstClr val="black"/>
                </a:solidFill>
                <a:latin typeface="Bahnschrift" panose="020B0502040204020203" pitchFamily="34" charset="0"/>
              </a:rPr>
              <a:t>attack by including a potentially endless file.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Bahnschrift" panose="020B0502040204020203" pitchFamily="34" charset="0"/>
              </a:rPr>
              <a:t>An attacker probes the server’s private network by changing the ENTITY line of an XML file. Type of </a:t>
            </a:r>
            <a:r>
              <a:rPr lang="en-US" b="1" dirty="0">
                <a:solidFill>
                  <a:prstClr val="black"/>
                </a:solidFill>
                <a:latin typeface="Bahnschrift" panose="020B0502040204020203" pitchFamily="34" charset="0"/>
              </a:rPr>
              <a:t>Injection Attack</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Bahnschrift" panose="020B0502040204020203" pitchFamily="34" charset="0"/>
              </a:rPr>
              <a:t>XXE attacks can be used to perform server-side request forgery (</a:t>
            </a:r>
            <a:r>
              <a:rPr lang="en-US" b="1" dirty="0">
                <a:solidFill>
                  <a:prstClr val="black"/>
                </a:solidFill>
                <a:latin typeface="Bahnschrift" panose="020B0502040204020203" pitchFamily="34" charset="0"/>
              </a:rPr>
              <a:t>SSRF</a:t>
            </a:r>
            <a:r>
              <a:rPr lang="en-US" dirty="0">
                <a:solidFill>
                  <a:prstClr val="black"/>
                </a:solidFill>
                <a:latin typeface="Bahnschrift" panose="020B0502040204020203" pitchFamily="34" charset="0"/>
              </a:rPr>
              <a:t>). This is a potentially serious vulnerability in which the server-side application can be induced to make HTTP requests to any URL that the server can access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p:txBody>
      </p:sp>
      <p:sp>
        <p:nvSpPr>
          <p:cNvPr id="11" name="TextBox 10">
            <a:extLst>
              <a:ext uri="{FF2B5EF4-FFF2-40B4-BE49-F238E27FC236}">
                <a16:creationId xmlns:a16="http://schemas.microsoft.com/office/drawing/2014/main" id="{D593F3EC-6D46-46B6-8B67-B9A55C32A271}"/>
              </a:ext>
            </a:extLst>
          </p:cNvPr>
          <p:cNvSpPr txBox="1"/>
          <p:nvPr/>
        </p:nvSpPr>
        <p:spPr>
          <a:xfrm>
            <a:off x="1613125" y="3983571"/>
            <a:ext cx="863756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sng"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1439679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174B7-EF43-47F3-BB10-1C3530E13D82}"/>
              </a:ext>
            </a:extLst>
          </p:cNvPr>
          <p:cNvSpPr txBox="1"/>
          <p:nvPr/>
        </p:nvSpPr>
        <p:spPr>
          <a:xfrm>
            <a:off x="1867500" y="896610"/>
            <a:ext cx="787553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Billion Laughs Attack Example</a:t>
            </a:r>
          </a:p>
        </p:txBody>
      </p:sp>
      <p:sp>
        <p:nvSpPr>
          <p:cNvPr id="6" name="Arrow: Right 5">
            <a:extLst>
              <a:ext uri="{FF2B5EF4-FFF2-40B4-BE49-F238E27FC236}">
                <a16:creationId xmlns:a16="http://schemas.microsoft.com/office/drawing/2014/main" id="{E9D5265A-446A-489F-AE85-933126AAC20B}"/>
              </a:ext>
            </a:extLst>
          </p:cNvPr>
          <p:cNvSpPr/>
          <p:nvPr/>
        </p:nvSpPr>
        <p:spPr>
          <a:xfrm rot="8171604">
            <a:off x="5232932" y="2374885"/>
            <a:ext cx="176808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34252E-1F5E-49BB-B97E-DF29E73671BC}"/>
              </a:ext>
            </a:extLst>
          </p:cNvPr>
          <p:cNvSpPr txBox="1"/>
          <p:nvPr/>
        </p:nvSpPr>
        <p:spPr>
          <a:xfrm>
            <a:off x="6914760" y="1627574"/>
            <a:ext cx="4096223" cy="1200329"/>
          </a:xfrm>
          <a:prstGeom prst="rect">
            <a:avLst/>
          </a:prstGeom>
          <a:noFill/>
        </p:spPr>
        <p:txBody>
          <a:bodyPr wrap="square" rtlCol="0">
            <a:spAutoFit/>
          </a:bodyPr>
          <a:lstStyle/>
          <a:p>
            <a:r>
              <a:rPr lang="en-US" dirty="0"/>
              <a:t>By parsing this message, the entity &amp;z; is </a:t>
            </a:r>
            <a:r>
              <a:rPr lang="en-US" b="1" dirty="0"/>
              <a:t>recursively resolved</a:t>
            </a:r>
            <a:r>
              <a:rPr lang="en-US" dirty="0"/>
              <a:t>, which leads to high memory consumption</a:t>
            </a:r>
          </a:p>
        </p:txBody>
      </p:sp>
      <p:sp>
        <p:nvSpPr>
          <p:cNvPr id="8" name="Arrow: Right 7">
            <a:extLst>
              <a:ext uri="{FF2B5EF4-FFF2-40B4-BE49-F238E27FC236}">
                <a16:creationId xmlns:a16="http://schemas.microsoft.com/office/drawing/2014/main" id="{4DA632E8-E0F3-4F7F-B978-C9F7EDC2C2BE}"/>
              </a:ext>
            </a:extLst>
          </p:cNvPr>
          <p:cNvSpPr/>
          <p:nvPr/>
        </p:nvSpPr>
        <p:spPr>
          <a:xfrm rot="10800000">
            <a:off x="5467047" y="48137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84C95CA-1200-4FE6-AC44-5C144073A6F3}"/>
              </a:ext>
            </a:extLst>
          </p:cNvPr>
          <p:cNvPicPr>
            <a:picLocks noChangeAspect="1"/>
          </p:cNvPicPr>
          <p:nvPr/>
        </p:nvPicPr>
        <p:blipFill>
          <a:blip r:embed="rId2"/>
          <a:stretch>
            <a:fillRect/>
          </a:stretch>
        </p:blipFill>
        <p:spPr>
          <a:xfrm>
            <a:off x="182574" y="1627574"/>
            <a:ext cx="5094668" cy="3577472"/>
          </a:xfrm>
          <a:prstGeom prst="rect">
            <a:avLst/>
          </a:prstGeom>
        </p:spPr>
      </p:pic>
      <p:sp>
        <p:nvSpPr>
          <p:cNvPr id="11" name="TextBox 10">
            <a:extLst>
              <a:ext uri="{FF2B5EF4-FFF2-40B4-BE49-F238E27FC236}">
                <a16:creationId xmlns:a16="http://schemas.microsoft.com/office/drawing/2014/main" id="{A8BB6139-3F3D-4D4C-84F1-EB516765B4C3}"/>
              </a:ext>
            </a:extLst>
          </p:cNvPr>
          <p:cNvSpPr txBox="1"/>
          <p:nvPr/>
        </p:nvSpPr>
        <p:spPr>
          <a:xfrm>
            <a:off x="6780628" y="4594401"/>
            <a:ext cx="4909624" cy="923330"/>
          </a:xfrm>
          <a:prstGeom prst="rect">
            <a:avLst/>
          </a:prstGeom>
          <a:noFill/>
        </p:spPr>
        <p:txBody>
          <a:bodyPr wrap="square" rtlCol="0">
            <a:spAutoFit/>
          </a:bodyPr>
          <a:lstStyle/>
          <a:p>
            <a:r>
              <a:rPr lang="en-US" dirty="0"/>
              <a:t>Because of this high consumption memory of memory the request is thereby denied by the server</a:t>
            </a:r>
          </a:p>
        </p:txBody>
      </p:sp>
    </p:spTree>
    <p:extLst>
      <p:ext uri="{BB962C8B-B14F-4D97-AF65-F5344CB8AC3E}">
        <p14:creationId xmlns:p14="http://schemas.microsoft.com/office/powerpoint/2010/main" val="20370491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66800" y="645059"/>
            <a:ext cx="10058400" cy="1406056"/>
          </a:xfrm>
        </p:spPr>
        <p:txBody>
          <a:bodyPr anchor="ctr">
            <a:normAutofit/>
          </a:bodyPr>
          <a:lstStyle/>
          <a:p>
            <a:pPr lvl="0" algn="ctr"/>
            <a:r>
              <a:rPr lang="en-US" sz="4800" i="1" dirty="0">
                <a:solidFill>
                  <a:schemeClr val="tx1"/>
                </a:solidFill>
                <a:latin typeface="Bahnschrift" panose="020B0502040204020203" pitchFamily="34" charset="0"/>
              </a:rPr>
              <a:t>What is OWASP?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4294967295"/>
          </p:nvPr>
        </p:nvSpPr>
        <p:spPr>
          <a:xfrm>
            <a:off x="1097279" y="2051115"/>
            <a:ext cx="10826750" cy="4175125"/>
          </a:xfrm>
        </p:spPr>
        <p:txBody>
          <a:bodyPr>
            <a:normAutofit/>
          </a:bodyPr>
          <a:lstStyle/>
          <a:p>
            <a:pPr>
              <a:buClr>
                <a:schemeClr val="tx1">
                  <a:lumMod val="95000"/>
                  <a:lumOff val="5000"/>
                </a:schemeClr>
              </a:buClr>
              <a:buSzPct val="107000"/>
              <a:buFont typeface="Wingdings" panose="05000000000000000000" pitchFamily="2" charset="2"/>
              <a:buChar char="§"/>
            </a:pPr>
            <a:r>
              <a:rPr lang="en-US" sz="2800" b="0" i="0" dirty="0">
                <a:solidFill>
                  <a:srgbClr val="000000"/>
                </a:solidFill>
                <a:effectLst/>
                <a:latin typeface="roboto" panose="020B0604020202020204" pitchFamily="2" charset="0"/>
              </a:rPr>
              <a:t> </a:t>
            </a:r>
            <a:r>
              <a:rPr lang="en-US" sz="2800" b="0" i="0" dirty="0">
                <a:solidFill>
                  <a:srgbClr val="000000"/>
                </a:solidFill>
                <a:effectLst/>
                <a:latin typeface="Bahnschrift" panose="020B0502040204020203" pitchFamily="34" charset="0"/>
              </a:rPr>
              <a:t>Open Web Application Security Project(OWASP)</a:t>
            </a:r>
          </a:p>
          <a:p>
            <a:pPr>
              <a:buClr>
                <a:schemeClr val="tx1">
                  <a:lumMod val="95000"/>
                  <a:lumOff val="5000"/>
                </a:schemeClr>
              </a:buClr>
              <a:buSzPct val="107000"/>
              <a:buFont typeface="Wingdings" panose="05000000000000000000" pitchFamily="2" charset="2"/>
              <a:buChar char="§"/>
            </a:pPr>
            <a:r>
              <a:rPr lang="en-US" sz="2800" dirty="0">
                <a:solidFill>
                  <a:schemeClr val="tx1"/>
                </a:solidFill>
                <a:latin typeface="Bahnschrift" panose="020B0502040204020203" pitchFamily="34" charset="0"/>
              </a:rPr>
              <a:t>Non-Profit Organization founded by Mark Curphey in 2001</a:t>
            </a:r>
          </a:p>
          <a:p>
            <a:pPr>
              <a:buClr>
                <a:schemeClr val="tx1">
                  <a:lumMod val="95000"/>
                  <a:lumOff val="5000"/>
                </a:schemeClr>
              </a:buClr>
              <a:buSzPct val="107000"/>
              <a:buFont typeface="Wingdings" panose="05000000000000000000" pitchFamily="2" charset="2"/>
              <a:buChar char="§"/>
            </a:pPr>
            <a:r>
              <a:rPr lang="en-US" sz="2800" u="sng" dirty="0">
                <a:solidFill>
                  <a:srgbClr val="0070C0"/>
                </a:solidFill>
                <a:latin typeface="Bahnschrift" panose="020B0502040204020203" pitchFamily="34" charset="0"/>
              </a:rPr>
              <a:t>Key Aim:</a:t>
            </a:r>
            <a:r>
              <a:rPr lang="en-US" sz="2800" dirty="0">
                <a:solidFill>
                  <a:srgbClr val="0070C0"/>
                </a:solidFill>
                <a:latin typeface="Bahnschrift" panose="020B0502040204020203" pitchFamily="34" charset="0"/>
              </a:rPr>
              <a:t> </a:t>
            </a:r>
            <a:r>
              <a:rPr lang="en-US" sz="2800" i="1" dirty="0">
                <a:solidFill>
                  <a:srgbClr val="0070C0"/>
                </a:solidFill>
                <a:latin typeface="Bahnschrift" panose="020B0502040204020203" pitchFamily="34" charset="0"/>
              </a:rPr>
              <a:t>To raise awareness about application security by identifying some of the most critical security risks facing organizations.</a:t>
            </a:r>
          </a:p>
          <a:p>
            <a:pPr>
              <a:buClr>
                <a:schemeClr val="tx1">
                  <a:lumMod val="95000"/>
                  <a:lumOff val="5000"/>
                </a:schemeClr>
              </a:buClr>
              <a:buSzPct val="107000"/>
              <a:buFont typeface="Wingdings" panose="05000000000000000000" pitchFamily="2" charset="2"/>
              <a:buChar char="§"/>
            </a:pPr>
            <a:r>
              <a:rPr lang="en-US" sz="2800" dirty="0">
                <a:solidFill>
                  <a:schemeClr val="tx1"/>
                </a:solidFill>
                <a:latin typeface="Bahnschrift" panose="020B0502040204020203" pitchFamily="34" charset="0"/>
              </a:rPr>
              <a:t>Many standards, books, tools, and organizations reference the Top 10 project, including </a:t>
            </a:r>
            <a:r>
              <a:rPr lang="en-US" sz="2800" u="sng" dirty="0">
                <a:solidFill>
                  <a:schemeClr val="tx1"/>
                </a:solidFill>
                <a:latin typeface="Bahnschrift" panose="020B0502040204020203" pitchFamily="34" charset="0"/>
              </a:rPr>
              <a:t>MITRE</a:t>
            </a:r>
            <a:r>
              <a:rPr lang="en-US" sz="2800" dirty="0">
                <a:solidFill>
                  <a:schemeClr val="tx1"/>
                </a:solidFill>
                <a:latin typeface="Bahnschrift" panose="020B0502040204020203" pitchFamily="34" charset="0"/>
              </a:rPr>
              <a:t> and the </a:t>
            </a:r>
            <a:r>
              <a:rPr lang="en-US" sz="2800" u="sng" dirty="0">
                <a:solidFill>
                  <a:schemeClr val="tx1"/>
                </a:solidFill>
                <a:latin typeface="Bahnschrift" panose="020B0502040204020203" pitchFamily="34" charset="0"/>
              </a:rPr>
              <a:t>FTC.</a:t>
            </a:r>
          </a:p>
        </p:txBody>
      </p:sp>
      <p:pic>
        <p:nvPicPr>
          <p:cNvPr id="5" name="Picture 4">
            <a:extLst>
              <a:ext uri="{FF2B5EF4-FFF2-40B4-BE49-F238E27FC236}">
                <a16:creationId xmlns:a16="http://schemas.microsoft.com/office/drawing/2014/main" id="{5F060D01-AD7E-4D66-9C47-0A1B6B2CA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62" y="212937"/>
            <a:ext cx="1320635" cy="1269841"/>
          </a:xfrm>
          <a:prstGeom prst="rect">
            <a:avLst/>
          </a:prstGeom>
        </p:spPr>
      </p:pic>
    </p:spTree>
    <p:extLst>
      <p:ext uri="{BB962C8B-B14F-4D97-AF65-F5344CB8AC3E}">
        <p14:creationId xmlns:p14="http://schemas.microsoft.com/office/powerpoint/2010/main" val="191714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53218" y="1483176"/>
            <a:ext cx="7033847" cy="369331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rPr>
              <a:t>Whenever possible, use less complex data formats such as JSON, and avoiding serialization of sensitive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rPr>
              <a:t>Verify that XML or XSL file upload functionality validates incoming XML using XSD validation or similar.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Bahnschrift" panose="020B0502040204020203" pitchFamily="34" charset="0"/>
              </a:rPr>
              <a:t> Disable XML external entity and DTD processing in all XML parsers in the application, as per the </a:t>
            </a:r>
            <a:r>
              <a:rPr lang="en-US" b="0" i="0" u="none" strike="noStrike" dirty="0">
                <a:solidFill>
                  <a:srgbClr val="1D7BD7"/>
                </a:solidFill>
                <a:effectLst/>
                <a:latin typeface="Bahnschrift" panose="020B0502040204020203" pitchFamily="34" charset="0"/>
                <a:hlinkClick r:id="rId2"/>
              </a:rPr>
              <a:t>OWASP Cheat Sheet ‘XXE Prevention’</a:t>
            </a:r>
            <a:endPar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rPr>
              <a:t>If these controls are not possible, consider using virtual patching, API security gateways, or Web Application Firewalls (WAFs) to detect, monitor, and block XXE attacks</a:t>
            </a:r>
          </a:p>
        </p:txBody>
      </p:sp>
      <p:pic>
        <p:nvPicPr>
          <p:cNvPr id="5" name="Picture 4">
            <a:extLst>
              <a:ext uri="{FF2B5EF4-FFF2-40B4-BE49-F238E27FC236}">
                <a16:creationId xmlns:a16="http://schemas.microsoft.com/office/drawing/2014/main" id="{64065095-83FF-4AAE-8367-9183CCC2B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065" y="1681505"/>
            <a:ext cx="4531165" cy="30245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9689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Broken Access Control</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1124291" y="2025748"/>
            <a:ext cx="4263635" cy="3879674"/>
          </a:xfrm>
        </p:spPr>
        <p:txBody>
          <a:bodyPr>
            <a:normAutofit/>
          </a:bodyPr>
          <a:lstStyle/>
          <a:p>
            <a:pPr algn="ctr"/>
            <a:r>
              <a:rPr lang="en-US" sz="2400" b="1" dirty="0">
                <a:latin typeface="Bahnschrift" panose="020B0502040204020203" pitchFamily="34" charset="0"/>
              </a:rPr>
              <a:t>What is it?</a:t>
            </a:r>
          </a:p>
          <a:p>
            <a:r>
              <a:rPr lang="en-US" sz="1800" dirty="0">
                <a:latin typeface="Bahnschrift" panose="020B0502040204020203"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a:t>
            </a:r>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2787781070"/>
              </p:ext>
            </p:extLst>
          </p:nvPr>
        </p:nvGraphicFramePr>
        <p:xfrm>
          <a:off x="5739618" y="952500"/>
          <a:ext cx="4996644"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3635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Broken Access Control</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9111010" cy="347787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rPr>
              <a:t>Bypassing access control checks by modifying the URL, internal application state, or the HTML page, or simply using a custom API attack tool.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rPr>
              <a:t>Allowing the primary key to be changed to another’s users record, permitting viewing or editing someone else’s account.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rPr>
              <a:t>Elevation of privilege. Acting as a user without being logged in, or acting as an admin when logged in as a user.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dirty="0">
                <a:solidFill>
                  <a:srgbClr val="000000"/>
                </a:solidFill>
                <a:effectLst/>
                <a:latin typeface="Bahnschrift" panose="020B0502040204020203" pitchFamily="34" charset="0"/>
              </a:rPr>
              <a:t> CORS(Cross-Origin Resource Sharing) misconfiguration allows unauthorized API access</a:t>
            </a: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ndParaRPr>
          </a:p>
        </p:txBody>
      </p:sp>
      <p:sp>
        <p:nvSpPr>
          <p:cNvPr id="11" name="TextBox 10">
            <a:extLst>
              <a:ext uri="{FF2B5EF4-FFF2-40B4-BE49-F238E27FC236}">
                <a16:creationId xmlns:a16="http://schemas.microsoft.com/office/drawing/2014/main" id="{D593F3EC-6D46-46B6-8B67-B9A55C32A271}"/>
              </a:ext>
            </a:extLst>
          </p:cNvPr>
          <p:cNvSpPr txBox="1"/>
          <p:nvPr/>
        </p:nvSpPr>
        <p:spPr>
          <a:xfrm>
            <a:off x="1613125" y="3983571"/>
            <a:ext cx="863756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sng"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7381826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E1C117-B4D8-4D0D-9327-DD5962B3F859}"/>
              </a:ext>
            </a:extLst>
          </p:cNvPr>
          <p:cNvPicPr>
            <a:picLocks noChangeAspect="1"/>
          </p:cNvPicPr>
          <p:nvPr/>
        </p:nvPicPr>
        <p:blipFill>
          <a:blip r:embed="rId2"/>
          <a:stretch>
            <a:fillRect/>
          </a:stretch>
        </p:blipFill>
        <p:spPr>
          <a:xfrm>
            <a:off x="1004447" y="1595584"/>
            <a:ext cx="4752975" cy="600075"/>
          </a:xfrm>
          <a:prstGeom prst="rect">
            <a:avLst/>
          </a:prstGeom>
        </p:spPr>
      </p:pic>
      <p:sp>
        <p:nvSpPr>
          <p:cNvPr id="5" name="Arrow: Right 4">
            <a:extLst>
              <a:ext uri="{FF2B5EF4-FFF2-40B4-BE49-F238E27FC236}">
                <a16:creationId xmlns:a16="http://schemas.microsoft.com/office/drawing/2014/main" id="{18022623-5D33-4207-A7EA-9A3ECD60FFF9}"/>
              </a:ext>
            </a:extLst>
          </p:cNvPr>
          <p:cNvSpPr/>
          <p:nvPr/>
        </p:nvSpPr>
        <p:spPr>
          <a:xfrm rot="10800000">
            <a:off x="5776522" y="1513577"/>
            <a:ext cx="146833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FA0A9C-CDD8-4B02-A714-591BF9351C8F}"/>
              </a:ext>
            </a:extLst>
          </p:cNvPr>
          <p:cNvSpPr txBox="1"/>
          <p:nvPr/>
        </p:nvSpPr>
        <p:spPr>
          <a:xfrm>
            <a:off x="7413674" y="1294228"/>
            <a:ext cx="4065563" cy="923330"/>
          </a:xfrm>
          <a:prstGeom prst="rect">
            <a:avLst/>
          </a:prstGeom>
          <a:noFill/>
        </p:spPr>
        <p:txBody>
          <a:bodyPr wrap="square" rtlCol="0">
            <a:spAutoFit/>
          </a:bodyPr>
          <a:lstStyle/>
          <a:p>
            <a:r>
              <a:rPr lang="en-US" dirty="0"/>
              <a:t>The application uses unverified data in a SQL call that is accessing account information.</a:t>
            </a:r>
          </a:p>
        </p:txBody>
      </p:sp>
      <p:sp>
        <p:nvSpPr>
          <p:cNvPr id="7" name="TextBox 6">
            <a:extLst>
              <a:ext uri="{FF2B5EF4-FFF2-40B4-BE49-F238E27FC236}">
                <a16:creationId xmlns:a16="http://schemas.microsoft.com/office/drawing/2014/main" id="{515C40A5-F34D-4144-883B-AEF3EF67777E}"/>
              </a:ext>
            </a:extLst>
          </p:cNvPr>
          <p:cNvSpPr txBox="1"/>
          <p:nvPr/>
        </p:nvSpPr>
        <p:spPr>
          <a:xfrm>
            <a:off x="1720947" y="4939250"/>
            <a:ext cx="8750105" cy="646331"/>
          </a:xfrm>
          <a:prstGeom prst="rect">
            <a:avLst/>
          </a:prstGeom>
          <a:noFill/>
        </p:spPr>
        <p:txBody>
          <a:bodyPr wrap="square" rtlCol="0">
            <a:spAutoFit/>
          </a:bodyPr>
          <a:lstStyle/>
          <a:p>
            <a:r>
              <a:rPr lang="en-US" dirty="0"/>
              <a:t>In this case the attacker would simply need to modify the “acct” variable to access all information from this statement’s resultSet.</a:t>
            </a:r>
          </a:p>
        </p:txBody>
      </p:sp>
      <p:pic>
        <p:nvPicPr>
          <p:cNvPr id="9" name="Picture 8">
            <a:extLst>
              <a:ext uri="{FF2B5EF4-FFF2-40B4-BE49-F238E27FC236}">
                <a16:creationId xmlns:a16="http://schemas.microsoft.com/office/drawing/2014/main" id="{333A4018-B411-45BE-A9D4-BA1A3A0A4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842" y="2628900"/>
            <a:ext cx="3026313" cy="1600200"/>
          </a:xfrm>
          <a:prstGeom prst="rect">
            <a:avLst/>
          </a:prstGeom>
        </p:spPr>
      </p:pic>
    </p:spTree>
    <p:extLst>
      <p:ext uri="{BB962C8B-B14F-4D97-AF65-F5344CB8AC3E}">
        <p14:creationId xmlns:p14="http://schemas.microsoft.com/office/powerpoint/2010/main" val="231560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53218" y="1483176"/>
            <a:ext cx="7033847" cy="286232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Access control is only effective if enforced in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trusted server-side code </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or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server-less API</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where the attacker cannot modify the access control check or metadata.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With the exception of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public resources</a:t>
            </a: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deny by default</a:t>
            </a:r>
            <a:r>
              <a:rPr lang="en-US" dirty="0">
                <a:solidFill>
                  <a:prstClr val="black"/>
                </a:solidFill>
                <a:latin typeface="Bahnschrift" panose="020B0502040204020203" pitchFamily="34"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Log access control failures, alert admins when appropriate (e.g. repeated failures).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pic>
        <p:nvPicPr>
          <p:cNvPr id="6" name="Picture 5">
            <a:extLst>
              <a:ext uri="{FF2B5EF4-FFF2-40B4-BE49-F238E27FC236}">
                <a16:creationId xmlns:a16="http://schemas.microsoft.com/office/drawing/2014/main" id="{47F2F3E8-95B7-462D-A05E-8C728B4C5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50" y="1998456"/>
            <a:ext cx="4402625" cy="316438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58243051"/>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Security Misconfiguration</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1124291" y="2025748"/>
            <a:ext cx="4263635" cy="3879674"/>
          </a:xfrm>
        </p:spPr>
        <p:txBody>
          <a:bodyPr>
            <a:normAutofit/>
          </a:bodyPr>
          <a:lstStyle/>
          <a:p>
            <a:pPr algn="ctr"/>
            <a:r>
              <a:rPr lang="en-US" sz="2400" b="1" dirty="0">
                <a:latin typeface="Bahnschrift" panose="020B0502040204020203" pitchFamily="34" charset="0"/>
              </a:rPr>
              <a:t>What is it?</a:t>
            </a:r>
          </a:p>
          <a:p>
            <a:r>
              <a:rPr lang="en-US" sz="1800" dirty="0">
                <a:latin typeface="Bahnschrift" panose="020B0502040204020203" pitchFamily="34" charset="0"/>
              </a:rPr>
              <a:t>The exploitation of unpatched flaws or access default accounts, unused pages, unprotected files and directories, etc. to gain unauthorized access or knowledge of the system</a:t>
            </a:r>
          </a:p>
          <a:p>
            <a:r>
              <a:rPr lang="en-US" sz="1800" dirty="0">
                <a:latin typeface="Bahnschrift" panose="020B0502040204020203" pitchFamily="34" charset="0"/>
              </a:rPr>
              <a:t>Misconfiguration happens at every level of an application(Front-end/Back-end)</a:t>
            </a:r>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3363992030"/>
              </p:ext>
            </p:extLst>
          </p:nvPr>
        </p:nvGraphicFramePr>
        <p:xfrm>
          <a:off x="5739618" y="952500"/>
          <a:ext cx="4996644"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2012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Security Misconfiguration</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9111010" cy="347787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improperly configured security permissions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0000"/>
                </a:solidFill>
                <a:latin typeface="Bahnschrift" panose="020B0502040204020203" pitchFamily="34" charset="0"/>
              </a:rPr>
              <a:t>Commissioning an application server into production with test applications still enabled that have not been removed. If these test application have admin privileges and are accessed by an attacker the entire server would be exposed.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The application server’s configuration allows detailed error messages, e.g. stack traces, to be returned to users. These messages could potentially expose sensitive data that isn’t intended for user consumption.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33518036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67285" y="1133825"/>
            <a:ext cx="7033847" cy="489364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Bahnschrift" panose="020B0502040204020203" pitchFamily="34" charset="0"/>
              </a:rPr>
              <a:t> Remove or do not install unused features and frameworks.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Bahnschrift" panose="020B0502040204020203" pitchFamily="34" charset="0"/>
              </a:rPr>
              <a:t>Using proper HTTP response headers that are displayed to end-user when server-side errors occur.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solidFill>
                  <a:srgbClr val="000000"/>
                </a:solidFill>
                <a:effectLst/>
                <a:latin typeface="Bahnschrift" panose="020B0502040204020203" pitchFamily="34" charset="0"/>
              </a:rPr>
              <a:t> repeatable hardening process that makes it fast and easy to deploy another environment that is properly locked down. Development, QA, and production environments should all be configured identically, with different credentials used in each environment.</a:t>
            </a:r>
            <a:endParaRPr kumimoji="0" lang="en-US" sz="2400" i="0" u="none" strike="noStrike" kern="1200" cap="none" spc="0" normalizeH="0" baseline="0" noProof="0" dirty="0">
              <a:ln>
                <a:noFill/>
              </a:ln>
              <a:solidFill>
                <a:prstClr val="black"/>
              </a:solidFill>
              <a:effectLst/>
              <a:uLnTx/>
              <a:uFillTx/>
              <a:latin typeface="Bahnschrift" panose="020B0502040204020203" pitchFamily="34" charset="0"/>
            </a:endParaRPr>
          </a:p>
        </p:txBody>
      </p:sp>
      <p:pic>
        <p:nvPicPr>
          <p:cNvPr id="6" name="Picture 5">
            <a:extLst>
              <a:ext uri="{FF2B5EF4-FFF2-40B4-BE49-F238E27FC236}">
                <a16:creationId xmlns:a16="http://schemas.microsoft.com/office/drawing/2014/main" id="{47F2F3E8-95B7-462D-A05E-8C728B4C5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50" y="1998456"/>
            <a:ext cx="4402625" cy="316438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767200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Cross-Site Scripting (XSS)</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935976" y="1740213"/>
            <a:ext cx="4640262" cy="4165209"/>
          </a:xfrm>
        </p:spPr>
        <p:txBody>
          <a:bodyPr>
            <a:normAutofit fontScale="85000" lnSpcReduction="10000"/>
          </a:bodyPr>
          <a:lstStyle/>
          <a:p>
            <a:pPr algn="ctr"/>
            <a:r>
              <a:rPr lang="en-US" sz="2400" b="1" dirty="0">
                <a:latin typeface="Bahnschrift" panose="020B0502040204020203" pitchFamily="34" charset="0"/>
              </a:rPr>
              <a:t>What is it?</a:t>
            </a:r>
          </a:p>
          <a:p>
            <a:r>
              <a:rPr lang="en-US" sz="1800" b="1" u="sng" dirty="0">
                <a:latin typeface="Bahnschrift" panose="020B0502040204020203" pitchFamily="34" charset="0"/>
              </a:rPr>
              <a:t>Reflected XSS-</a:t>
            </a:r>
            <a:r>
              <a:rPr lang="en-US" sz="2000" b="0" i="0" dirty="0">
                <a:solidFill>
                  <a:srgbClr val="000000"/>
                </a:solidFill>
                <a:effectLst/>
                <a:latin typeface="roboto" panose="02000000000000000000" pitchFamily="2" charset="0"/>
              </a:rPr>
              <a:t>Reflected attacks are those where the injected script is reflected off the web server, such as in an error message, search result, or any other response that includes some or all the input sent to the server as part of the request</a:t>
            </a:r>
          </a:p>
          <a:p>
            <a:r>
              <a:rPr lang="en-US" sz="1800" b="1" u="sng" dirty="0">
                <a:latin typeface="Bahnschrift" panose="020B0502040204020203" pitchFamily="34" charset="0"/>
              </a:rPr>
              <a:t>DOM XSS-J</a:t>
            </a:r>
            <a:r>
              <a:rPr lang="en-US" sz="1800" dirty="0">
                <a:latin typeface="Bahnschrift" panose="020B0502040204020203" pitchFamily="34" charset="0"/>
              </a:rPr>
              <a:t>avaScript frameworks, single-page applications, and APIs that dynamically include attacker-controllable data to a page are vulnerable to DOM XSS.</a:t>
            </a:r>
          </a:p>
          <a:p>
            <a:r>
              <a:rPr lang="en-US" sz="1800" b="1" u="sng" dirty="0">
                <a:latin typeface="Bahnschrift" panose="020B0502040204020203" pitchFamily="34" charset="0"/>
              </a:rPr>
              <a:t>Stored XSS- </a:t>
            </a:r>
            <a:r>
              <a:rPr lang="en-US" sz="1800" dirty="0">
                <a:latin typeface="Bahnschrift" panose="020B0502040204020203" pitchFamily="34" charset="0"/>
              </a:rPr>
              <a:t>stores unsanitized user input that is viewed later by another user.</a:t>
            </a:r>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2579790824"/>
              </p:ext>
            </p:extLst>
          </p:nvPr>
        </p:nvGraphicFramePr>
        <p:xfrm>
          <a:off x="6096000" y="952500"/>
          <a:ext cx="4640262"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0445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XSS</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9111010" cy="317009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When a user is tricked into clicking on a malicious link, submitting a specially crafted form, or even just browsing to a malicious site, the injected code travels to the vulnerable web site, which reflects the attack back to the user’s browser.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dirty="0">
                <a:solidFill>
                  <a:srgbClr val="000000"/>
                </a:solidFill>
                <a:effectLst/>
                <a:latin typeface="roboto" panose="02000000000000000000" pitchFamily="2" charset="0"/>
              </a:rPr>
              <a:t>The most severe XSS attacks involve disclosure of the user’s session cookie, allowing an attacker to hijack the user’s session and take over the account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u="none" strike="noStrike" kern="1200" cap="none" spc="0" normalizeH="0" baseline="0" noProof="0" dirty="0">
              <a:ln>
                <a:noFill/>
              </a:ln>
              <a:solidFill>
                <a:srgbClr val="000000"/>
              </a:solidFill>
              <a:uLnTx/>
              <a:uFillTx/>
              <a:latin typeface="roboto" panose="02000000000000000000" pitchFamily="2"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dirty="0">
                <a:solidFill>
                  <a:srgbClr val="000000"/>
                </a:solidFill>
                <a:effectLst/>
                <a:latin typeface="roboto" panose="02000000000000000000" pitchFamily="2" charset="0"/>
              </a:rPr>
              <a:t>Redirecting the victim to web content controlled by the attacker</a:t>
            </a: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110159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4C8C-0F19-42F4-90C7-CE6C82DAFDCC}"/>
              </a:ext>
            </a:extLst>
          </p:cNvPr>
          <p:cNvSpPr>
            <a:spLocks noGrp="1"/>
          </p:cNvSpPr>
          <p:nvPr>
            <p:ph type="title"/>
          </p:nvPr>
        </p:nvSpPr>
        <p:spPr>
          <a:xfrm>
            <a:off x="1797666" y="694006"/>
            <a:ext cx="8596668" cy="1320800"/>
          </a:xfrm>
        </p:spPr>
        <p:txBody>
          <a:bodyPr/>
          <a:lstStyle/>
          <a:p>
            <a:pPr algn="ctr"/>
            <a:r>
              <a:rPr lang="en-US" dirty="0"/>
              <a:t>THE OWASP TOP 10 PROJECT</a:t>
            </a:r>
          </a:p>
        </p:txBody>
      </p:sp>
      <p:sp>
        <p:nvSpPr>
          <p:cNvPr id="7" name="TextBox 6">
            <a:extLst>
              <a:ext uri="{FF2B5EF4-FFF2-40B4-BE49-F238E27FC236}">
                <a16:creationId xmlns:a16="http://schemas.microsoft.com/office/drawing/2014/main" id="{33FCDD89-1D35-4AC0-B172-84C4F3876941}"/>
              </a:ext>
            </a:extLst>
          </p:cNvPr>
          <p:cNvSpPr txBox="1"/>
          <p:nvPr/>
        </p:nvSpPr>
        <p:spPr>
          <a:xfrm>
            <a:off x="926969" y="1707827"/>
            <a:ext cx="9690949" cy="1015663"/>
          </a:xfrm>
          <a:prstGeom prst="rect">
            <a:avLst/>
          </a:prstGeom>
          <a:noFill/>
        </p:spPr>
        <p:txBody>
          <a:bodyPr wrap="square" rtlCol="0" anchor="ctr">
            <a:spAutoFit/>
          </a:bodyPr>
          <a:lstStyle/>
          <a:p>
            <a:pPr algn="ctr"/>
            <a:r>
              <a:rPr lang="en-US" sz="2000" b="1" i="0" dirty="0">
                <a:solidFill>
                  <a:srgbClr val="000000"/>
                </a:solidFill>
                <a:effectLst/>
                <a:latin typeface="Bahnschrift" panose="020B0502040204020203" pitchFamily="34" charset="0"/>
              </a:rPr>
              <a:t>The OWASP Top 10 </a:t>
            </a:r>
            <a:r>
              <a:rPr lang="en-US" sz="2000" b="0" i="0" dirty="0">
                <a:solidFill>
                  <a:srgbClr val="000000"/>
                </a:solidFill>
                <a:effectLst/>
                <a:latin typeface="Bahnschrift" panose="020B0502040204020203" pitchFamily="34" charset="0"/>
              </a:rPr>
              <a:t>is a standard awareness document for developers and web application security. It represents a broad consensus about the most </a:t>
            </a:r>
            <a:r>
              <a:rPr lang="en-US" sz="2000" b="0" u="sng" dirty="0">
                <a:solidFill>
                  <a:srgbClr val="000000"/>
                </a:solidFill>
                <a:effectLst/>
                <a:latin typeface="Bahnschrift" panose="020B0502040204020203" pitchFamily="34" charset="0"/>
              </a:rPr>
              <a:t>critical security risks to web applications</a:t>
            </a:r>
            <a:endParaRPr lang="en-US" sz="2000" u="sng" dirty="0">
              <a:latin typeface="Bahnschrift" panose="020B0502040204020203" pitchFamily="34" charset="0"/>
            </a:endParaRPr>
          </a:p>
        </p:txBody>
      </p:sp>
      <p:pic>
        <p:nvPicPr>
          <p:cNvPr id="9" name="Picture 8">
            <a:extLst>
              <a:ext uri="{FF2B5EF4-FFF2-40B4-BE49-F238E27FC236}">
                <a16:creationId xmlns:a16="http://schemas.microsoft.com/office/drawing/2014/main" id="{C18D3B32-9CE0-4D8D-9B7B-692D3898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4" y="3682605"/>
            <a:ext cx="4401689" cy="22224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F24BA519-431E-40A8-93BF-5124C9727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326" y="3682605"/>
            <a:ext cx="4092008" cy="22224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61166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D4B28A-D071-4BA0-B73E-A2FE3302AA2B}"/>
              </a:ext>
            </a:extLst>
          </p:cNvPr>
          <p:cNvPicPr>
            <a:picLocks noChangeAspect="1"/>
          </p:cNvPicPr>
          <p:nvPr/>
        </p:nvPicPr>
        <p:blipFill>
          <a:blip r:embed="rId2"/>
          <a:stretch>
            <a:fillRect/>
          </a:stretch>
        </p:blipFill>
        <p:spPr>
          <a:xfrm>
            <a:off x="2562225" y="1323975"/>
            <a:ext cx="7067550" cy="4210050"/>
          </a:xfrm>
          <a:prstGeom prst="rect">
            <a:avLst/>
          </a:prstGeom>
        </p:spPr>
      </p:pic>
    </p:spTree>
    <p:extLst>
      <p:ext uri="{BB962C8B-B14F-4D97-AF65-F5344CB8AC3E}">
        <p14:creationId xmlns:p14="http://schemas.microsoft.com/office/powerpoint/2010/main" val="2740451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67285" y="1133825"/>
            <a:ext cx="7033847"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effectLst/>
                <a:latin typeface="Roboto" panose="02000000000000000000" pitchFamily="2" charset="0"/>
              </a:rPr>
              <a:t>Best practice is to </a:t>
            </a:r>
            <a:r>
              <a:rPr lang="en-US" sz="2400" b="1" i="0" dirty="0">
                <a:effectLst/>
                <a:latin typeface="Roboto" panose="02000000000000000000" pitchFamily="2" charset="0"/>
              </a:rPr>
              <a:t>deny all</a:t>
            </a:r>
            <a:r>
              <a:rPr lang="en-US" sz="2400" b="0" i="0" dirty="0">
                <a:effectLst/>
                <a:latin typeface="Roboto" panose="02000000000000000000" pitchFamily="2" charset="0"/>
              </a:rPr>
              <a:t> - don't put untrusted data into your HTML or JS documents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i="0" dirty="0">
              <a:effectLst/>
              <a:latin typeface="Roboto" panose="02000000000000000000" pitchFamily="2"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If you must input untrusted sources into your code---</a:t>
            </a:r>
            <a:r>
              <a:rPr lang="en-US" sz="2400" b="0" i="0" dirty="0">
                <a:effectLst/>
                <a:latin typeface="Roboto" panose="02000000000000000000" pitchFamily="2" charset="0"/>
              </a:rPr>
              <a:t>Most web frameworks have a method for HTML encoding/escaping for the characters</a:t>
            </a:r>
            <a:endParaRPr lang="en-US" sz="2400" b="0" i="0" dirty="0">
              <a:solidFill>
                <a:prstClr val="black"/>
              </a:solidFill>
              <a:effectLst/>
              <a:latin typeface="Roboto" panose="02000000000000000000" pitchFamily="2"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black"/>
              </a:solidFill>
              <a:latin typeface="Roboto" panose="02000000000000000000" pitchFamily="2"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i="0" dirty="0">
                <a:solidFill>
                  <a:srgbClr val="000000"/>
                </a:solidFill>
                <a:effectLst/>
                <a:latin typeface="roboto" panose="02000000000000000000" pitchFamily="2" charset="0"/>
              </a:rPr>
              <a:t>Enabling a </a:t>
            </a:r>
            <a:r>
              <a:rPr lang="en-US" sz="2400" b="0" i="0" u="none" strike="noStrike" dirty="0">
                <a:solidFill>
                  <a:srgbClr val="1D7BD7"/>
                </a:solidFill>
                <a:effectLst/>
                <a:latin typeface="roboto" panose="02000000000000000000" pitchFamily="2" charset="0"/>
                <a:hlinkClick r:id="rId2"/>
              </a:rPr>
              <a:t>Content Security Policy (CSP)</a:t>
            </a:r>
            <a:r>
              <a:rPr lang="en-US" sz="2400" b="0" i="0" dirty="0">
                <a:solidFill>
                  <a:srgbClr val="000000"/>
                </a:solidFill>
                <a:effectLst/>
                <a:latin typeface="roboto" panose="02000000000000000000" pitchFamily="2" charset="0"/>
              </a:rPr>
              <a:t> as a defense-in-depth mitigating control against XSS.</a:t>
            </a:r>
            <a:endParaRPr lang="en-US" sz="2400" b="0" i="0" dirty="0">
              <a:effectLst/>
              <a:latin typeface="Roboto" panose="02000000000000000000" pitchFamily="2" charset="0"/>
            </a:endParaRPr>
          </a:p>
        </p:txBody>
      </p:sp>
      <p:pic>
        <p:nvPicPr>
          <p:cNvPr id="5" name="Picture 4">
            <a:extLst>
              <a:ext uri="{FF2B5EF4-FFF2-40B4-BE49-F238E27FC236}">
                <a16:creationId xmlns:a16="http://schemas.microsoft.com/office/drawing/2014/main" id="{425D2236-3A53-48A2-9B65-D84A1760C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551" y="4180813"/>
            <a:ext cx="3048006" cy="1060706"/>
          </a:xfrm>
          <a:prstGeom prst="rect">
            <a:avLst/>
          </a:prstGeom>
        </p:spPr>
      </p:pic>
    </p:spTree>
    <p:extLst>
      <p:ext uri="{BB962C8B-B14F-4D97-AF65-F5344CB8AC3E}">
        <p14:creationId xmlns:p14="http://schemas.microsoft.com/office/powerpoint/2010/main" val="300916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Insecure Deserialization</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935976" y="1740214"/>
            <a:ext cx="4640262" cy="2363418"/>
          </a:xfrm>
        </p:spPr>
        <p:txBody>
          <a:bodyPr>
            <a:normAutofit/>
          </a:bodyPr>
          <a:lstStyle/>
          <a:p>
            <a:pPr algn="ctr"/>
            <a:r>
              <a:rPr lang="en-US" sz="2400" b="1" dirty="0">
                <a:latin typeface="Bahnschrift" panose="020B0502040204020203" pitchFamily="34" charset="0"/>
              </a:rPr>
              <a:t>What is it?</a:t>
            </a:r>
          </a:p>
          <a:p>
            <a:pPr algn="ctr"/>
            <a:endParaRPr lang="en-US" sz="2400" b="1" dirty="0">
              <a:latin typeface="Bahnschrift" panose="020B0502040204020203" pitchFamily="34" charset="0"/>
            </a:endParaRPr>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2596331525"/>
              </p:ext>
            </p:extLst>
          </p:nvPr>
        </p:nvGraphicFramePr>
        <p:xfrm>
          <a:off x="6096000" y="952500"/>
          <a:ext cx="4640262" cy="45053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E28E6CC-9816-44B6-AB1D-BDF5DE1F37BD}"/>
              </a:ext>
            </a:extLst>
          </p:cNvPr>
          <p:cNvSpPr txBox="1"/>
          <p:nvPr/>
        </p:nvSpPr>
        <p:spPr>
          <a:xfrm>
            <a:off x="1023098" y="2349305"/>
            <a:ext cx="4466018" cy="1754326"/>
          </a:xfrm>
          <a:prstGeom prst="rect">
            <a:avLst/>
          </a:prstGeom>
          <a:noFill/>
        </p:spPr>
        <p:txBody>
          <a:bodyPr wrap="square" rtlCol="0">
            <a:spAutoFit/>
          </a:bodyPr>
          <a:lstStyle/>
          <a:p>
            <a:r>
              <a:rPr lang="en-US" b="1" dirty="0">
                <a:latin typeface="Bahnschrift" panose="020B0502040204020203" pitchFamily="34" charset="0"/>
              </a:rPr>
              <a:t>Object</a:t>
            </a:r>
            <a:r>
              <a:rPr lang="en-US" dirty="0">
                <a:latin typeface="Bahnschrift" panose="020B0502040204020203" pitchFamily="34" charset="0"/>
              </a:rPr>
              <a:t> and </a:t>
            </a:r>
            <a:r>
              <a:rPr lang="en-US" b="1" dirty="0">
                <a:latin typeface="Bahnschrift" panose="020B0502040204020203" pitchFamily="34" charset="0"/>
              </a:rPr>
              <a:t>data structure related attacks </a:t>
            </a:r>
            <a:r>
              <a:rPr lang="en-US" dirty="0">
                <a:latin typeface="Bahnschrift" panose="020B0502040204020203" pitchFamily="34" charset="0"/>
              </a:rPr>
              <a:t>where the attacker </a:t>
            </a:r>
            <a:r>
              <a:rPr lang="en-US" i="1" dirty="0">
                <a:latin typeface="Bahnschrift" panose="020B0502040204020203" pitchFamily="34" charset="0"/>
              </a:rPr>
              <a:t>modifies application logic </a:t>
            </a:r>
            <a:r>
              <a:rPr lang="en-US" dirty="0">
                <a:latin typeface="Bahnschrift" panose="020B0502040204020203" pitchFamily="34" charset="0"/>
              </a:rPr>
              <a:t>or achieves </a:t>
            </a:r>
            <a:r>
              <a:rPr lang="en-US" i="1" dirty="0">
                <a:latin typeface="Bahnschrift" panose="020B0502040204020203" pitchFamily="34" charset="0"/>
              </a:rPr>
              <a:t>arbitrary remote code execution </a:t>
            </a:r>
            <a:r>
              <a:rPr lang="en-US" dirty="0">
                <a:latin typeface="Bahnschrift" panose="020B0502040204020203" pitchFamily="34" charset="0"/>
              </a:rPr>
              <a:t>if there are classes available to the application that can </a:t>
            </a:r>
            <a:r>
              <a:rPr lang="en-US" b="1" dirty="0">
                <a:latin typeface="Bahnschrift" panose="020B0502040204020203" pitchFamily="34" charset="0"/>
              </a:rPr>
              <a:t>change behavior during or after deserialization</a:t>
            </a:r>
            <a:r>
              <a:rPr lang="en-US" dirty="0">
                <a:latin typeface="Bahnschrift" panose="020B0502040204020203" pitchFamily="34" charset="0"/>
              </a:rPr>
              <a:t>.</a:t>
            </a:r>
          </a:p>
        </p:txBody>
      </p:sp>
      <p:sp>
        <p:nvSpPr>
          <p:cNvPr id="5" name="TextBox 4">
            <a:extLst>
              <a:ext uri="{FF2B5EF4-FFF2-40B4-BE49-F238E27FC236}">
                <a16:creationId xmlns:a16="http://schemas.microsoft.com/office/drawing/2014/main" id="{1011F733-B264-4620-B0C4-3CD479C7FABD}"/>
              </a:ext>
            </a:extLst>
          </p:cNvPr>
          <p:cNvSpPr txBox="1"/>
          <p:nvPr/>
        </p:nvSpPr>
        <p:spPr>
          <a:xfrm>
            <a:off x="168812" y="4103631"/>
            <a:ext cx="5407426" cy="1200329"/>
          </a:xfrm>
          <a:prstGeom prst="rect">
            <a:avLst/>
          </a:prstGeom>
          <a:noFill/>
        </p:spPr>
        <p:txBody>
          <a:bodyPr wrap="square" rtlCol="0">
            <a:spAutoFit/>
          </a:bodyPr>
          <a:lstStyle/>
          <a:p>
            <a:r>
              <a:rPr lang="en-US" b="1" u="sng" dirty="0">
                <a:latin typeface="Baskerville Old Face" panose="02020602080505020303" pitchFamily="18" charset="0"/>
              </a:rPr>
              <a:t>Serialization</a:t>
            </a:r>
            <a:r>
              <a:rPr lang="en-US" dirty="0">
                <a:latin typeface="Baskerville Old Face" panose="02020602080505020303" pitchFamily="18" charset="0"/>
              </a:rPr>
              <a:t> is the process of turning some object into a data format that can be restored later.</a:t>
            </a:r>
          </a:p>
          <a:p>
            <a:endParaRPr lang="en-US" dirty="0">
              <a:latin typeface="Baskerville Old Face" panose="02020602080505020303" pitchFamily="18" charset="0"/>
            </a:endParaRPr>
          </a:p>
          <a:p>
            <a:r>
              <a:rPr lang="en-US" b="1" u="sng" dirty="0">
                <a:latin typeface="Baskerville Old Face" panose="02020602080505020303" pitchFamily="18" charset="0"/>
              </a:rPr>
              <a:t>Deserialization</a:t>
            </a:r>
            <a:r>
              <a:rPr lang="en-US" dirty="0">
                <a:latin typeface="Baskerville Old Face" panose="02020602080505020303" pitchFamily="18" charset="0"/>
              </a:rPr>
              <a:t> is the reverse of that process.</a:t>
            </a:r>
          </a:p>
        </p:txBody>
      </p:sp>
    </p:spTree>
    <p:extLst>
      <p:ext uri="{BB962C8B-B14F-4D97-AF65-F5344CB8AC3E}">
        <p14:creationId xmlns:p14="http://schemas.microsoft.com/office/powerpoint/2010/main" val="3283925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a:xfrm>
            <a:off x="729392" y="882987"/>
            <a:ext cx="9603275" cy="1049235"/>
          </a:xfrm>
        </p:spPr>
        <p:txBody>
          <a:bodyPr>
            <a:normAutofit/>
          </a:bodyPr>
          <a:lstStyle/>
          <a:p>
            <a:pPr algn="ctr"/>
            <a:r>
              <a:rPr lang="en-US" sz="4000" dirty="0"/>
              <a:t>Example of Insecure Deserialization</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819680"/>
            <a:ext cx="9111010" cy="378565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A PHP forum uses PHP object serialization to save a “super” cookie, containing the user’s user ID, role, password hash, and other state:</a:t>
            </a:r>
          </a:p>
          <a:p>
            <a:pPr marR="0" lvl="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R="0" lvl="0" algn="l" defTabSz="457200" rtl="0" eaLnBrk="1" fontAlgn="auto" latinLnBrk="0" hangingPunct="1">
              <a:lnSpc>
                <a:spcPct val="100000"/>
              </a:lnSpc>
              <a:spcBef>
                <a:spcPts val="0"/>
              </a:spcBef>
              <a:spcAft>
                <a:spcPts val="0"/>
              </a:spcAft>
              <a:buClrTx/>
              <a:buSzTx/>
              <a:tabLst/>
              <a:defRPr/>
            </a:pPr>
            <a:r>
              <a:rPr lang="en-US" sz="2000" dirty="0">
                <a:solidFill>
                  <a:srgbClr val="000000"/>
                </a:solidFill>
                <a:latin typeface="Bahnschrift" panose="020B0502040204020203" pitchFamily="34" charset="0"/>
              </a:rPr>
              <a:t>    </a:t>
            </a: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a:4:{i:0;i:132;i:1;s:7:"Mallory";i:2;s:4</a:t>
            </a:r>
            <a:r>
              <a:rPr kumimoji="0" lang="en-US" sz="2000" b="0" i="0" u="none" strike="noStrike" kern="1200" cap="none" spc="0" normalizeH="0" baseline="0" noProof="0" dirty="0">
                <a:ln>
                  <a:noFill/>
                </a:ln>
                <a:solidFill>
                  <a:srgbClr val="000000"/>
                </a:solidFill>
                <a:effectLst/>
                <a:highlight>
                  <a:srgbClr val="0000FF"/>
                </a:highlight>
                <a:uLnTx/>
                <a:uFillTx/>
                <a:latin typeface="Bahnschrift" panose="020B0502040204020203" pitchFamily="34" charset="0"/>
                <a:ea typeface="+mn-ea"/>
                <a:cs typeface="+mn-cs"/>
              </a:rPr>
              <a:t>:"user";</a:t>
            </a:r>
          </a:p>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i:3;s:32:"b6a8b3bea87fe0e05022f8f3c88bc960";}</a:t>
            </a:r>
          </a:p>
          <a:p>
            <a:pPr marR="0" lvl="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An attacker changes the serialized object to give themselves admin    privileges</a:t>
            </a:r>
          </a:p>
          <a:p>
            <a:pPr marR="0" lvl="0" algn="l" defTabSz="457200" rtl="0" eaLnBrk="1" fontAlgn="auto" latinLnBrk="0" hangingPunct="1">
              <a:lnSpc>
                <a:spcPct val="100000"/>
              </a:lnSpc>
              <a:spcBef>
                <a:spcPts val="0"/>
              </a:spcBef>
              <a:spcAft>
                <a:spcPts val="0"/>
              </a:spcAft>
              <a:buClrTx/>
              <a:buSzTx/>
              <a:tabLst/>
              <a:defRPr/>
            </a:pPr>
            <a:endParaRPr lang="en-US" sz="2000" dirty="0">
              <a:solidFill>
                <a:srgbClr val="000000"/>
              </a:solidFill>
              <a:latin typeface="Bahnschrift" panose="020B05020402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R="0" lvl="0" algn="l" defTabSz="457200" rtl="0" eaLnBrk="1" fontAlgn="auto" latinLnBrk="0" hangingPunct="1">
              <a:lnSpc>
                <a:spcPct val="100000"/>
              </a:lnSpc>
              <a:spcBef>
                <a:spcPts val="0"/>
              </a:spcBef>
              <a:spcAft>
                <a:spcPts val="0"/>
              </a:spcAft>
              <a:buClrTx/>
              <a:buSzTx/>
              <a:tabLst/>
              <a:defRPr/>
            </a:pPr>
            <a:r>
              <a:rPr lang="en-US" sz="2000" dirty="0">
                <a:solidFill>
                  <a:srgbClr val="000000"/>
                </a:solidFill>
                <a:latin typeface="Bahnschrift" panose="020B0502040204020203" pitchFamily="34" charset="0"/>
              </a:rPr>
              <a:t>    </a:t>
            </a: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:a:4:{i:0;i:1;i:1;s:5:"Alice";i:2;s:5</a:t>
            </a:r>
            <a:r>
              <a:rPr kumimoji="0" lang="en-US" sz="2000" b="0" i="0" u="none" strike="noStrike" kern="1200" cap="none" spc="0" normalizeH="0" baseline="0" noProof="0" dirty="0">
                <a:ln>
                  <a:noFill/>
                </a:ln>
                <a:solidFill>
                  <a:srgbClr val="000000"/>
                </a:solidFill>
                <a:effectLst/>
                <a:highlight>
                  <a:srgbClr val="FF0000"/>
                </a:highlight>
                <a:uLnTx/>
                <a:uFillTx/>
                <a:latin typeface="Bahnschrift" panose="020B0502040204020203" pitchFamily="34" charset="0"/>
                <a:ea typeface="+mn-ea"/>
                <a:cs typeface="+mn-cs"/>
              </a:rPr>
              <a:t>:"admin";</a:t>
            </a:r>
          </a:p>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i:3;s:32:"b6a8b3bea87fe0e05022f8f3c88bc960";}</a:t>
            </a:r>
          </a:p>
        </p:txBody>
      </p:sp>
    </p:spTree>
    <p:extLst>
      <p:ext uri="{BB962C8B-B14F-4D97-AF65-F5344CB8AC3E}">
        <p14:creationId xmlns:p14="http://schemas.microsoft.com/office/powerpoint/2010/main" val="2515269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67285" y="1133825"/>
            <a:ext cx="7033847" cy="378565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Do not </a:t>
            </a: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to accept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serialized objects from untrusted sources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1"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Implementing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integrity checks</a:t>
            </a: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such as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digital signatures on any serialized objects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1"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If the application knows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before deserialization </a:t>
            </a:r>
            <a:r>
              <a:rPr kumimoji="0" lang="en-US" sz="200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which messages will need to be processed, they could sign them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as part of the serialization process</a:t>
            </a:r>
            <a:r>
              <a:rPr kumimoji="0" lang="en-US" sz="200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The application could then to choose not to deserialize any message which didn't have an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authenticated signature.</a:t>
            </a:r>
          </a:p>
        </p:txBody>
      </p:sp>
      <p:pic>
        <p:nvPicPr>
          <p:cNvPr id="5" name="Picture 4">
            <a:extLst>
              <a:ext uri="{FF2B5EF4-FFF2-40B4-BE49-F238E27FC236}">
                <a16:creationId xmlns:a16="http://schemas.microsoft.com/office/drawing/2014/main" id="{8DC110AE-11A2-47E3-9CB3-8C7C8E7B2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148" y="1460741"/>
            <a:ext cx="4229687" cy="31318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33913518"/>
      </p:ext>
    </p:extLst>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399" y="1148977"/>
            <a:ext cx="3175415" cy="735545"/>
          </a:xfrm>
        </p:spPr>
        <p:txBody>
          <a:bodyPr>
            <a:noAutofit/>
          </a:bodyPr>
          <a:lstStyle/>
          <a:p>
            <a:pPr algn="ctr"/>
            <a:r>
              <a:rPr lang="en-US" i="1" dirty="0">
                <a:latin typeface="Bahnschrift" panose="020B0502040204020203" pitchFamily="34" charset="0"/>
              </a:rPr>
              <a:t>Using Components with Known Vulnerabilities</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931873" y="1884522"/>
            <a:ext cx="4640262" cy="2363418"/>
          </a:xfrm>
        </p:spPr>
        <p:txBody>
          <a:bodyPr>
            <a:normAutofit/>
          </a:bodyPr>
          <a:lstStyle/>
          <a:p>
            <a:pPr algn="ctr"/>
            <a:r>
              <a:rPr lang="en-US" sz="2400" b="1" dirty="0">
                <a:latin typeface="Bahnschrift" panose="020B0502040204020203" pitchFamily="34" charset="0"/>
              </a:rPr>
              <a:t>What is it?</a:t>
            </a:r>
          </a:p>
          <a:p>
            <a:pPr algn="ctr"/>
            <a:endParaRPr lang="en-US" sz="2400" b="1" dirty="0">
              <a:latin typeface="Bahnschrift" panose="020B0502040204020203" pitchFamily="34" charset="0"/>
            </a:endParaRPr>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2738824097"/>
              </p:ext>
            </p:extLst>
          </p:nvPr>
        </p:nvGraphicFramePr>
        <p:xfrm>
          <a:off x="6096000" y="952500"/>
          <a:ext cx="4640262" cy="45053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E28E6CC-9816-44B6-AB1D-BDF5DE1F37BD}"/>
              </a:ext>
            </a:extLst>
          </p:cNvPr>
          <p:cNvSpPr txBox="1"/>
          <p:nvPr/>
        </p:nvSpPr>
        <p:spPr>
          <a:xfrm>
            <a:off x="1368050" y="3066231"/>
            <a:ext cx="4466018" cy="295465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This is in relation to out-of-date dependencies, unrealized component versions</a:t>
            </a:r>
            <a:r>
              <a:rPr lang="en-US" sz="2800" dirty="0">
                <a:solidFill>
                  <a:prstClr val="black"/>
                </a:solidFill>
                <a:latin typeface="Bahnschrift" panose="020B0502040204020203" pitchFamily="34" charset="0"/>
              </a:rPr>
              <a:t> and</a:t>
            </a: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unsupported applications.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Bahnschrif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1354003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a:xfrm>
            <a:off x="729392" y="882987"/>
            <a:ext cx="9603275" cy="1049235"/>
          </a:xfrm>
        </p:spPr>
        <p:txBody>
          <a:bodyPr>
            <a:normAutofit fontScale="90000"/>
          </a:bodyPr>
          <a:lstStyle/>
          <a:p>
            <a:pPr algn="ctr"/>
            <a:r>
              <a:rPr lang="en-US" sz="4000" dirty="0"/>
              <a:t>Examples of Using Components with Unknown Vulnerabilities</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819680"/>
            <a:ext cx="9111010" cy="255454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Unaware of which component versions a software is running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0000"/>
                </a:solidFill>
                <a:latin typeface="Bahnschrift" panose="020B0502040204020203" pitchFamily="34" charset="0"/>
              </a:rPr>
              <a:t>Application is out-of-date and no longer offers customer support that could address any issues with application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0000"/>
                </a:solidFill>
                <a:latin typeface="Bahnschrift" panose="020B0502040204020203" pitchFamily="34" charset="0"/>
              </a:rPr>
              <a:t>Not scanning for vulnerabilities regularly throughout your application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endParaRPr>
          </a:p>
        </p:txBody>
      </p:sp>
      <p:sp>
        <p:nvSpPr>
          <p:cNvPr id="3" name="TextBox 2">
            <a:extLst>
              <a:ext uri="{FF2B5EF4-FFF2-40B4-BE49-F238E27FC236}">
                <a16:creationId xmlns:a16="http://schemas.microsoft.com/office/drawing/2014/main" id="{629B40A0-A99E-4B07-840F-F6680630807F}"/>
              </a:ext>
            </a:extLst>
          </p:cNvPr>
          <p:cNvSpPr txBox="1"/>
          <p:nvPr/>
        </p:nvSpPr>
        <p:spPr>
          <a:xfrm>
            <a:off x="0" y="4374225"/>
            <a:ext cx="12192000" cy="923330"/>
          </a:xfrm>
          <a:prstGeom prst="rect">
            <a:avLst/>
          </a:prstGeom>
          <a:noFill/>
        </p:spPr>
        <p:txBody>
          <a:bodyPr wrap="square" rtlCol="0">
            <a:spAutoFit/>
          </a:bodyPr>
          <a:lstStyle/>
          <a:p>
            <a:pPr algn="ctr"/>
            <a:r>
              <a:rPr lang="en-US" b="1" dirty="0">
                <a:solidFill>
                  <a:srgbClr val="002060"/>
                </a:solidFill>
                <a:latin typeface="Bahnschrift SemiLight" panose="020B0502040204020203" pitchFamily="34" charset="0"/>
              </a:rPr>
              <a:t>Component-heavy development patterns </a:t>
            </a:r>
            <a:r>
              <a:rPr lang="en-US" dirty="0">
                <a:solidFill>
                  <a:srgbClr val="002060"/>
                </a:solidFill>
                <a:latin typeface="Bahnschrift SemiLight" panose="020B0502040204020203" pitchFamily="34" charset="0"/>
              </a:rPr>
              <a:t>can lead to development teams not even understanding which components they use in their application or API, this can easily lead to </a:t>
            </a:r>
            <a:r>
              <a:rPr lang="en-US" b="1" dirty="0">
                <a:solidFill>
                  <a:srgbClr val="002060"/>
                </a:solidFill>
                <a:latin typeface="Bahnschrift SemiLight" panose="020B0502040204020203" pitchFamily="34" charset="0"/>
              </a:rPr>
              <a:t>components becoming out-of-date </a:t>
            </a:r>
            <a:r>
              <a:rPr lang="en-US" dirty="0">
                <a:solidFill>
                  <a:srgbClr val="002060"/>
                </a:solidFill>
                <a:latin typeface="Bahnschrift SemiLight" panose="020B0502040204020203" pitchFamily="34" charset="0"/>
              </a:rPr>
              <a:t>without a developer being aware.</a:t>
            </a:r>
          </a:p>
        </p:txBody>
      </p:sp>
    </p:spTree>
    <p:extLst>
      <p:ext uri="{BB962C8B-B14F-4D97-AF65-F5344CB8AC3E}">
        <p14:creationId xmlns:p14="http://schemas.microsoft.com/office/powerpoint/2010/main" val="530384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B3E65-0690-4277-9325-B9406483BE44}"/>
              </a:ext>
            </a:extLst>
          </p:cNvPr>
          <p:cNvPicPr>
            <a:picLocks noChangeAspect="1"/>
          </p:cNvPicPr>
          <p:nvPr/>
        </p:nvPicPr>
        <p:blipFill>
          <a:blip r:embed="rId2"/>
          <a:stretch>
            <a:fillRect/>
          </a:stretch>
        </p:blipFill>
        <p:spPr>
          <a:xfrm>
            <a:off x="3337321" y="703522"/>
            <a:ext cx="5517358" cy="1176630"/>
          </a:xfrm>
          <a:prstGeom prst="rect">
            <a:avLst/>
          </a:prstGeom>
        </p:spPr>
      </p:pic>
      <p:sp>
        <p:nvSpPr>
          <p:cNvPr id="4" name="TextBox 3">
            <a:extLst>
              <a:ext uri="{FF2B5EF4-FFF2-40B4-BE49-F238E27FC236}">
                <a16:creationId xmlns:a16="http://schemas.microsoft.com/office/drawing/2014/main" id="{B6AEEF36-8661-406F-BD14-58133011792F}"/>
              </a:ext>
            </a:extLst>
          </p:cNvPr>
          <p:cNvSpPr txBox="1"/>
          <p:nvPr/>
        </p:nvSpPr>
        <p:spPr>
          <a:xfrm>
            <a:off x="1055077" y="1752416"/>
            <a:ext cx="564114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Continuously inventory the versions of both client-side and server-side components (e.g., frameworks, libraries) and their dependencies using tools like versions, DependencyCheck, retire.js,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obtain components from official sources over secure links. Prefer signed packages to reduce the chance of including a modified, malicious component.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Every organization must ensure that there is an ongoing plan for monitoring, triaging, and applying updates or configuration changes for the lifetime of the application or portfolio</a:t>
            </a:r>
          </a:p>
        </p:txBody>
      </p:sp>
      <p:sp>
        <p:nvSpPr>
          <p:cNvPr id="5" name="TextBox 4">
            <a:extLst>
              <a:ext uri="{FF2B5EF4-FFF2-40B4-BE49-F238E27FC236}">
                <a16:creationId xmlns:a16="http://schemas.microsoft.com/office/drawing/2014/main" id="{C352A159-0223-4539-A0D3-805255588A91}"/>
              </a:ext>
            </a:extLst>
          </p:cNvPr>
          <p:cNvSpPr txBox="1"/>
          <p:nvPr/>
        </p:nvSpPr>
        <p:spPr>
          <a:xfrm>
            <a:off x="7005711" y="1880152"/>
            <a:ext cx="4768947"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Centralized Configuration Services like Spring Cloud etc.</a:t>
            </a:r>
          </a:p>
        </p:txBody>
      </p:sp>
      <p:pic>
        <p:nvPicPr>
          <p:cNvPr id="7" name="Picture 6">
            <a:extLst>
              <a:ext uri="{FF2B5EF4-FFF2-40B4-BE49-F238E27FC236}">
                <a16:creationId xmlns:a16="http://schemas.microsoft.com/office/drawing/2014/main" id="{E5342576-3742-4B34-A346-EF0441335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221" y="2821936"/>
            <a:ext cx="4585775" cy="2653404"/>
          </a:xfrm>
          <a:prstGeom prst="rect">
            <a:avLst/>
          </a:prstGeom>
        </p:spPr>
      </p:pic>
    </p:spTree>
    <p:extLst>
      <p:ext uri="{BB962C8B-B14F-4D97-AF65-F5344CB8AC3E}">
        <p14:creationId xmlns:p14="http://schemas.microsoft.com/office/powerpoint/2010/main" val="393989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4296" y="952500"/>
            <a:ext cx="3175415" cy="735545"/>
          </a:xfrm>
        </p:spPr>
        <p:txBody>
          <a:bodyPr>
            <a:noAutofit/>
          </a:bodyPr>
          <a:lstStyle/>
          <a:p>
            <a:pPr algn="ctr"/>
            <a:r>
              <a:rPr lang="en-US" i="1" dirty="0">
                <a:latin typeface="Bahnschrift" panose="020B0502040204020203" pitchFamily="34" charset="0"/>
              </a:rPr>
              <a:t>Insufficient Logging and Monitoring</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931872" y="1688045"/>
            <a:ext cx="4640262" cy="2363418"/>
          </a:xfrm>
        </p:spPr>
        <p:txBody>
          <a:bodyPr>
            <a:normAutofit/>
          </a:bodyPr>
          <a:lstStyle/>
          <a:p>
            <a:pPr algn="ctr"/>
            <a:r>
              <a:rPr lang="en-US" sz="2400" b="1" dirty="0">
                <a:latin typeface="Bahnschrift" panose="020B0502040204020203" pitchFamily="34" charset="0"/>
              </a:rPr>
              <a:t>What is it?</a:t>
            </a:r>
          </a:p>
          <a:p>
            <a:pPr algn="ctr"/>
            <a:endParaRPr lang="en-US" sz="2400" b="1" dirty="0">
              <a:latin typeface="Bahnschrift" panose="020B0502040204020203" pitchFamily="34" charset="0"/>
            </a:endParaRPr>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3673268400"/>
              </p:ext>
            </p:extLst>
          </p:nvPr>
        </p:nvGraphicFramePr>
        <p:xfrm>
          <a:off x="6096000" y="952500"/>
          <a:ext cx="4640262" cy="45053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E28E6CC-9816-44B6-AB1D-BDF5DE1F37BD}"/>
              </a:ext>
            </a:extLst>
          </p:cNvPr>
          <p:cNvSpPr txBox="1"/>
          <p:nvPr/>
        </p:nvSpPr>
        <p:spPr>
          <a:xfrm>
            <a:off x="1018994" y="2357198"/>
            <a:ext cx="4466018" cy="34778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Exploitation</a:t>
            </a: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of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insufficient logging and monitoring</a:t>
            </a: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t>
            </a:r>
            <a:r>
              <a:rPr lang="en-US" sz="2000" noProof="0" dirty="0">
                <a:solidFill>
                  <a:prstClr val="black"/>
                </a:solidFill>
                <a:latin typeface="Bahnschrift" panose="020B0502040204020203" pitchFamily="34" charset="0"/>
              </a:rPr>
              <a:t> </a:t>
            </a: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this can make malicious behavior more difficult to detect and may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hinder forensic analysis</a:t>
            </a: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 after an attack succeeds.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Bahnschrift" panose="020B0502040204020203" pitchFamily="34" charset="0"/>
              </a:rPr>
              <a:t>This issue is included in </a:t>
            </a:r>
            <a:r>
              <a:rPr lang="en-US" sz="2000" b="1" dirty="0">
                <a:solidFill>
                  <a:prstClr val="black"/>
                </a:solidFill>
                <a:latin typeface="Bahnschrift" panose="020B0502040204020203" pitchFamily="34" charset="0"/>
              </a:rPr>
              <a:t>the Top 10 based on an industry survey</a:t>
            </a:r>
            <a:r>
              <a:rPr lang="en-US" sz="2000" dirty="0">
                <a:solidFill>
                  <a:prstClr val="black"/>
                </a:solidFill>
                <a:latin typeface="Bahnschrift" panose="020B05020402040202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Bahnschrif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In 2016, identifying a breach took an average of </a:t>
            </a:r>
            <a:r>
              <a:rPr kumimoji="0" lang="en-US" sz="2000" b="1"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191 days </a:t>
            </a:r>
          </a:p>
        </p:txBody>
      </p:sp>
    </p:spTree>
    <p:extLst>
      <p:ext uri="{BB962C8B-B14F-4D97-AF65-F5344CB8AC3E}">
        <p14:creationId xmlns:p14="http://schemas.microsoft.com/office/powerpoint/2010/main" val="3397153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a:xfrm>
            <a:off x="729392" y="896350"/>
            <a:ext cx="9603275" cy="1049235"/>
          </a:xfrm>
        </p:spPr>
        <p:txBody>
          <a:bodyPr>
            <a:normAutofit fontScale="90000"/>
          </a:bodyPr>
          <a:lstStyle/>
          <a:p>
            <a:pPr algn="ctr"/>
            <a:r>
              <a:rPr lang="en-US" sz="4000" dirty="0"/>
              <a:t>Examples of Insufficient Logging and Monitoring</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819680"/>
            <a:ext cx="9111010" cy="255454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Occurs when </a:t>
            </a:r>
            <a:r>
              <a:rPr lang="en-US" sz="2000" dirty="0">
                <a:solidFill>
                  <a:srgbClr val="000000"/>
                </a:solidFill>
                <a:latin typeface="Bahnschrift" panose="020B0502040204020203" pitchFamily="34" charset="0"/>
              </a:rPr>
              <a:t>the records/logs</a:t>
            </a: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 of applications and APIs are not monitored for suspicious activity.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Logs are only stored locally.</a:t>
            </a: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Lacking appropriate alerting thresholds and response escalation processes.</a:t>
            </a:r>
            <a:endParaRPr lang="en-US" sz="2000" dirty="0">
              <a:solidFill>
                <a:srgbClr val="000000"/>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0000"/>
                </a:solidFill>
                <a:latin typeface="Bahnschrift" panose="020B0502040204020203" pitchFamily="34" charset="0"/>
              </a:rPr>
              <a:t>Admin interface </a:t>
            </a:r>
            <a:r>
              <a:rPr kumimoji="0" lang="en-US" sz="2000" b="0" i="0" u="none" strike="noStrike" kern="1200" cap="none" spc="0" normalizeH="0" baseline="0" noProof="0" dirty="0">
                <a:ln>
                  <a:noFill/>
                </a:ln>
                <a:solidFill>
                  <a:srgbClr val="000000"/>
                </a:solidFill>
                <a:effectLst/>
                <a:uLnTx/>
                <a:uFillTx/>
                <a:latin typeface="Bahnschrift" panose="020B0502040204020203" pitchFamily="34" charset="0"/>
                <a:ea typeface="+mn-ea"/>
                <a:cs typeface="+mn-cs"/>
              </a:rPr>
              <a:t>does not log failed authentication attempts, making it easier for attackers to perform brute force password guessing without being detected.</a:t>
            </a:r>
          </a:p>
        </p:txBody>
      </p:sp>
      <p:pic>
        <p:nvPicPr>
          <p:cNvPr id="5" name="Picture 4">
            <a:extLst>
              <a:ext uri="{FF2B5EF4-FFF2-40B4-BE49-F238E27FC236}">
                <a16:creationId xmlns:a16="http://schemas.microsoft.com/office/drawing/2014/main" id="{4F3069CB-CF4F-4246-B97B-954878B9B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794" y="4374225"/>
            <a:ext cx="7146387" cy="1362075"/>
          </a:xfrm>
          <a:prstGeom prst="rect">
            <a:avLst/>
          </a:prstGeom>
        </p:spPr>
      </p:pic>
    </p:spTree>
    <p:extLst>
      <p:ext uri="{BB962C8B-B14F-4D97-AF65-F5344CB8AC3E}">
        <p14:creationId xmlns:p14="http://schemas.microsoft.com/office/powerpoint/2010/main" val="2401371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3A5FE-E561-44B8-A42A-B021116DC234}"/>
              </a:ext>
            </a:extLst>
          </p:cNvPr>
          <p:cNvSpPr txBox="1"/>
          <p:nvPr/>
        </p:nvSpPr>
        <p:spPr>
          <a:xfrm>
            <a:off x="1024597" y="1195754"/>
            <a:ext cx="9045526" cy="4678204"/>
          </a:xfrm>
          <a:prstGeom prst="rect">
            <a:avLst/>
          </a:prstGeom>
          <a:noFill/>
        </p:spPr>
        <p:txBody>
          <a:bodyPr wrap="square" rtlCol="0" anchor="ctr">
            <a:spAutoFit/>
          </a:bodyPr>
          <a:lstStyle/>
          <a:p>
            <a:pPr marL="342900" indent="-342900">
              <a:buFont typeface="+mj-lt"/>
              <a:buAutoNum type="arabicPeriod"/>
            </a:pPr>
            <a:r>
              <a:rPr lang="en-US" sz="2800" dirty="0">
                <a:latin typeface="Bahnschrift" panose="020B0502040204020203" pitchFamily="34" charset="0"/>
              </a:rPr>
              <a:t>Injection</a:t>
            </a:r>
          </a:p>
          <a:p>
            <a:pPr marL="342900" indent="-342900">
              <a:buFont typeface="+mj-lt"/>
              <a:buAutoNum type="arabicPeriod"/>
            </a:pPr>
            <a:r>
              <a:rPr lang="en-US" sz="2800" dirty="0">
                <a:latin typeface="Bahnschrift" panose="020B0502040204020203" pitchFamily="34" charset="0"/>
              </a:rPr>
              <a:t>Broken Authentication</a:t>
            </a:r>
          </a:p>
          <a:p>
            <a:pPr marL="342900" indent="-342900">
              <a:buFont typeface="+mj-lt"/>
              <a:buAutoNum type="arabicPeriod"/>
            </a:pPr>
            <a:r>
              <a:rPr lang="en-US" sz="2800" dirty="0">
                <a:latin typeface="Bahnschrift" panose="020B0502040204020203" pitchFamily="34" charset="0"/>
              </a:rPr>
              <a:t>Sensitive Data Exposure</a:t>
            </a:r>
          </a:p>
          <a:p>
            <a:pPr marL="342900" indent="-342900">
              <a:buFont typeface="+mj-lt"/>
              <a:buAutoNum type="arabicPeriod"/>
            </a:pPr>
            <a:r>
              <a:rPr lang="en-US" sz="2800" dirty="0">
                <a:latin typeface="Bahnschrift" panose="020B0502040204020203" pitchFamily="34" charset="0"/>
              </a:rPr>
              <a:t>XML External Entities (XXE)</a:t>
            </a:r>
          </a:p>
          <a:p>
            <a:pPr marL="342900" indent="-342900">
              <a:buFont typeface="+mj-lt"/>
              <a:buAutoNum type="arabicPeriod"/>
            </a:pPr>
            <a:r>
              <a:rPr lang="en-US" sz="2800" dirty="0">
                <a:latin typeface="Bahnschrift" panose="020B0502040204020203" pitchFamily="34" charset="0"/>
              </a:rPr>
              <a:t>Broken Access Control</a:t>
            </a:r>
          </a:p>
          <a:p>
            <a:pPr marL="342900" indent="-342900">
              <a:buFont typeface="+mj-lt"/>
              <a:buAutoNum type="arabicPeriod"/>
            </a:pPr>
            <a:r>
              <a:rPr lang="en-US" sz="2800" dirty="0">
                <a:latin typeface="Bahnschrift" panose="020B0502040204020203" pitchFamily="34" charset="0"/>
              </a:rPr>
              <a:t>Security Misconfiguration</a:t>
            </a:r>
          </a:p>
          <a:p>
            <a:pPr marL="342900" indent="-342900">
              <a:buFont typeface="+mj-lt"/>
              <a:buAutoNum type="arabicPeriod"/>
            </a:pPr>
            <a:r>
              <a:rPr lang="en-US" sz="2800" dirty="0">
                <a:latin typeface="Bahnschrift" panose="020B0502040204020203" pitchFamily="34" charset="0"/>
              </a:rPr>
              <a:t>Cross-Site Scripting (XSS)</a:t>
            </a:r>
          </a:p>
          <a:p>
            <a:pPr marL="342900" indent="-342900">
              <a:buFont typeface="+mj-lt"/>
              <a:buAutoNum type="arabicPeriod"/>
            </a:pPr>
            <a:r>
              <a:rPr lang="en-US" sz="2800" dirty="0">
                <a:latin typeface="Bahnschrift" panose="020B0502040204020203" pitchFamily="34" charset="0"/>
              </a:rPr>
              <a:t>Insecure Deserialization</a:t>
            </a:r>
          </a:p>
          <a:p>
            <a:pPr marL="342900" indent="-342900">
              <a:buFont typeface="+mj-lt"/>
              <a:buAutoNum type="arabicPeriod"/>
            </a:pPr>
            <a:r>
              <a:rPr lang="en-US" sz="2800" dirty="0">
                <a:latin typeface="Bahnschrift" panose="020B0502040204020203" pitchFamily="34" charset="0"/>
              </a:rPr>
              <a:t>Using Components with Known Vulnerabilities</a:t>
            </a:r>
          </a:p>
          <a:p>
            <a:pPr marL="342900" indent="-342900">
              <a:buFont typeface="+mj-lt"/>
              <a:buAutoNum type="arabicPeriod"/>
            </a:pPr>
            <a:r>
              <a:rPr lang="en-US" sz="2800" dirty="0">
                <a:latin typeface="Bahnschrift" panose="020B0502040204020203" pitchFamily="34" charset="0"/>
              </a:rPr>
              <a:t>Insufficient Logging &amp; Monitoring</a:t>
            </a:r>
          </a:p>
          <a:p>
            <a:endParaRPr lang="en-US" dirty="0"/>
          </a:p>
        </p:txBody>
      </p:sp>
      <p:pic>
        <p:nvPicPr>
          <p:cNvPr id="5" name="Picture 4">
            <a:extLst>
              <a:ext uri="{FF2B5EF4-FFF2-40B4-BE49-F238E27FC236}">
                <a16:creationId xmlns:a16="http://schemas.microsoft.com/office/drawing/2014/main" id="{F189720D-0326-4071-8484-D31905E76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415" y="984042"/>
            <a:ext cx="3048006" cy="1060706"/>
          </a:xfrm>
          <a:prstGeom prst="rect">
            <a:avLst/>
          </a:prstGeom>
        </p:spPr>
      </p:pic>
    </p:spTree>
    <p:extLst>
      <p:ext uri="{BB962C8B-B14F-4D97-AF65-F5344CB8AC3E}">
        <p14:creationId xmlns:p14="http://schemas.microsoft.com/office/powerpoint/2010/main" val="292075901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B3E65-0690-4277-9325-B9406483BE44}"/>
              </a:ext>
            </a:extLst>
          </p:cNvPr>
          <p:cNvPicPr>
            <a:picLocks noChangeAspect="1"/>
          </p:cNvPicPr>
          <p:nvPr/>
        </p:nvPicPr>
        <p:blipFill>
          <a:blip r:embed="rId2"/>
          <a:stretch>
            <a:fillRect/>
          </a:stretch>
        </p:blipFill>
        <p:spPr>
          <a:xfrm>
            <a:off x="3337321" y="703522"/>
            <a:ext cx="5517358" cy="1176630"/>
          </a:xfrm>
          <a:prstGeom prst="rect">
            <a:avLst/>
          </a:prstGeom>
        </p:spPr>
      </p:pic>
      <p:sp>
        <p:nvSpPr>
          <p:cNvPr id="4" name="TextBox 3">
            <a:extLst>
              <a:ext uri="{FF2B5EF4-FFF2-40B4-BE49-F238E27FC236}">
                <a16:creationId xmlns:a16="http://schemas.microsoft.com/office/drawing/2014/main" id="{B6AEEF36-8661-406F-BD14-58133011792F}"/>
              </a:ext>
            </a:extLst>
          </p:cNvPr>
          <p:cNvSpPr txBox="1"/>
          <p:nvPr/>
        </p:nvSpPr>
        <p:spPr>
          <a:xfrm>
            <a:off x="1055077" y="1752416"/>
            <a:ext cx="5641144"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rPr>
              <a:t>Use sufficient logging and monitoring tools like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rPr>
              <a:t>Log4j. </a:t>
            </a:r>
            <a:r>
              <a:rPr kumimoji="0" lang="en-US" sz="1800" i="0" u="none" strike="noStrike" kern="1200" cap="none" spc="0" normalizeH="0" baseline="0" noProof="0" dirty="0">
                <a:ln>
                  <a:noFill/>
                </a:ln>
                <a:solidFill>
                  <a:prstClr val="black"/>
                </a:solidFill>
                <a:effectLst/>
                <a:uLnTx/>
                <a:uFillTx/>
                <a:latin typeface="Bahnschrift" panose="020B0502040204020203" pitchFamily="34" charset="0"/>
              </a:rPr>
              <a:t>Ensure that these tools support multiple levels of detail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rPr>
              <a:t>Logging failed authentication </a:t>
            </a:r>
            <a:r>
              <a:rPr kumimoji="0" lang="en-US" sz="1800" i="0" u="none" strike="noStrike" kern="1200" cap="none" spc="0" normalizeH="0" baseline="0" noProof="0" dirty="0">
                <a:ln>
                  <a:noFill/>
                </a:ln>
                <a:solidFill>
                  <a:prstClr val="black"/>
                </a:solidFill>
                <a:effectLst/>
                <a:uLnTx/>
                <a:uFillTx/>
                <a:latin typeface="Bahnschrift" panose="020B0502040204020203" pitchFamily="34" charset="0"/>
              </a:rPr>
              <a:t>attempts can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rPr>
              <a:t>warn</a:t>
            </a:r>
            <a:r>
              <a:rPr kumimoji="0" lang="en-US" sz="1800" i="0" u="none" strike="noStrike" kern="1200" cap="none" spc="0" normalizeH="0" baseline="0" noProof="0" dirty="0">
                <a:ln>
                  <a:noFill/>
                </a:ln>
                <a:solidFill>
                  <a:prstClr val="black"/>
                </a:solidFill>
                <a:effectLst/>
                <a:uLnTx/>
                <a:uFillTx/>
                <a:latin typeface="Bahnschrift" panose="020B0502040204020203" pitchFamily="34" charset="0"/>
              </a:rPr>
              <a:t> admin of potential </a:t>
            </a:r>
            <a:r>
              <a:rPr kumimoji="0" lang="en-US" sz="1800" b="1" i="0" u="none" strike="noStrike" kern="1200" cap="none" spc="0" normalizeH="0" baseline="0" noProof="0" dirty="0">
                <a:ln>
                  <a:noFill/>
                </a:ln>
                <a:solidFill>
                  <a:prstClr val="black"/>
                </a:solidFill>
                <a:effectLst/>
                <a:uLnTx/>
                <a:uFillTx/>
                <a:latin typeface="Bahnschrift" panose="020B0502040204020203" pitchFamily="34" charset="0"/>
              </a:rPr>
              <a:t>brute force attacks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prstClr val="black"/>
                </a:solidFill>
                <a:effectLst/>
                <a:uLnTx/>
                <a:uFillTx/>
                <a:latin typeface="Bahnschrift" panose="020B0502040204020203" pitchFamily="34" charset="0"/>
              </a:rPr>
              <a:t>Establish effective monitoring and alerting system, so that causes of concern do not go unnoticed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solidFill>
                <a:prstClr val="black"/>
              </a:solidFill>
              <a:latin typeface="Bahnschrif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Bahnschrift" panose="020B0502040204020203" pitchFamily="34" charset="0"/>
            </a:endParaRPr>
          </a:p>
        </p:txBody>
      </p:sp>
      <p:sp>
        <p:nvSpPr>
          <p:cNvPr id="8" name="TextBox 7">
            <a:extLst>
              <a:ext uri="{FF2B5EF4-FFF2-40B4-BE49-F238E27FC236}">
                <a16:creationId xmlns:a16="http://schemas.microsoft.com/office/drawing/2014/main" id="{B498022A-D759-46F0-911A-7B60377C0357}"/>
              </a:ext>
            </a:extLst>
          </p:cNvPr>
          <p:cNvSpPr txBox="1"/>
          <p:nvPr/>
        </p:nvSpPr>
        <p:spPr>
          <a:xfrm>
            <a:off x="3052689" y="3247851"/>
            <a:ext cx="6105378" cy="646331"/>
          </a:xfrm>
          <a:prstGeom prst="rect">
            <a:avLst/>
          </a:prstGeom>
          <a:noFill/>
        </p:spPr>
        <p:txBody>
          <a:bodyPr wrap="square">
            <a:spAutoFit/>
          </a:bodyPr>
          <a:lstStyle/>
          <a:p>
            <a:r>
              <a:rPr lang="en-US" dirty="0"/>
              <a:t>Establish effective monitoring and </a:t>
            </a:r>
            <a:r>
              <a:rPr lang="en-US" dirty="0" err="1"/>
              <a:t>alertingEstablish</a:t>
            </a:r>
            <a:r>
              <a:rPr lang="en-US" dirty="0"/>
              <a:t> effective monitoring and alerting</a:t>
            </a:r>
          </a:p>
        </p:txBody>
      </p:sp>
    </p:spTree>
    <p:extLst>
      <p:ext uri="{BB962C8B-B14F-4D97-AF65-F5344CB8AC3E}">
        <p14:creationId xmlns:p14="http://schemas.microsoft.com/office/powerpoint/2010/main" val="4034147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5926-2ABA-41CC-8A06-246DE01B28FC}"/>
              </a:ext>
            </a:extLst>
          </p:cNvPr>
          <p:cNvSpPr>
            <a:spLocks noGrp="1"/>
          </p:cNvSpPr>
          <p:nvPr>
            <p:ph type="title"/>
          </p:nvPr>
        </p:nvSpPr>
        <p:spPr>
          <a:xfrm>
            <a:off x="1294362" y="2817055"/>
            <a:ext cx="9603275" cy="1223889"/>
          </a:xfrm>
        </p:spPr>
        <p:txBody>
          <a:bodyPr>
            <a:noAutofit/>
          </a:bodyPr>
          <a:lstStyle/>
          <a:p>
            <a:pPr algn="ctr"/>
            <a:r>
              <a:rPr lang="en-US" sz="8800" dirty="0">
                <a:latin typeface="Algerian" panose="04020705040A02060702" pitchFamily="82" charset="0"/>
              </a:rPr>
              <a:t>Questions?</a:t>
            </a:r>
          </a:p>
        </p:txBody>
      </p:sp>
    </p:spTree>
    <p:extLst>
      <p:ext uri="{BB962C8B-B14F-4D97-AF65-F5344CB8AC3E}">
        <p14:creationId xmlns:p14="http://schemas.microsoft.com/office/powerpoint/2010/main" val="1841325078"/>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9280-169A-43F4-9D30-3BE8F42E1810}"/>
              </a:ext>
            </a:extLst>
          </p:cNvPr>
          <p:cNvSpPr>
            <a:spLocks noGrp="1"/>
          </p:cNvSpPr>
          <p:nvPr>
            <p:ph type="title"/>
          </p:nvPr>
        </p:nvSpPr>
        <p:spPr>
          <a:xfrm>
            <a:off x="1041144" y="2379765"/>
            <a:ext cx="9603275" cy="1049235"/>
          </a:xfrm>
        </p:spPr>
        <p:txBody>
          <a:bodyPr>
            <a:noAutofit/>
          </a:bodyPr>
          <a:lstStyle/>
          <a:p>
            <a:pPr algn="ctr"/>
            <a:r>
              <a:rPr lang="en-US" sz="8800" dirty="0">
                <a:latin typeface="Algerian" panose="04020705040A02060702" pitchFamily="82" charset="0"/>
              </a:rPr>
              <a:t>THANK YOU</a:t>
            </a:r>
          </a:p>
        </p:txBody>
      </p:sp>
    </p:spTree>
    <p:extLst>
      <p:ext uri="{BB962C8B-B14F-4D97-AF65-F5344CB8AC3E}">
        <p14:creationId xmlns:p14="http://schemas.microsoft.com/office/powerpoint/2010/main" val="2880654828"/>
      </p:ext>
    </p:extLst>
  </p:cSld>
  <p:clrMapOvr>
    <a:masterClrMapping/>
  </p:clrMapOvr>
  <mc:AlternateContent xmlns:mc="http://schemas.openxmlformats.org/markup-compatibility/2006">
    <mc:Choice xmlns:p14="http://schemas.microsoft.com/office/powerpoint/2010/main" Requires="p14">
      <p:transition spd="slow" p14:dur="1200">
        <p:zoom/>
      </p:transition>
    </mc:Choice>
    <mc:Fallback>
      <p:transition spd="slow">
        <p:zo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223889" y="952578"/>
            <a:ext cx="3175415" cy="735545"/>
          </a:xfrm>
        </p:spPr>
        <p:txBody>
          <a:bodyPr>
            <a:normAutofit/>
          </a:bodyPr>
          <a:lstStyle/>
          <a:p>
            <a:pPr algn="ctr"/>
            <a:r>
              <a:rPr lang="en-US" sz="4400" i="1" dirty="0">
                <a:latin typeface="Bahnschrift" panose="020B0502040204020203" pitchFamily="34" charset="0"/>
              </a:rPr>
              <a:t>Injection </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1124291" y="2025748"/>
            <a:ext cx="3275013" cy="3879674"/>
          </a:xfrm>
        </p:spPr>
        <p:txBody>
          <a:bodyPr>
            <a:normAutofit lnSpcReduction="10000"/>
          </a:bodyPr>
          <a:lstStyle/>
          <a:p>
            <a:pPr algn="ctr"/>
            <a:r>
              <a:rPr lang="en-US" sz="2400" b="1" dirty="0">
                <a:latin typeface="Bahnschrift" panose="020B0502040204020203" pitchFamily="34" charset="0"/>
              </a:rPr>
              <a:t>What is it?</a:t>
            </a:r>
          </a:p>
          <a:p>
            <a:r>
              <a:rPr lang="en-US" sz="1800" b="0" i="0" dirty="0">
                <a:solidFill>
                  <a:srgbClr val="000000"/>
                </a:solidFill>
                <a:effectLst/>
                <a:latin typeface="roboto" panose="02000000000000000000" pitchFamily="2" charset="0"/>
              </a:rPr>
              <a:t>Almost </a:t>
            </a:r>
            <a:r>
              <a:rPr lang="en-US" sz="1800" b="1" i="0" dirty="0">
                <a:solidFill>
                  <a:srgbClr val="000000"/>
                </a:solidFill>
                <a:effectLst/>
                <a:latin typeface="roboto" panose="02000000000000000000" pitchFamily="2" charset="0"/>
              </a:rPr>
              <a:t>ANY</a:t>
            </a:r>
            <a:r>
              <a:rPr lang="en-US" sz="1800" b="0" i="0" dirty="0">
                <a:solidFill>
                  <a:srgbClr val="000000"/>
                </a:solidFill>
                <a:effectLst/>
                <a:latin typeface="roboto" panose="02000000000000000000" pitchFamily="2" charset="0"/>
              </a:rPr>
              <a:t> source of data can be an </a:t>
            </a:r>
            <a:r>
              <a:rPr lang="en-US" sz="1800" b="1" i="0" dirty="0">
                <a:solidFill>
                  <a:srgbClr val="000000"/>
                </a:solidFill>
                <a:effectLst/>
                <a:latin typeface="roboto" panose="02000000000000000000" pitchFamily="2" charset="0"/>
              </a:rPr>
              <a:t>injection vector</a:t>
            </a:r>
            <a:r>
              <a:rPr lang="en-US" sz="1800" b="0" i="0" dirty="0">
                <a:solidFill>
                  <a:srgbClr val="000000"/>
                </a:solidFill>
                <a:effectLst/>
                <a:latin typeface="roboto" panose="02000000000000000000" pitchFamily="2" charset="0"/>
              </a:rPr>
              <a:t>, environment variables, parameters, external and internal web services, and all types of users. </a:t>
            </a:r>
            <a:r>
              <a:rPr lang="en-US" sz="1800" b="0" i="0" u="sng" dirty="0">
                <a:solidFill>
                  <a:srgbClr val="000000"/>
                </a:solidFill>
                <a:effectLst/>
                <a:latin typeface="roboto" panose="02000000000000000000" pitchFamily="2" charset="0"/>
              </a:rPr>
              <a:t>Injection flaws occur when an attacker can send hostile data to an interpreter</a:t>
            </a:r>
            <a:r>
              <a:rPr lang="en-US" sz="1800" b="0" i="0" dirty="0">
                <a:solidFill>
                  <a:srgbClr val="000000"/>
                </a:solidFill>
                <a:effectLst/>
                <a:latin typeface="roboto" panose="02000000000000000000" pitchFamily="2" charset="0"/>
              </a:rPr>
              <a:t>(</a:t>
            </a:r>
            <a:r>
              <a:rPr lang="en-US" sz="1800" dirty="0">
                <a:solidFill>
                  <a:srgbClr val="000000"/>
                </a:solidFill>
                <a:latin typeface="roboto" panose="02000000000000000000" pitchFamily="2" charset="0"/>
              </a:rPr>
              <a:t> JavaScript, Perl, Python, BASIC).</a:t>
            </a:r>
            <a:endParaRPr lang="en-US" sz="1800" dirty="0">
              <a:latin typeface="Bahnschrift" panose="020B0502040204020203" pitchFamily="34" charset="0"/>
            </a:endParaRPr>
          </a:p>
          <a:p>
            <a:pPr algn="ctr"/>
            <a:endParaRPr lang="en-US" dirty="0"/>
          </a:p>
          <a:p>
            <a:endParaRPr lang="en-US" dirty="0"/>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3669955731"/>
              </p:ext>
            </p:extLst>
          </p:nvPr>
        </p:nvGraphicFramePr>
        <p:xfrm>
          <a:off x="4722813" y="952500"/>
          <a:ext cx="6013450"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2719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418-6F78-4404-998B-A4E938DFDE8D}"/>
              </a:ext>
            </a:extLst>
          </p:cNvPr>
          <p:cNvSpPr>
            <a:spLocks noGrp="1"/>
          </p:cNvSpPr>
          <p:nvPr>
            <p:ph type="title"/>
          </p:nvPr>
        </p:nvSpPr>
        <p:spPr/>
        <p:txBody>
          <a:bodyPr>
            <a:normAutofit/>
          </a:bodyPr>
          <a:lstStyle/>
          <a:p>
            <a:pPr algn="ctr"/>
            <a:r>
              <a:rPr lang="en-US" sz="4000" dirty="0"/>
              <a:t>Examples of Injection</a:t>
            </a:r>
          </a:p>
        </p:txBody>
      </p:sp>
      <p:sp>
        <p:nvSpPr>
          <p:cNvPr id="7" name="TextBox 6">
            <a:extLst>
              <a:ext uri="{FF2B5EF4-FFF2-40B4-BE49-F238E27FC236}">
                <a16:creationId xmlns:a16="http://schemas.microsoft.com/office/drawing/2014/main" id="{11B978CF-B807-4F1E-8993-79FBE54165C0}"/>
              </a:ext>
            </a:extLst>
          </p:cNvPr>
          <p:cNvSpPr txBox="1"/>
          <p:nvPr/>
        </p:nvSpPr>
        <p:spPr>
          <a:xfrm>
            <a:off x="975525" y="1735273"/>
            <a:ext cx="6597747"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panose="020B0502040204020203" pitchFamily="34" charset="0"/>
              </a:rPr>
              <a:t>SQL Injection</a:t>
            </a:r>
          </a:p>
          <a:p>
            <a:pPr marL="285750" indent="-285750">
              <a:buFont typeface="Arial" panose="020B0604020202020204" pitchFamily="34" charset="0"/>
              <a:buChar char="•"/>
            </a:pPr>
            <a:r>
              <a:rPr lang="en-US" dirty="0">
                <a:latin typeface="Bahnschrift" panose="020B0502040204020203" pitchFamily="34" charset="0"/>
              </a:rPr>
              <a:t>OS Commands</a:t>
            </a:r>
          </a:p>
          <a:p>
            <a:pPr marL="285750" indent="-285750">
              <a:buFont typeface="Arial" panose="020B0604020202020204" pitchFamily="34" charset="0"/>
              <a:buChar char="•"/>
            </a:pPr>
            <a:r>
              <a:rPr lang="en-US" dirty="0">
                <a:latin typeface="Bahnschrift" panose="020B0502040204020203" pitchFamily="34" charset="0"/>
              </a:rPr>
              <a:t>NoSQL Queries</a:t>
            </a:r>
          </a:p>
          <a:p>
            <a:pPr marL="285750" indent="-285750">
              <a:buFont typeface="Arial" panose="020B0604020202020204" pitchFamily="34" charset="0"/>
              <a:buChar char="•"/>
            </a:pPr>
            <a:r>
              <a:rPr lang="en-US" dirty="0">
                <a:latin typeface="Bahnschrift" panose="020B0502040204020203" pitchFamily="34" charset="0"/>
              </a:rPr>
              <a:t>LDAP Injection (Lightweight Data Directory Access Protocol)</a:t>
            </a:r>
          </a:p>
        </p:txBody>
      </p:sp>
      <p:sp>
        <p:nvSpPr>
          <p:cNvPr id="8" name="TextBox 7">
            <a:extLst>
              <a:ext uri="{FF2B5EF4-FFF2-40B4-BE49-F238E27FC236}">
                <a16:creationId xmlns:a16="http://schemas.microsoft.com/office/drawing/2014/main" id="{E4E20EA5-68B3-40F8-A5EA-B6497853AF7E}"/>
              </a:ext>
            </a:extLst>
          </p:cNvPr>
          <p:cNvSpPr txBox="1"/>
          <p:nvPr/>
        </p:nvSpPr>
        <p:spPr>
          <a:xfrm>
            <a:off x="3223876" y="3385499"/>
            <a:ext cx="5416062" cy="461665"/>
          </a:xfrm>
          <a:prstGeom prst="rect">
            <a:avLst/>
          </a:prstGeom>
          <a:noFill/>
        </p:spPr>
        <p:txBody>
          <a:bodyPr wrap="square" rtlCol="0">
            <a:spAutoFit/>
          </a:bodyPr>
          <a:lstStyle/>
          <a:p>
            <a:pPr algn="ctr"/>
            <a:r>
              <a:rPr lang="en-US" sz="2400" b="1" dirty="0">
                <a:latin typeface="Bahnschrift" panose="020B0502040204020203" pitchFamily="34" charset="0"/>
              </a:rPr>
              <a:t>SQL Injection</a:t>
            </a:r>
          </a:p>
        </p:txBody>
      </p:sp>
      <p:sp>
        <p:nvSpPr>
          <p:cNvPr id="11" name="TextBox 10">
            <a:extLst>
              <a:ext uri="{FF2B5EF4-FFF2-40B4-BE49-F238E27FC236}">
                <a16:creationId xmlns:a16="http://schemas.microsoft.com/office/drawing/2014/main" id="{D593F3EC-6D46-46B6-8B67-B9A55C32A271}"/>
              </a:ext>
            </a:extLst>
          </p:cNvPr>
          <p:cNvSpPr txBox="1"/>
          <p:nvPr/>
        </p:nvSpPr>
        <p:spPr>
          <a:xfrm>
            <a:off x="1777218" y="4020063"/>
            <a:ext cx="8637563" cy="923330"/>
          </a:xfrm>
          <a:prstGeom prst="rect">
            <a:avLst/>
          </a:prstGeom>
          <a:noFill/>
        </p:spPr>
        <p:txBody>
          <a:bodyPr wrap="square" rtlCol="0">
            <a:spAutoFit/>
          </a:bodyPr>
          <a:lstStyle/>
          <a:p>
            <a:r>
              <a:rPr lang="en-US" dirty="0">
                <a:latin typeface="Bahnschrift" panose="020B0502040204020203" pitchFamily="34" charset="0"/>
              </a:rPr>
              <a:t>SQL injection usually occurs when you ask a user for input, like their username/</a:t>
            </a:r>
            <a:r>
              <a:rPr lang="en-US" dirty="0" err="1">
                <a:latin typeface="Bahnschrift" panose="020B0502040204020203" pitchFamily="34" charset="0"/>
              </a:rPr>
              <a:t>userid</a:t>
            </a:r>
            <a:r>
              <a:rPr lang="en-US" dirty="0">
                <a:latin typeface="Bahnschrift" panose="020B0502040204020203" pitchFamily="34" charset="0"/>
              </a:rPr>
              <a:t>, and instead of a name/id, the user gives you an SQL statement that you will unknowingly run on your database.</a:t>
            </a:r>
          </a:p>
        </p:txBody>
      </p:sp>
    </p:spTree>
    <p:extLst>
      <p:ext uri="{BB962C8B-B14F-4D97-AF65-F5344CB8AC3E}">
        <p14:creationId xmlns:p14="http://schemas.microsoft.com/office/powerpoint/2010/main" val="868686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A50232-F4BF-4FB3-876F-46237DF83001}"/>
              </a:ext>
            </a:extLst>
          </p:cNvPr>
          <p:cNvPicPr>
            <a:picLocks noChangeAspect="1"/>
          </p:cNvPicPr>
          <p:nvPr/>
        </p:nvPicPr>
        <p:blipFill>
          <a:blip r:embed="rId2"/>
          <a:stretch>
            <a:fillRect/>
          </a:stretch>
        </p:blipFill>
        <p:spPr>
          <a:xfrm>
            <a:off x="154808" y="1153550"/>
            <a:ext cx="5251938" cy="582372"/>
          </a:xfrm>
          <a:prstGeom prst="rect">
            <a:avLst/>
          </a:prstGeom>
        </p:spPr>
      </p:pic>
      <p:sp>
        <p:nvSpPr>
          <p:cNvPr id="9" name="TextBox 8">
            <a:extLst>
              <a:ext uri="{FF2B5EF4-FFF2-40B4-BE49-F238E27FC236}">
                <a16:creationId xmlns:a16="http://schemas.microsoft.com/office/drawing/2014/main" id="{E9FEFD00-6E8A-4823-9B23-4D23B055D997}"/>
              </a:ext>
            </a:extLst>
          </p:cNvPr>
          <p:cNvSpPr txBox="1"/>
          <p:nvPr/>
        </p:nvSpPr>
        <p:spPr>
          <a:xfrm>
            <a:off x="6672776" y="1260068"/>
            <a:ext cx="4778326" cy="369332"/>
          </a:xfrm>
          <a:prstGeom prst="rect">
            <a:avLst/>
          </a:prstGeom>
          <a:noFill/>
        </p:spPr>
        <p:txBody>
          <a:bodyPr wrap="square" rtlCol="0">
            <a:spAutoFit/>
          </a:bodyPr>
          <a:lstStyle/>
          <a:p>
            <a:pPr algn="ctr"/>
            <a:r>
              <a:rPr lang="en-US" dirty="0"/>
              <a:t>Intended Code</a:t>
            </a:r>
          </a:p>
        </p:txBody>
      </p:sp>
      <p:sp>
        <p:nvSpPr>
          <p:cNvPr id="10" name="Arrow: Right 9">
            <a:extLst>
              <a:ext uri="{FF2B5EF4-FFF2-40B4-BE49-F238E27FC236}">
                <a16:creationId xmlns:a16="http://schemas.microsoft.com/office/drawing/2014/main" id="{DB4AF012-D676-462D-ADCE-A76637079AE6}"/>
              </a:ext>
            </a:extLst>
          </p:cNvPr>
          <p:cNvSpPr/>
          <p:nvPr/>
        </p:nvSpPr>
        <p:spPr>
          <a:xfrm rot="10800000">
            <a:off x="6440629" y="1260070"/>
            <a:ext cx="689254" cy="483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EA924EB-5896-4919-8F31-FA2F70FD71BF}"/>
              </a:ext>
            </a:extLst>
          </p:cNvPr>
          <p:cNvPicPr>
            <a:picLocks noChangeAspect="1"/>
          </p:cNvPicPr>
          <p:nvPr/>
        </p:nvPicPr>
        <p:blipFill>
          <a:blip r:embed="rId3"/>
          <a:stretch>
            <a:fillRect/>
          </a:stretch>
        </p:blipFill>
        <p:spPr>
          <a:xfrm>
            <a:off x="1423464" y="2159391"/>
            <a:ext cx="2714625" cy="457200"/>
          </a:xfrm>
          <a:prstGeom prst="rect">
            <a:avLst/>
          </a:prstGeom>
        </p:spPr>
      </p:pic>
      <p:sp>
        <p:nvSpPr>
          <p:cNvPr id="13" name="Arrow: Right 12">
            <a:extLst>
              <a:ext uri="{FF2B5EF4-FFF2-40B4-BE49-F238E27FC236}">
                <a16:creationId xmlns:a16="http://schemas.microsoft.com/office/drawing/2014/main" id="{2CB3665D-29CA-47C5-9C17-4C96C426C812}"/>
              </a:ext>
            </a:extLst>
          </p:cNvPr>
          <p:cNvSpPr/>
          <p:nvPr/>
        </p:nvSpPr>
        <p:spPr>
          <a:xfrm rot="10800000">
            <a:off x="4994031" y="2132693"/>
            <a:ext cx="2203938" cy="483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930638-4D44-4282-B3B9-952B68182818}"/>
              </a:ext>
            </a:extLst>
          </p:cNvPr>
          <p:cNvSpPr txBox="1"/>
          <p:nvPr/>
        </p:nvSpPr>
        <p:spPr>
          <a:xfrm>
            <a:off x="7575169" y="2207640"/>
            <a:ext cx="3193367" cy="369332"/>
          </a:xfrm>
          <a:prstGeom prst="rect">
            <a:avLst/>
          </a:prstGeom>
          <a:noFill/>
        </p:spPr>
        <p:txBody>
          <a:bodyPr wrap="square" rtlCol="0">
            <a:spAutoFit/>
          </a:bodyPr>
          <a:lstStyle/>
          <a:p>
            <a:pPr algn="ctr"/>
            <a:r>
              <a:rPr lang="en-US" dirty="0">
                <a:latin typeface="Bahnschrift" panose="020B0502040204020203" pitchFamily="34" charset="0"/>
              </a:rPr>
              <a:t>Form of Injection(User Input)</a:t>
            </a:r>
          </a:p>
        </p:txBody>
      </p:sp>
      <p:sp>
        <p:nvSpPr>
          <p:cNvPr id="15" name="TextBox 14">
            <a:extLst>
              <a:ext uri="{FF2B5EF4-FFF2-40B4-BE49-F238E27FC236}">
                <a16:creationId xmlns:a16="http://schemas.microsoft.com/office/drawing/2014/main" id="{002628E1-FA47-4DC0-852F-DB9ECA108EDA}"/>
              </a:ext>
            </a:extLst>
          </p:cNvPr>
          <p:cNvSpPr txBox="1"/>
          <p:nvPr/>
        </p:nvSpPr>
        <p:spPr>
          <a:xfrm>
            <a:off x="2670580" y="3050394"/>
            <a:ext cx="5472332" cy="369332"/>
          </a:xfrm>
          <a:prstGeom prst="rect">
            <a:avLst/>
          </a:prstGeom>
          <a:noFill/>
        </p:spPr>
        <p:txBody>
          <a:bodyPr wrap="square" rtlCol="0">
            <a:spAutoFit/>
          </a:bodyPr>
          <a:lstStyle/>
          <a:p>
            <a:pPr algn="ctr"/>
            <a:r>
              <a:rPr lang="en-US" dirty="0">
                <a:latin typeface="Bahnschrift" panose="020B0502040204020203" pitchFamily="34" charset="0"/>
              </a:rPr>
              <a:t>And because 1=1 results to TRUE</a:t>
            </a:r>
          </a:p>
        </p:txBody>
      </p:sp>
      <p:pic>
        <p:nvPicPr>
          <p:cNvPr id="17" name="Picture 16">
            <a:extLst>
              <a:ext uri="{FF2B5EF4-FFF2-40B4-BE49-F238E27FC236}">
                <a16:creationId xmlns:a16="http://schemas.microsoft.com/office/drawing/2014/main" id="{14066DD1-BC90-4BBF-9E94-1EA5BC333EB5}"/>
              </a:ext>
            </a:extLst>
          </p:cNvPr>
          <p:cNvPicPr>
            <a:picLocks noChangeAspect="1"/>
          </p:cNvPicPr>
          <p:nvPr/>
        </p:nvPicPr>
        <p:blipFill>
          <a:blip r:embed="rId4"/>
          <a:stretch>
            <a:fillRect/>
          </a:stretch>
        </p:blipFill>
        <p:spPr>
          <a:xfrm>
            <a:off x="1072955" y="3824884"/>
            <a:ext cx="3771900" cy="352425"/>
          </a:xfrm>
          <a:prstGeom prst="rect">
            <a:avLst/>
          </a:prstGeom>
        </p:spPr>
      </p:pic>
      <p:sp>
        <p:nvSpPr>
          <p:cNvPr id="18" name="Arrow: Right 17">
            <a:extLst>
              <a:ext uri="{FF2B5EF4-FFF2-40B4-BE49-F238E27FC236}">
                <a16:creationId xmlns:a16="http://schemas.microsoft.com/office/drawing/2014/main" id="{384538B3-B71B-4CEA-97F4-52E7F751644B}"/>
              </a:ext>
            </a:extLst>
          </p:cNvPr>
          <p:cNvSpPr/>
          <p:nvPr/>
        </p:nvSpPr>
        <p:spPr>
          <a:xfrm rot="10800000">
            <a:off x="5296488" y="3807977"/>
            <a:ext cx="228828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254798-11D3-41B9-9D95-BFCE96A255BC}"/>
              </a:ext>
            </a:extLst>
          </p:cNvPr>
          <p:cNvSpPr txBox="1"/>
          <p:nvPr/>
        </p:nvSpPr>
        <p:spPr>
          <a:xfrm>
            <a:off x="7465255" y="3807976"/>
            <a:ext cx="3193367" cy="369332"/>
          </a:xfrm>
          <a:prstGeom prst="rect">
            <a:avLst/>
          </a:prstGeom>
          <a:noFill/>
        </p:spPr>
        <p:txBody>
          <a:bodyPr wrap="square" rtlCol="0">
            <a:spAutoFit/>
          </a:bodyPr>
          <a:lstStyle/>
          <a:p>
            <a:pPr algn="ctr"/>
            <a:r>
              <a:rPr lang="en-US" dirty="0">
                <a:latin typeface="Bahnschrift" panose="020B0502040204020203" pitchFamily="34" charset="0"/>
              </a:rPr>
              <a:t>SQL Statement</a:t>
            </a:r>
          </a:p>
        </p:txBody>
      </p:sp>
      <p:sp>
        <p:nvSpPr>
          <p:cNvPr id="20" name="TextBox 19">
            <a:extLst>
              <a:ext uri="{FF2B5EF4-FFF2-40B4-BE49-F238E27FC236}">
                <a16:creationId xmlns:a16="http://schemas.microsoft.com/office/drawing/2014/main" id="{FEA38E13-42BE-413F-B59B-D31155F60670}"/>
              </a:ext>
            </a:extLst>
          </p:cNvPr>
          <p:cNvSpPr txBox="1"/>
          <p:nvPr/>
        </p:nvSpPr>
        <p:spPr>
          <a:xfrm>
            <a:off x="3404382" y="4445391"/>
            <a:ext cx="5008098" cy="923330"/>
          </a:xfrm>
          <a:prstGeom prst="rect">
            <a:avLst/>
          </a:prstGeom>
          <a:noFill/>
        </p:spPr>
        <p:txBody>
          <a:bodyPr wrap="square" rtlCol="0">
            <a:spAutoFit/>
          </a:bodyPr>
          <a:lstStyle/>
          <a:p>
            <a:pPr algn="ctr"/>
            <a:r>
              <a:rPr lang="en-US" b="1" u="sng" dirty="0">
                <a:solidFill>
                  <a:schemeClr val="accent6"/>
                </a:solidFill>
              </a:rPr>
              <a:t>This will return all rows from the Users Table, which is a breach of intended us for this code.</a:t>
            </a:r>
          </a:p>
        </p:txBody>
      </p:sp>
    </p:spTree>
    <p:extLst>
      <p:ext uri="{BB962C8B-B14F-4D97-AF65-F5344CB8AC3E}">
        <p14:creationId xmlns:p14="http://schemas.microsoft.com/office/powerpoint/2010/main" val="206018522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EBDE0-86E7-4FBC-923C-44E148689D61}"/>
              </a:ext>
            </a:extLst>
          </p:cNvPr>
          <p:cNvSpPr txBox="1"/>
          <p:nvPr/>
        </p:nvSpPr>
        <p:spPr>
          <a:xfrm>
            <a:off x="2977662" y="335839"/>
            <a:ext cx="5514535" cy="769441"/>
          </a:xfrm>
          <a:prstGeom prst="rect">
            <a:avLst/>
          </a:prstGeom>
          <a:noFill/>
        </p:spPr>
        <p:txBody>
          <a:bodyPr wrap="square" rtlCol="0">
            <a:spAutoFit/>
          </a:bodyPr>
          <a:lstStyle/>
          <a:p>
            <a:pPr algn="ctr"/>
            <a:r>
              <a:rPr lang="en-US" sz="4400" dirty="0">
                <a:latin typeface="Bahnschrift" panose="020B0502040204020203" pitchFamily="34" charset="0"/>
              </a:rPr>
              <a:t>Prevention</a:t>
            </a:r>
          </a:p>
        </p:txBody>
      </p:sp>
      <p:sp>
        <p:nvSpPr>
          <p:cNvPr id="3" name="TextBox 2">
            <a:extLst>
              <a:ext uri="{FF2B5EF4-FFF2-40B4-BE49-F238E27FC236}">
                <a16:creationId xmlns:a16="http://schemas.microsoft.com/office/drawing/2014/main" id="{518E0DFC-8B8C-48E9-AF33-61FF51D20151}"/>
              </a:ext>
            </a:extLst>
          </p:cNvPr>
          <p:cNvSpPr txBox="1"/>
          <p:nvPr/>
        </p:nvSpPr>
        <p:spPr>
          <a:xfrm>
            <a:off x="253218" y="1483176"/>
            <a:ext cx="6907237" cy="480131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The preferred option is to use a safe API, which avoids the use of the interpreter entirely or provides a parameterized interface, or migrate to use Object Relational Mapping Tools (ORMs).</a:t>
            </a:r>
          </a:p>
          <a:p>
            <a:pPr marL="285750" indent="-285750">
              <a:buFont typeface="Arial" panose="020B0604020202020204" pitchFamily="34" charset="0"/>
              <a:buChar char="•"/>
            </a:pPr>
            <a:endParaRPr lang="en-US" dirty="0">
              <a:solidFill>
                <a:srgbClr val="000000"/>
              </a:solidFill>
              <a:latin typeface="Bahnschrift" panose="020B0502040204020203" pitchFamily="34" charset="0"/>
            </a:endParaRPr>
          </a:p>
          <a:p>
            <a:endParaRPr lang="en-US" b="0" i="0" dirty="0">
              <a:solidFill>
                <a:srgbClr val="000000"/>
              </a:solidFill>
              <a:effectLst/>
              <a:latin typeface="Bahnschrift" panose="020B0502040204020203" pitchFamily="34" charset="0"/>
            </a:endParaRPr>
          </a:p>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Use LIMIT and other SQL controls within queries to prevent mass disclosure of records in case of SQL injection.</a:t>
            </a:r>
          </a:p>
          <a:p>
            <a:pPr marL="285750" indent="-285750">
              <a:buFont typeface="Arial" panose="020B0604020202020204" pitchFamily="34" charset="0"/>
              <a:buChar char="•"/>
            </a:pPr>
            <a:endParaRPr lang="en-US" dirty="0">
              <a:solidFill>
                <a:srgbClr val="000000"/>
              </a:solidFill>
              <a:latin typeface="Bahnschrift" panose="020B0502040204020203" pitchFamily="34" charset="0"/>
            </a:endParaRPr>
          </a:p>
          <a:p>
            <a:pPr marL="285750" indent="-285750">
              <a:buFont typeface="Arial" panose="020B0604020202020204" pitchFamily="34" charset="0"/>
              <a:buChar char="•"/>
            </a:pPr>
            <a:endParaRPr lang="en-US" b="0" i="0" dirty="0">
              <a:solidFill>
                <a:srgbClr val="000000"/>
              </a:solidFill>
              <a:effectLst/>
              <a:latin typeface="Bahnschrift" panose="020B0502040204020203" pitchFamily="34" charset="0"/>
            </a:endParaRPr>
          </a:p>
          <a:p>
            <a:pPr marL="285750" indent="-285750">
              <a:buFont typeface="Arial" panose="020B0604020202020204" pitchFamily="34" charset="0"/>
              <a:buChar char="•"/>
            </a:pPr>
            <a:endParaRPr lang="en-US" dirty="0">
              <a:solidFill>
                <a:srgbClr val="000000"/>
              </a:solidFill>
              <a:latin typeface="Bahnschrift" panose="020B0502040204020203" pitchFamily="34" charset="0"/>
            </a:endParaRPr>
          </a:p>
          <a:p>
            <a:pPr marL="285750" indent="-285750">
              <a:buFont typeface="Arial" panose="020B0604020202020204" pitchFamily="34" charset="0"/>
              <a:buChar char="•"/>
            </a:pPr>
            <a:r>
              <a:rPr lang="en-US" b="0" i="0" dirty="0">
                <a:effectLst/>
                <a:latin typeface="Bahnschrift" panose="020B0502040204020203" pitchFamily="34" charset="0"/>
              </a:rPr>
              <a:t>Apply </a:t>
            </a:r>
            <a:r>
              <a:rPr lang="en-US" b="1" i="0" dirty="0">
                <a:effectLst/>
                <a:latin typeface="Bahnschrift" panose="020B0502040204020203" pitchFamily="34" charset="0"/>
              </a:rPr>
              <a:t>Input Validation</a:t>
            </a:r>
            <a:r>
              <a:rPr lang="en-US" b="0" i="0" dirty="0">
                <a:effectLst/>
                <a:latin typeface="Bahnschrift" panose="020B0502040204020203" pitchFamily="34" charset="0"/>
              </a:rPr>
              <a:t> (using "allow list" approach) combined with </a:t>
            </a:r>
            <a:r>
              <a:rPr lang="en-US" b="1" i="0" dirty="0">
                <a:effectLst/>
                <a:latin typeface="Bahnschrift" panose="020B0502040204020203" pitchFamily="34" charset="0"/>
              </a:rPr>
              <a:t>Output </a:t>
            </a:r>
            <a:r>
              <a:rPr lang="en-US" b="1" i="0" dirty="0" err="1">
                <a:effectLst/>
                <a:latin typeface="Bahnschrift" panose="020B0502040204020203" pitchFamily="34" charset="0"/>
              </a:rPr>
              <a:t>Sanitizing+Escaping</a:t>
            </a:r>
            <a:r>
              <a:rPr lang="en-US" b="0" i="0" dirty="0">
                <a:effectLst/>
                <a:latin typeface="Bahnschrift" panose="020B0502040204020203" pitchFamily="34" charset="0"/>
              </a:rPr>
              <a:t> on user input/output.</a:t>
            </a:r>
          </a:p>
          <a:p>
            <a:pPr marL="285750" indent="-285750">
              <a:buFont typeface="Arial" panose="020B0604020202020204" pitchFamily="34" charset="0"/>
              <a:buChar char="•"/>
            </a:pPr>
            <a:endParaRPr lang="en-US" b="0" i="0" dirty="0">
              <a:solidFill>
                <a:srgbClr val="000000"/>
              </a:solidFill>
              <a:effectLst/>
              <a:latin typeface="roboto" panose="02000000000000000000" pitchFamily="2" charset="0"/>
            </a:endParaRPr>
          </a:p>
          <a:p>
            <a:pPr marL="285750" indent="-285750">
              <a:buFont typeface="Arial" panose="020B0604020202020204" pitchFamily="34" charset="0"/>
              <a:buChar char="•"/>
            </a:pPr>
            <a:endParaRPr lang="en-US" dirty="0">
              <a:solidFill>
                <a:srgbClr val="000000"/>
              </a:solidFill>
              <a:latin typeface="roboto" panose="02000000000000000000" pitchFamily="2" charset="0"/>
            </a:endParaRPr>
          </a:p>
          <a:p>
            <a:pPr marL="285750" indent="-285750">
              <a:buFont typeface="Arial" panose="020B0604020202020204" pitchFamily="34" charset="0"/>
              <a:buChar char="•"/>
            </a:pPr>
            <a:endParaRPr lang="en-US" dirty="0">
              <a:solidFill>
                <a:srgbClr val="000000"/>
              </a:solidFill>
              <a:latin typeface="roboto" panose="02000000000000000000" pitchFamily="2"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B926D70A-2735-4D79-A296-690FBE30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332" y="1483176"/>
            <a:ext cx="3535343" cy="3551126"/>
          </a:xfrm>
          <a:prstGeom prst="rect">
            <a:avLst/>
          </a:prstGeom>
        </p:spPr>
      </p:pic>
    </p:spTree>
    <p:extLst>
      <p:ext uri="{BB962C8B-B14F-4D97-AF65-F5344CB8AC3E}">
        <p14:creationId xmlns:p14="http://schemas.microsoft.com/office/powerpoint/2010/main" val="3378721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EB55-60C8-4E5A-9302-C6EFAC095181}"/>
              </a:ext>
            </a:extLst>
          </p:cNvPr>
          <p:cNvSpPr>
            <a:spLocks noGrp="1"/>
          </p:cNvSpPr>
          <p:nvPr>
            <p:ph type="title"/>
          </p:nvPr>
        </p:nvSpPr>
        <p:spPr>
          <a:xfrm>
            <a:off x="1668400" y="1004668"/>
            <a:ext cx="3175415" cy="735545"/>
          </a:xfrm>
        </p:spPr>
        <p:txBody>
          <a:bodyPr>
            <a:noAutofit/>
          </a:bodyPr>
          <a:lstStyle/>
          <a:p>
            <a:pPr algn="ctr"/>
            <a:r>
              <a:rPr lang="en-US" i="1" dirty="0">
                <a:latin typeface="Bahnschrift" panose="020B0502040204020203" pitchFamily="34" charset="0"/>
              </a:rPr>
              <a:t>Broken Authentication </a:t>
            </a:r>
          </a:p>
        </p:txBody>
      </p:sp>
      <p:sp>
        <p:nvSpPr>
          <p:cNvPr id="4" name="Text Placeholder 3">
            <a:extLst>
              <a:ext uri="{FF2B5EF4-FFF2-40B4-BE49-F238E27FC236}">
                <a16:creationId xmlns:a16="http://schemas.microsoft.com/office/drawing/2014/main" id="{6ECA4DE7-247F-4EA9-81E9-7F069BB1D76C}"/>
              </a:ext>
            </a:extLst>
          </p:cNvPr>
          <p:cNvSpPr>
            <a:spLocks noGrp="1"/>
          </p:cNvSpPr>
          <p:nvPr>
            <p:ph type="body" sz="half" idx="2"/>
          </p:nvPr>
        </p:nvSpPr>
        <p:spPr>
          <a:xfrm>
            <a:off x="1124291" y="2025748"/>
            <a:ext cx="4263635" cy="3879674"/>
          </a:xfrm>
        </p:spPr>
        <p:txBody>
          <a:bodyPr>
            <a:normAutofit lnSpcReduction="10000"/>
          </a:bodyPr>
          <a:lstStyle/>
          <a:p>
            <a:pPr algn="ctr"/>
            <a:r>
              <a:rPr lang="en-US" sz="2400" b="1" dirty="0">
                <a:latin typeface="Bahnschrift" panose="020B0502040204020203" pitchFamily="34" charset="0"/>
              </a:rPr>
              <a:t>What is it?</a:t>
            </a:r>
          </a:p>
          <a:p>
            <a:pPr algn="ctr"/>
            <a:r>
              <a:rPr lang="en-US" dirty="0"/>
              <a:t> </a:t>
            </a:r>
            <a:r>
              <a:rPr lang="en-US" b="1" dirty="0">
                <a:latin typeface="Bahnschrift" panose="020B0502040204020203" pitchFamily="34" charset="0"/>
              </a:rPr>
              <a:t>Credential stuffing</a:t>
            </a:r>
            <a:r>
              <a:rPr lang="en-US" dirty="0">
                <a:latin typeface="Bahnschrift" panose="020B0502040204020203" pitchFamily="34" charset="0"/>
              </a:rPr>
              <a:t>, the use of lists of known passwords, is a common attack.</a:t>
            </a:r>
          </a:p>
          <a:p>
            <a:pPr algn="ctr"/>
            <a:r>
              <a:rPr lang="en-US" b="1" dirty="0">
                <a:solidFill>
                  <a:srgbClr val="000000"/>
                </a:solidFill>
                <a:latin typeface="Bahnschrift" panose="020B0502040204020203" pitchFamily="34" charset="0"/>
              </a:rPr>
              <a:t>C</a:t>
            </a:r>
            <a:r>
              <a:rPr lang="en-US" b="1" i="0" dirty="0">
                <a:solidFill>
                  <a:srgbClr val="000000"/>
                </a:solidFill>
                <a:effectLst/>
                <a:latin typeface="Bahnschrift" panose="020B0502040204020203" pitchFamily="34" charset="0"/>
              </a:rPr>
              <a:t>ontinued use of passwords </a:t>
            </a:r>
            <a:r>
              <a:rPr lang="en-US" b="0" i="0" dirty="0">
                <a:solidFill>
                  <a:srgbClr val="000000"/>
                </a:solidFill>
                <a:effectLst/>
                <a:latin typeface="Bahnschrift" panose="020B0502040204020203" pitchFamily="34" charset="0"/>
              </a:rPr>
              <a:t>as a sole factor.</a:t>
            </a:r>
          </a:p>
          <a:p>
            <a:pPr algn="ctr"/>
            <a:r>
              <a:rPr lang="en-US" dirty="0">
                <a:latin typeface="Bahnschrift" panose="020B0502040204020203" pitchFamily="34" charset="0"/>
              </a:rPr>
              <a:t>Application </a:t>
            </a:r>
            <a:r>
              <a:rPr lang="en-US" b="1" dirty="0">
                <a:latin typeface="Bahnschrift" panose="020B0502040204020203" pitchFamily="34" charset="0"/>
              </a:rPr>
              <a:t>session timeouts aren’t set properly</a:t>
            </a:r>
            <a:r>
              <a:rPr lang="en-US" dirty="0">
                <a:latin typeface="Bahnschrift" panose="020B0502040204020203" pitchFamily="34" charset="0"/>
              </a:rPr>
              <a:t>. A user uses a public computer to access an application. Instead of selecting “logout” the user simply closes the browser tab and walks away. An attacker uses the same browser an hour later, and the user is still authenticated.</a:t>
            </a:r>
          </a:p>
          <a:p>
            <a:endParaRPr lang="en-US" dirty="0"/>
          </a:p>
        </p:txBody>
      </p:sp>
      <p:graphicFrame>
        <p:nvGraphicFramePr>
          <p:cNvPr id="17" name="Content Placeholder 16">
            <a:extLst>
              <a:ext uri="{FF2B5EF4-FFF2-40B4-BE49-F238E27FC236}">
                <a16:creationId xmlns:a16="http://schemas.microsoft.com/office/drawing/2014/main" id="{952A9E8E-0FAF-499E-B467-3DE6EABBEC36}"/>
              </a:ext>
            </a:extLst>
          </p:cNvPr>
          <p:cNvGraphicFramePr>
            <a:graphicFrameLocks noGrp="1"/>
          </p:cNvGraphicFramePr>
          <p:nvPr>
            <p:ph idx="1"/>
            <p:extLst>
              <p:ext uri="{D42A27DB-BD31-4B8C-83A1-F6EECF244321}">
                <p14:modId xmlns:p14="http://schemas.microsoft.com/office/powerpoint/2010/main" val="3737934377"/>
              </p:ext>
            </p:extLst>
          </p:nvPr>
        </p:nvGraphicFramePr>
        <p:xfrm>
          <a:off x="5739618" y="952500"/>
          <a:ext cx="4996644" cy="450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10089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545</TotalTime>
  <Words>2711</Words>
  <Application>Microsoft Office PowerPoint</Application>
  <PresentationFormat>Widescreen</PresentationFormat>
  <Paragraphs>242</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Algerian</vt:lpstr>
      <vt:lpstr>Arial</vt:lpstr>
      <vt:lpstr>Bahnschrift</vt:lpstr>
      <vt:lpstr>Bahnschrift SemiLight</vt:lpstr>
      <vt:lpstr>Baskerville Old Face</vt:lpstr>
      <vt:lpstr>Calibri</vt:lpstr>
      <vt:lpstr>Century Gothic</vt:lpstr>
      <vt:lpstr>Roboto</vt:lpstr>
      <vt:lpstr>Roboto</vt:lpstr>
      <vt:lpstr>Wingdings</vt:lpstr>
      <vt:lpstr>Gallery</vt:lpstr>
      <vt:lpstr>OWASP Top 10 Review</vt:lpstr>
      <vt:lpstr>What is OWASP? </vt:lpstr>
      <vt:lpstr>THE OWASP TOP 10 PROJECT</vt:lpstr>
      <vt:lpstr>PowerPoint Presentation</vt:lpstr>
      <vt:lpstr>Injection </vt:lpstr>
      <vt:lpstr>Examples of Injection</vt:lpstr>
      <vt:lpstr>PowerPoint Presentation</vt:lpstr>
      <vt:lpstr>PowerPoint Presentation</vt:lpstr>
      <vt:lpstr>Broken Authentication </vt:lpstr>
      <vt:lpstr>Examples of Broken Authentication</vt:lpstr>
      <vt:lpstr>PowerPoint Presentation</vt:lpstr>
      <vt:lpstr>PowerPoint Presentation</vt:lpstr>
      <vt:lpstr>PowerPoint Presentation</vt:lpstr>
      <vt:lpstr>Sensitive Data Exposure</vt:lpstr>
      <vt:lpstr>Examples of Sensitive Data Exposure</vt:lpstr>
      <vt:lpstr>PowerPoint Presentation</vt:lpstr>
      <vt:lpstr>XML External Entities(XXE)</vt:lpstr>
      <vt:lpstr>Examples of XXE</vt:lpstr>
      <vt:lpstr>PowerPoint Presentation</vt:lpstr>
      <vt:lpstr>PowerPoint Presentation</vt:lpstr>
      <vt:lpstr>Broken Access Control</vt:lpstr>
      <vt:lpstr>Examples of Broken Access Control</vt:lpstr>
      <vt:lpstr>PowerPoint Presentation</vt:lpstr>
      <vt:lpstr>PowerPoint Presentation</vt:lpstr>
      <vt:lpstr>Security Misconfiguration</vt:lpstr>
      <vt:lpstr>Examples of Security Misconfiguration</vt:lpstr>
      <vt:lpstr>PowerPoint Presentation</vt:lpstr>
      <vt:lpstr>Cross-Site Scripting (XSS)</vt:lpstr>
      <vt:lpstr>Examples of XSS</vt:lpstr>
      <vt:lpstr>PowerPoint Presentation</vt:lpstr>
      <vt:lpstr>PowerPoint Presentation</vt:lpstr>
      <vt:lpstr>Insecure Deserialization</vt:lpstr>
      <vt:lpstr>Example of Insecure Deserialization</vt:lpstr>
      <vt:lpstr>PowerPoint Presentation</vt:lpstr>
      <vt:lpstr>Using Components with Known Vulnerabilities</vt:lpstr>
      <vt:lpstr>Examples of Using Components with Unknown Vulnerabilities</vt:lpstr>
      <vt:lpstr>PowerPoint Presentation</vt:lpstr>
      <vt:lpstr>Insufficient Logging and Monitoring</vt:lpstr>
      <vt:lpstr>Examples of Insufficient Logging and Monitoring</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Review</dc:title>
  <dc:creator>Kenneth Marshall</dc:creator>
  <cp:lastModifiedBy>Kenneth Marshall</cp:lastModifiedBy>
  <cp:revision>66</cp:revision>
  <dcterms:created xsi:type="dcterms:W3CDTF">2021-05-27T00:41:06Z</dcterms:created>
  <dcterms:modified xsi:type="dcterms:W3CDTF">2021-05-27T09:46:20Z</dcterms:modified>
</cp:coreProperties>
</file>