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Playfair Display"/>
      <p:regular r:id="rId15"/>
      <p:bold r:id="rId16"/>
      <p:italic r:id="rId17"/>
      <p:boldItalic r:id="rId18"/>
    </p:embeddedFont>
    <p:embeddedFont>
      <p:font typeface="Playfair Display Regular"/>
      <p:bold r:id="rId19"/>
      <p:boldItalic r:id="rId20"/>
    </p:embeddedFont>
    <p:embeddedFont>
      <p:font typeface="Helvetica Neue"/>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boldItalic.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5" Type="http://schemas.openxmlformats.org/officeDocument/2006/relationships/font" Target="fonts/PlayfairDisplay-regular.fntdata"/><Relationship Id="rId14" Type="http://schemas.openxmlformats.org/officeDocument/2006/relationships/font" Target="fonts/Roboto-boldItalic.fntdata"/><Relationship Id="rId17" Type="http://schemas.openxmlformats.org/officeDocument/2006/relationships/font" Target="fonts/PlayfairDisplay-italic.fntdata"/><Relationship Id="rId16" Type="http://schemas.openxmlformats.org/officeDocument/2006/relationships/font" Target="fonts/PlayfairDisplay-bold.fntdata"/><Relationship Id="rId19" Type="http://schemas.openxmlformats.org/officeDocument/2006/relationships/font" Target="fonts/PlayfairDisplayRegular-bold.fntdata"/><Relationship Id="rId18" Type="http://schemas.openxmlformats.org/officeDocument/2006/relationships/font" Target="fonts/PlayfairDispl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e61823b5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e61823b5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e85b4f971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e85b4f971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t>Building upon what Luke has said, the requirements and functionalities of our web application aim to solve the problems imposed by disease lockdowns.</a:t>
            </a:r>
            <a:br>
              <a:rPr lang="en"/>
            </a:br>
            <a:br>
              <a:rPr lang="en"/>
            </a:br>
            <a:r>
              <a:rPr lang="en"/>
              <a:t>For our first requirement, with report searching, users may be able to search for reports with proper filtering. For example, a user may search for disease occurrences in their area from the past week. This would help inform users of any diseases in their area, where they could look out for certain symptoms of a new virus, or look out for outbreaks that may occur.</a:t>
            </a:r>
            <a:br>
              <a:rPr lang="en"/>
            </a:br>
            <a:br>
              <a:rPr lang="en"/>
            </a:br>
            <a:r>
              <a:rPr lang="en"/>
              <a:t>For our next requirement, we aim to visually represent these reports with maps and graphs, allowing for a more user-friendly website with detailed representation.</a:t>
            </a:r>
            <a:br>
              <a:rPr lang="en"/>
            </a:br>
            <a:br>
              <a:rPr lang="en"/>
            </a:br>
            <a:r>
              <a:rPr lang="en"/>
              <a:t>We also have a predictions requirement, where our application will predict lockdowns </a:t>
            </a:r>
            <a:r>
              <a:rPr lang="en"/>
              <a:t>occurring</a:t>
            </a:r>
            <a:r>
              <a:rPr lang="en"/>
              <a:t> in an area based on past lockdowns. This would lead into our alerts requirement where we would create alert pages based on these predictions. Our alerts will notify users that a lockdown may occur, displaying the number of cases that caused the last lockdown and the number of cases that trigger our lockdown prediction. With these alerts, we hope to better prepare users for potential lockdowns, for example, people travelling overseas may be alerted about a potential lockdown, allowing them react accordingly in a timely manner, whether they need to extend their trip or book early flights back.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e85b4f97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e85b4f97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rgbClr val="3C4043"/>
                </a:solidFill>
                <a:highlight>
                  <a:srgbClr val="FFFFFF"/>
                </a:highlight>
                <a:latin typeface="Roboto"/>
                <a:ea typeface="Roboto"/>
                <a:cs typeface="Roboto"/>
                <a:sym typeface="Roboto"/>
              </a:rPr>
              <a:t>Our Frontend is a React Native Webapp. This is what a client will interact with from their computer - and was chosen due to it’s fast development speed. This web-app then checks for real-time updates from our Python Flask Server operating in the backend to collect data and server responses. Flask is a light-weight with low-overhead python server library, allowing for fast development and quick response times.</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sz="1050">
                <a:solidFill>
                  <a:srgbClr val="3C4043"/>
                </a:solidFill>
                <a:highlight>
                  <a:srgbClr val="FFFFFF"/>
                </a:highlight>
                <a:latin typeface="Roboto"/>
                <a:ea typeface="Roboto"/>
                <a:cs typeface="Roboto"/>
                <a:sym typeface="Roboto"/>
              </a:rPr>
              <a:t>The responses from our internal backend are built using a collection of data-points using a variety of APIs, Including: </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 sz="1050">
                <a:solidFill>
                  <a:srgbClr val="3C4043"/>
                </a:solidFill>
                <a:highlight>
                  <a:srgbClr val="FFFFFF"/>
                </a:highlight>
                <a:latin typeface="Roboto"/>
                <a:ea typeface="Roboto"/>
                <a:cs typeface="Roboto"/>
                <a:sym typeface="Roboto"/>
              </a:rPr>
              <a:t>(Our API) A custom designed and built API that can collect and generate reports from a variety of sources on Pro-Med-Mail</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 sz="1050">
                <a:solidFill>
                  <a:srgbClr val="3C4043"/>
                </a:solidFill>
                <a:highlight>
                  <a:srgbClr val="FFFFFF"/>
                </a:highlight>
                <a:latin typeface="Roboto"/>
                <a:ea typeface="Roboto"/>
                <a:cs typeface="Roboto"/>
                <a:sym typeface="Roboto"/>
              </a:rPr>
              <a:t>The Sourdough API, that collects information from the World Health Organization and serves it in a computer-friendly manner.</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 sz="1050">
                <a:solidFill>
                  <a:srgbClr val="3C4043"/>
                </a:solidFill>
                <a:highlight>
                  <a:srgbClr val="FFFFFF"/>
                </a:highlight>
                <a:latin typeface="Roboto"/>
                <a:ea typeface="Roboto"/>
                <a:cs typeface="Roboto"/>
                <a:sym typeface="Roboto"/>
              </a:rPr>
              <a:t>The Google Maps API - a general all rounder api that can help collect and display information, and</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 sz="1050">
                <a:solidFill>
                  <a:srgbClr val="3C4043"/>
                </a:solidFill>
                <a:highlight>
                  <a:srgbClr val="FFFFFF"/>
                </a:highlight>
                <a:latin typeface="Roboto"/>
                <a:ea typeface="Roboto"/>
                <a:cs typeface="Roboto"/>
                <a:sym typeface="Roboto"/>
              </a:rPr>
              <a:t>The Google Geodecoding API - to allow us to generate information that is specific to our user no matter where they are in the world.</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3C4043"/>
                </a:solidFill>
                <a:highlight>
                  <a:srgbClr val="FFFFFF"/>
                </a:highlight>
                <a:latin typeface="Roboto"/>
                <a:ea typeface="Roboto"/>
                <a:cs typeface="Roboto"/>
                <a:sym typeface="Roboto"/>
              </a:rPr>
              <a:t>The system has been designed in this manner to allow for ease of use for a user and a quick design process, following an agile development mentality.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e85b4f97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e85b4f97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E1F5C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 Id="rId4" Type="http://schemas.openxmlformats.org/officeDocument/2006/relationships/image" Target="../media/image1.png"/><Relationship Id="rId5"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1.jp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gif"/><Relationship Id="rId4" Type="http://schemas.openxmlformats.org/officeDocument/2006/relationships/image" Target="../media/image10.png"/><Relationship Id="rId5" Type="http://schemas.openxmlformats.org/officeDocument/2006/relationships/image" Target="../media/image16.gif"/><Relationship Id="rId6"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8.png"/><Relationship Id="rId9" Type="http://schemas.openxmlformats.org/officeDocument/2006/relationships/image" Target="../media/image12.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14.png"/><Relationship Id="rId8"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16"/>
          </a:xfrm>
          <a:prstGeom prst="rect">
            <a:avLst/>
          </a:prstGeom>
          <a:noFill/>
          <a:ln>
            <a:noFill/>
          </a:ln>
        </p:spPr>
      </p:pic>
      <p:sp>
        <p:nvSpPr>
          <p:cNvPr id="55" name="Google Shape;55;p13"/>
          <p:cNvSpPr txBox="1"/>
          <p:nvPr/>
        </p:nvSpPr>
        <p:spPr>
          <a:xfrm>
            <a:off x="2495400" y="1543075"/>
            <a:ext cx="4153200" cy="708000"/>
          </a:xfrm>
          <a:prstGeom prst="rect">
            <a:avLst/>
          </a:prstGeom>
          <a:noFill/>
          <a:ln>
            <a:noFill/>
          </a:ln>
          <a:effectLst>
            <a:outerShdw blurRad="71438" rotWithShape="0" algn="bl" dir="6240000" dist="47625">
              <a:srgbClr val="000000">
                <a:alpha val="63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3400">
                <a:solidFill>
                  <a:srgbClr val="F5C944"/>
                </a:solidFill>
                <a:latin typeface="Open Sans"/>
                <a:ea typeface="Open Sans"/>
                <a:cs typeface="Open Sans"/>
                <a:sym typeface="Open Sans"/>
              </a:rPr>
              <a:t>Nug</a:t>
            </a:r>
            <a:r>
              <a:rPr b="1" lang="en" sz="3400">
                <a:solidFill>
                  <a:schemeClr val="accent4"/>
                </a:solidFill>
                <a:latin typeface="Open Sans"/>
                <a:ea typeface="Open Sans"/>
                <a:cs typeface="Open Sans"/>
                <a:sym typeface="Open Sans"/>
              </a:rPr>
              <a:t>Search</a:t>
            </a:r>
            <a:endParaRPr b="1" sz="3400">
              <a:solidFill>
                <a:schemeClr val="accent4"/>
              </a:solidFill>
              <a:latin typeface="Open Sans"/>
              <a:ea typeface="Open Sans"/>
              <a:cs typeface="Open Sans"/>
              <a:sym typeface="Open Sans"/>
            </a:endParaRPr>
          </a:p>
        </p:txBody>
      </p:sp>
      <p:sp>
        <p:nvSpPr>
          <p:cNvPr id="56" name="Google Shape;56;p13"/>
          <p:cNvSpPr/>
          <p:nvPr/>
        </p:nvSpPr>
        <p:spPr>
          <a:xfrm>
            <a:off x="1424550" y="2379825"/>
            <a:ext cx="6294900" cy="3072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File:Magnifying glass icon.svg - Wikimedia Commons" id="57" name="Google Shape;57;p13"/>
          <p:cNvPicPr preferRelativeResize="0"/>
          <p:nvPr/>
        </p:nvPicPr>
        <p:blipFill>
          <a:blip r:embed="rId4">
            <a:alphaModFix/>
          </a:blip>
          <a:stretch>
            <a:fillRect/>
          </a:stretch>
        </p:blipFill>
        <p:spPr>
          <a:xfrm>
            <a:off x="1504601" y="2433590"/>
            <a:ext cx="199650" cy="199650"/>
          </a:xfrm>
          <a:prstGeom prst="rect">
            <a:avLst/>
          </a:prstGeom>
          <a:noFill/>
          <a:ln>
            <a:noFill/>
          </a:ln>
        </p:spPr>
      </p:pic>
      <p:sp>
        <p:nvSpPr>
          <p:cNvPr id="58" name="Google Shape;58;p13"/>
          <p:cNvSpPr txBox="1"/>
          <p:nvPr/>
        </p:nvSpPr>
        <p:spPr>
          <a:xfrm>
            <a:off x="1754550" y="2348775"/>
            <a:ext cx="5634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66666"/>
                </a:solidFill>
              </a:rPr>
              <a:t>Deliverable 3 - Team McNuggets</a:t>
            </a:r>
            <a:endParaRPr sz="1200">
              <a:solidFill>
                <a:srgbClr val="666666"/>
              </a:solidFill>
            </a:endParaRPr>
          </a:p>
        </p:txBody>
      </p:sp>
      <p:pic>
        <p:nvPicPr>
          <p:cNvPr id="59" name="Google Shape;59;p13"/>
          <p:cNvPicPr preferRelativeResize="0"/>
          <p:nvPr/>
        </p:nvPicPr>
        <p:blipFill>
          <a:blip r:embed="rId5">
            <a:alphaModFix/>
          </a:blip>
          <a:stretch>
            <a:fillRect/>
          </a:stretch>
        </p:blipFill>
        <p:spPr>
          <a:xfrm>
            <a:off x="0" y="1659400"/>
            <a:ext cx="1817700" cy="1748050"/>
          </a:xfrm>
          <a:prstGeom prst="rect">
            <a:avLst/>
          </a:prstGeom>
          <a:noFill/>
          <a:ln>
            <a:noFill/>
          </a:ln>
        </p:spPr>
      </p:pic>
      <p:pic>
        <p:nvPicPr>
          <p:cNvPr id="60" name="Google Shape;60;p13"/>
          <p:cNvPicPr preferRelativeResize="0"/>
          <p:nvPr/>
        </p:nvPicPr>
        <p:blipFill>
          <a:blip r:embed="rId5">
            <a:alphaModFix/>
          </a:blip>
          <a:stretch>
            <a:fillRect/>
          </a:stretch>
        </p:blipFill>
        <p:spPr>
          <a:xfrm>
            <a:off x="-11175" y="1658950"/>
            <a:ext cx="1854200" cy="1783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2800"/>
                                        <p:tgtEl>
                                          <p:spTgt spid="5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p:nvPr/>
        </p:nvSpPr>
        <p:spPr>
          <a:xfrm>
            <a:off x="0" y="3246675"/>
            <a:ext cx="9144000" cy="2660175"/>
          </a:xfrm>
          <a:prstGeom prst="flowChartPunchedTape">
            <a:avLst/>
          </a:prstGeom>
          <a:solidFill>
            <a:srgbClr val="45AD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8900" y="3386163"/>
            <a:ext cx="9144000" cy="2660175"/>
          </a:xfrm>
          <a:prstGeom prst="flowChartPunchedTape">
            <a:avLst/>
          </a:prstGeom>
          <a:solidFill>
            <a:srgbClr val="45A8A3">
              <a:alpha val="80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0" y="3639625"/>
            <a:ext cx="9144000" cy="2660175"/>
          </a:xfrm>
          <a:prstGeom prst="flowChartPunchedTape">
            <a:avLst/>
          </a:prstGeom>
          <a:solidFill>
            <a:srgbClr val="547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3401550" y="1032950"/>
            <a:ext cx="2340900" cy="3905400"/>
          </a:xfrm>
          <a:prstGeom prst="flowChartAlternateProcess">
            <a:avLst/>
          </a:prstGeom>
          <a:solidFill>
            <a:srgbClr val="594F4F"/>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6150650" y="1032975"/>
            <a:ext cx="2340900" cy="3905400"/>
          </a:xfrm>
          <a:prstGeom prst="flowChartAlternateProcess">
            <a:avLst/>
          </a:prstGeom>
          <a:solidFill>
            <a:srgbClr val="594F4F"/>
          </a:solidFill>
          <a:ln>
            <a:noFill/>
          </a:ln>
          <a:effectLst>
            <a:outerShdw blurRad="57150" rotWithShape="0" algn="bl" dir="5400000" dist="19050">
              <a:srgbClr val="000000">
                <a:alpha val="2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652450" y="1003575"/>
            <a:ext cx="2340900" cy="3934800"/>
          </a:xfrm>
          <a:prstGeom prst="flowChartAlternateProcess">
            <a:avLst/>
          </a:prstGeom>
          <a:solidFill>
            <a:srgbClr val="594F4F"/>
          </a:solidFill>
          <a:ln>
            <a:noFill/>
          </a:ln>
          <a:effectLst>
            <a:outerShdw blurRad="57150" rotWithShape="0" algn="bl" dir="5400000" dist="19050">
              <a:srgbClr val="000000">
                <a:alpha val="1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ph type="title"/>
          </p:nvPr>
        </p:nvSpPr>
        <p:spPr>
          <a:xfrm>
            <a:off x="3114450" y="220725"/>
            <a:ext cx="2915100" cy="580800"/>
          </a:xfrm>
          <a:prstGeom prst="rect">
            <a:avLst/>
          </a:prstGeom>
          <a:noFill/>
          <a:effectLst>
            <a:outerShdw rotWithShape="0" algn="bl" dir="5400000" dist="19050">
              <a:srgbClr val="000000">
                <a:alpha val="8000"/>
              </a:srgbClr>
            </a:outerShdw>
          </a:effectLst>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594F4F"/>
                </a:solidFill>
                <a:latin typeface="Playfair Display Regular"/>
                <a:ea typeface="Playfair Display Regular"/>
                <a:cs typeface="Playfair Display Regular"/>
                <a:sym typeface="Playfair Display Regular"/>
              </a:rPr>
              <a:t>BUSINESS VALUE</a:t>
            </a:r>
            <a:endParaRPr>
              <a:solidFill>
                <a:srgbClr val="594F4F"/>
              </a:solidFill>
              <a:latin typeface="Playfair Display Regular"/>
              <a:ea typeface="Playfair Display Regular"/>
              <a:cs typeface="Playfair Display Regular"/>
              <a:sym typeface="Playfair Display Regular"/>
            </a:endParaRPr>
          </a:p>
        </p:txBody>
      </p:sp>
      <p:sp>
        <p:nvSpPr>
          <p:cNvPr id="72" name="Google Shape;72;p14"/>
          <p:cNvSpPr/>
          <p:nvPr/>
        </p:nvSpPr>
        <p:spPr>
          <a:xfrm>
            <a:off x="6150650" y="4494150"/>
            <a:ext cx="1969850" cy="444200"/>
          </a:xfrm>
          <a:custGeom>
            <a:rect b="b" l="l" r="r" t="t"/>
            <a:pathLst>
              <a:path extrusionOk="0" h="17768" w="78794">
                <a:moveTo>
                  <a:pt x="0" y="0"/>
                </a:moveTo>
                <a:lnTo>
                  <a:pt x="78794" y="17768"/>
                </a:lnTo>
                <a:lnTo>
                  <a:pt x="11845" y="17768"/>
                </a:lnTo>
                <a:lnTo>
                  <a:pt x="7725" y="16223"/>
                </a:lnTo>
                <a:lnTo>
                  <a:pt x="4377" y="13648"/>
                </a:lnTo>
                <a:lnTo>
                  <a:pt x="2060" y="10815"/>
                </a:lnTo>
                <a:lnTo>
                  <a:pt x="772" y="7725"/>
                </a:lnTo>
                <a:close/>
              </a:path>
            </a:pathLst>
          </a:custGeom>
          <a:solidFill>
            <a:srgbClr val="544A4A"/>
          </a:solidFill>
          <a:ln>
            <a:noFill/>
          </a:ln>
        </p:spPr>
      </p:sp>
      <p:sp>
        <p:nvSpPr>
          <p:cNvPr id="73" name="Google Shape;73;p14"/>
          <p:cNvSpPr txBox="1"/>
          <p:nvPr>
            <p:ph idx="1" type="body"/>
          </p:nvPr>
        </p:nvSpPr>
        <p:spPr>
          <a:xfrm>
            <a:off x="6335450" y="2950250"/>
            <a:ext cx="1971300" cy="1988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700">
                <a:solidFill>
                  <a:srgbClr val="E5FCC2"/>
                </a:solidFill>
                <a:latin typeface="Helvetica Neue"/>
                <a:ea typeface="Helvetica Neue"/>
                <a:cs typeface="Helvetica Neue"/>
                <a:sym typeface="Helvetica Neue"/>
              </a:rPr>
              <a:t>Our web-app will better prepare users for potential lockdowns through alerts on when we </a:t>
            </a:r>
            <a:r>
              <a:rPr b="1" lang="en" sz="700">
                <a:solidFill>
                  <a:srgbClr val="E5FCC2"/>
                </a:solidFill>
                <a:latin typeface="Helvetica Neue"/>
                <a:ea typeface="Helvetica Neue"/>
                <a:cs typeface="Helvetica Neue"/>
                <a:sym typeface="Helvetica Neue"/>
              </a:rPr>
              <a:t>predict</a:t>
            </a:r>
            <a:r>
              <a:rPr lang="en" sz="700">
                <a:solidFill>
                  <a:srgbClr val="E5FCC2"/>
                </a:solidFill>
                <a:latin typeface="Helvetica Neue"/>
                <a:ea typeface="Helvetica Neue"/>
                <a:cs typeface="Helvetica Neue"/>
                <a:sym typeface="Helvetica Neue"/>
              </a:rPr>
              <a:t> a lockdown is about to occur.</a:t>
            </a:r>
            <a:endParaRPr sz="700">
              <a:solidFill>
                <a:srgbClr val="E5FCC2"/>
              </a:solidFill>
              <a:latin typeface="Helvetica Neue"/>
              <a:ea typeface="Helvetica Neue"/>
              <a:cs typeface="Helvetica Neue"/>
              <a:sym typeface="Helvetica Neue"/>
            </a:endParaRPr>
          </a:p>
          <a:p>
            <a:pPr indent="0" lvl="0" marL="0" rtl="0" algn="just">
              <a:spcBef>
                <a:spcPts val="1200"/>
              </a:spcBef>
              <a:spcAft>
                <a:spcPts val="0"/>
              </a:spcAft>
              <a:buNone/>
            </a:pPr>
            <a:r>
              <a:rPr lang="en" sz="700">
                <a:solidFill>
                  <a:srgbClr val="E5FCC2"/>
                </a:solidFill>
                <a:latin typeface="Helvetica Neue"/>
                <a:ea typeface="Helvetica Neue"/>
                <a:cs typeface="Helvetica Neue"/>
                <a:sym typeface="Helvetica Neue"/>
              </a:rPr>
              <a:t>This would allow businesses to carry out the proper procedures of transitioning to remote work if necessary - reducing the effects of lockdown on productivity and profits, as well as allowing users to better plan travel plans.</a:t>
            </a:r>
            <a:endParaRPr sz="700">
              <a:solidFill>
                <a:srgbClr val="E5FCC2"/>
              </a:solidFill>
              <a:latin typeface="Helvetica Neue"/>
              <a:ea typeface="Helvetica Neue"/>
              <a:cs typeface="Helvetica Neue"/>
              <a:sym typeface="Helvetica Neue"/>
            </a:endParaRPr>
          </a:p>
          <a:p>
            <a:pPr indent="0" lvl="0" marL="0" rtl="0" algn="just">
              <a:spcBef>
                <a:spcPts val="1200"/>
              </a:spcBef>
              <a:spcAft>
                <a:spcPts val="1200"/>
              </a:spcAft>
              <a:buNone/>
            </a:pPr>
            <a:r>
              <a:rPr lang="en" sz="700">
                <a:solidFill>
                  <a:srgbClr val="E5FCC2"/>
                </a:solidFill>
                <a:latin typeface="Helvetica Neue"/>
                <a:ea typeface="Helvetica Neue"/>
                <a:cs typeface="Helvetica Neue"/>
                <a:sym typeface="Helvetica Neue"/>
              </a:rPr>
              <a:t>Our web-app will also allow for users to </a:t>
            </a:r>
            <a:r>
              <a:rPr b="1" lang="en" sz="700">
                <a:solidFill>
                  <a:srgbClr val="E5FCC2"/>
                </a:solidFill>
                <a:latin typeface="Helvetica Neue"/>
                <a:ea typeface="Helvetica Neue"/>
                <a:cs typeface="Helvetica Neue"/>
                <a:sym typeface="Helvetica Neue"/>
              </a:rPr>
              <a:t>search</a:t>
            </a:r>
            <a:r>
              <a:rPr lang="en" sz="700">
                <a:solidFill>
                  <a:srgbClr val="E5FCC2"/>
                </a:solidFill>
                <a:latin typeface="Helvetica Neue"/>
                <a:ea typeface="Helvetica Neue"/>
                <a:cs typeface="Helvetica Neue"/>
                <a:sym typeface="Helvetica Neue"/>
              </a:rPr>
              <a:t> for reports about diseases, keeping users updated and informed. </a:t>
            </a:r>
            <a:endParaRPr sz="700">
              <a:solidFill>
                <a:srgbClr val="E5FCC2"/>
              </a:solidFill>
              <a:latin typeface="Helvetica Neue"/>
              <a:ea typeface="Helvetica Neue"/>
              <a:cs typeface="Helvetica Neue"/>
              <a:sym typeface="Helvetica Neue"/>
            </a:endParaRPr>
          </a:p>
        </p:txBody>
      </p:sp>
      <p:sp>
        <p:nvSpPr>
          <p:cNvPr id="74" name="Google Shape;74;p14"/>
          <p:cNvSpPr txBox="1"/>
          <p:nvPr/>
        </p:nvSpPr>
        <p:spPr>
          <a:xfrm>
            <a:off x="870400" y="3700075"/>
            <a:ext cx="1905000" cy="664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700">
                <a:solidFill>
                  <a:srgbClr val="E1F5C4"/>
                </a:solidFill>
                <a:latin typeface="Helvetica Neue"/>
                <a:ea typeface="Helvetica Neue"/>
                <a:cs typeface="Helvetica Neue"/>
                <a:sym typeface="Helvetica Neue"/>
              </a:rPr>
              <a:t>With the current COVID-19 pandemic, it has become clear that putting a location (city, state, country) on lockdown is necessary to contain the spread of a virus.</a:t>
            </a:r>
            <a:endParaRPr sz="700">
              <a:solidFill>
                <a:srgbClr val="E1F5C4"/>
              </a:solidFill>
              <a:latin typeface="Helvetica Neue"/>
              <a:ea typeface="Helvetica Neue"/>
              <a:cs typeface="Helvetica Neue"/>
              <a:sym typeface="Helvetica Neue"/>
            </a:endParaRPr>
          </a:p>
        </p:txBody>
      </p:sp>
      <p:sp>
        <p:nvSpPr>
          <p:cNvPr id="75" name="Google Shape;75;p14"/>
          <p:cNvSpPr/>
          <p:nvPr/>
        </p:nvSpPr>
        <p:spPr>
          <a:xfrm rot="-540881">
            <a:off x="3436869" y="2881874"/>
            <a:ext cx="2288074" cy="631096"/>
          </a:xfrm>
          <a:custGeom>
            <a:rect b="b" l="l" r="r" t="t"/>
            <a:pathLst>
              <a:path extrusionOk="0" h="17768" w="78794">
                <a:moveTo>
                  <a:pt x="0" y="0"/>
                </a:moveTo>
                <a:lnTo>
                  <a:pt x="78794" y="17768"/>
                </a:lnTo>
                <a:lnTo>
                  <a:pt x="11845" y="17768"/>
                </a:lnTo>
                <a:lnTo>
                  <a:pt x="7725" y="16223"/>
                </a:lnTo>
                <a:lnTo>
                  <a:pt x="4377" y="13648"/>
                </a:lnTo>
                <a:lnTo>
                  <a:pt x="2060" y="10815"/>
                </a:lnTo>
                <a:lnTo>
                  <a:pt x="772" y="7725"/>
                </a:lnTo>
                <a:close/>
              </a:path>
            </a:pathLst>
          </a:custGeom>
          <a:solidFill>
            <a:srgbClr val="544A4A"/>
          </a:solidFill>
          <a:ln>
            <a:noFill/>
          </a:ln>
        </p:spPr>
      </p:sp>
      <p:sp>
        <p:nvSpPr>
          <p:cNvPr id="76" name="Google Shape;76;p14"/>
          <p:cNvSpPr txBox="1"/>
          <p:nvPr/>
        </p:nvSpPr>
        <p:spPr>
          <a:xfrm>
            <a:off x="3627450" y="1484300"/>
            <a:ext cx="1889100" cy="1747200"/>
          </a:xfrm>
          <a:prstGeom prst="rect">
            <a:avLst/>
          </a:prstGeom>
          <a:noFill/>
          <a:ln>
            <a:noFill/>
          </a:ln>
        </p:spPr>
        <p:txBody>
          <a:bodyPr anchorCtr="0" anchor="t" bIns="91425" lIns="91425" spcFirstLastPara="1" rIns="91425" wrap="square" tIns="91425">
            <a:normAutofit lnSpcReduction="20000"/>
          </a:bodyPr>
          <a:lstStyle/>
          <a:p>
            <a:pPr indent="0" lvl="0" marL="0" rtl="0" algn="just">
              <a:lnSpc>
                <a:spcPct val="115000"/>
              </a:lnSpc>
              <a:spcBef>
                <a:spcPts val="0"/>
              </a:spcBef>
              <a:spcAft>
                <a:spcPts val="0"/>
              </a:spcAft>
              <a:buNone/>
            </a:pPr>
            <a:r>
              <a:rPr lang="en" sz="700">
                <a:solidFill>
                  <a:srgbClr val="E5FCC2"/>
                </a:solidFill>
                <a:latin typeface="Helvetica Neue"/>
                <a:ea typeface="Helvetica Neue"/>
                <a:cs typeface="Helvetica Neue"/>
                <a:sym typeface="Helvetica Neue"/>
              </a:rPr>
              <a:t>O</a:t>
            </a:r>
            <a:r>
              <a:rPr lang="en" sz="700">
                <a:solidFill>
                  <a:srgbClr val="E5FCC2"/>
                </a:solidFill>
                <a:latin typeface="Helvetica Neue"/>
                <a:ea typeface="Helvetica Neue"/>
                <a:cs typeface="Helvetica Neue"/>
                <a:sym typeface="Helvetica Neue"/>
              </a:rPr>
              <a:t>nly 15% of Australian workers currently have the option of working from home.</a:t>
            </a:r>
            <a:endParaRPr sz="700">
              <a:solidFill>
                <a:srgbClr val="E5FCC2"/>
              </a:solidFill>
              <a:latin typeface="Helvetica Neue"/>
              <a:ea typeface="Helvetica Neue"/>
              <a:cs typeface="Helvetica Neue"/>
              <a:sym typeface="Helvetica Neue"/>
            </a:endParaRPr>
          </a:p>
          <a:p>
            <a:pPr indent="0" lvl="0" marL="0" rtl="0" algn="just">
              <a:lnSpc>
                <a:spcPct val="115000"/>
              </a:lnSpc>
              <a:spcBef>
                <a:spcPts val="1200"/>
              </a:spcBef>
              <a:spcAft>
                <a:spcPts val="0"/>
              </a:spcAft>
              <a:buNone/>
            </a:pPr>
            <a:r>
              <a:rPr lang="en" sz="700">
                <a:solidFill>
                  <a:srgbClr val="E5FCC2"/>
                </a:solidFill>
                <a:latin typeface="Helvetica Neue"/>
                <a:ea typeface="Helvetica Neue"/>
                <a:cs typeface="Helvetica Neue"/>
                <a:sym typeface="Helvetica Neue"/>
              </a:rPr>
              <a:t>Half of UK businesses were caught off guard by the lockdown and had to invest in additional hardware</a:t>
            </a:r>
            <a:r>
              <a:rPr lang="en" sz="700">
                <a:solidFill>
                  <a:srgbClr val="E5FCC2"/>
                </a:solidFill>
                <a:latin typeface="Helvetica Neue"/>
                <a:ea typeface="Helvetica Neue"/>
                <a:cs typeface="Helvetica Neue"/>
                <a:sym typeface="Helvetica Neue"/>
              </a:rPr>
              <a:t> </a:t>
            </a:r>
            <a:r>
              <a:rPr lang="en" sz="700">
                <a:solidFill>
                  <a:srgbClr val="E5FCC2"/>
                </a:solidFill>
                <a:latin typeface="Helvetica Neue"/>
                <a:ea typeface="Helvetica Neue"/>
                <a:cs typeface="Helvetica Neue"/>
                <a:sym typeface="Helvetica Neue"/>
              </a:rPr>
              <a:t>for remote work</a:t>
            </a:r>
            <a:endParaRPr sz="700">
              <a:solidFill>
                <a:srgbClr val="E5FCC2"/>
              </a:solidFill>
              <a:latin typeface="Helvetica Neue"/>
              <a:ea typeface="Helvetica Neue"/>
              <a:cs typeface="Helvetica Neue"/>
              <a:sym typeface="Helvetica Neue"/>
            </a:endParaRPr>
          </a:p>
          <a:p>
            <a:pPr indent="0" lvl="0" marL="0" rtl="0" algn="just">
              <a:lnSpc>
                <a:spcPct val="115000"/>
              </a:lnSpc>
              <a:spcBef>
                <a:spcPts val="1200"/>
              </a:spcBef>
              <a:spcAft>
                <a:spcPts val="0"/>
              </a:spcAft>
              <a:buNone/>
            </a:pPr>
            <a:r>
              <a:rPr lang="en" sz="700">
                <a:solidFill>
                  <a:srgbClr val="E5FCC2"/>
                </a:solidFill>
                <a:latin typeface="Helvetica Neue"/>
                <a:ea typeface="Helvetica Neue"/>
                <a:cs typeface="Helvetica Neue"/>
                <a:sym typeface="Helvetica Neue"/>
              </a:rPr>
              <a:t>30% of Austrian adults reported lower mental well-being during lockdown</a:t>
            </a:r>
            <a:endParaRPr sz="700">
              <a:solidFill>
                <a:srgbClr val="E5FCC2"/>
              </a:solidFill>
              <a:latin typeface="Helvetica Neue"/>
              <a:ea typeface="Helvetica Neue"/>
              <a:cs typeface="Helvetica Neue"/>
              <a:sym typeface="Helvetica Neue"/>
            </a:endParaRPr>
          </a:p>
          <a:p>
            <a:pPr indent="0" lvl="0" marL="0" rtl="0" algn="just">
              <a:lnSpc>
                <a:spcPct val="115000"/>
              </a:lnSpc>
              <a:spcBef>
                <a:spcPts val="1200"/>
              </a:spcBef>
              <a:spcAft>
                <a:spcPts val="1200"/>
              </a:spcAft>
              <a:buNone/>
            </a:pPr>
            <a:r>
              <a:rPr lang="en" sz="700">
                <a:solidFill>
                  <a:srgbClr val="E5FCC2"/>
                </a:solidFill>
                <a:latin typeface="Helvetica Neue"/>
                <a:ea typeface="Helvetica Neue"/>
                <a:cs typeface="Helvetica Neue"/>
                <a:sym typeface="Helvetica Neue"/>
              </a:rPr>
              <a:t>Causes cancellation of travel and holiday plans, as well as people travellers being stuck overseas</a:t>
            </a:r>
            <a:endParaRPr sz="700">
              <a:solidFill>
                <a:srgbClr val="E5FCC2"/>
              </a:solidFill>
              <a:latin typeface="Helvetica Neue"/>
              <a:ea typeface="Helvetica Neue"/>
              <a:cs typeface="Helvetica Neue"/>
              <a:sym typeface="Helvetica Neue"/>
            </a:endParaRPr>
          </a:p>
        </p:txBody>
      </p:sp>
      <p:pic>
        <p:nvPicPr>
          <p:cNvPr id="77" name="Google Shape;77;p14"/>
          <p:cNvPicPr preferRelativeResize="0"/>
          <p:nvPr/>
        </p:nvPicPr>
        <p:blipFill>
          <a:blip r:embed="rId3">
            <a:alphaModFix/>
          </a:blip>
          <a:stretch>
            <a:fillRect/>
          </a:stretch>
        </p:blipFill>
        <p:spPr>
          <a:xfrm>
            <a:off x="652450" y="1003575"/>
            <a:ext cx="2340900" cy="2322300"/>
          </a:xfrm>
          <a:prstGeom prst="round2SameRect">
            <a:avLst>
              <a:gd fmla="val 16667" name="adj1"/>
              <a:gd fmla="val 0" name="adj2"/>
            </a:avLst>
          </a:prstGeom>
          <a:noFill/>
          <a:ln>
            <a:noFill/>
          </a:ln>
        </p:spPr>
      </p:pic>
      <p:sp>
        <p:nvSpPr>
          <p:cNvPr id="78" name="Google Shape;78;p14"/>
          <p:cNvSpPr txBox="1"/>
          <p:nvPr/>
        </p:nvSpPr>
        <p:spPr>
          <a:xfrm>
            <a:off x="6376550" y="2550050"/>
            <a:ext cx="1889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E5FCC2"/>
                </a:solidFill>
                <a:latin typeface="Playfair Display Regular"/>
                <a:ea typeface="Playfair Display Regular"/>
                <a:cs typeface="Playfair Display Regular"/>
                <a:sym typeface="Playfair Display Regular"/>
              </a:rPr>
              <a:t>OUR SOLUTION</a:t>
            </a:r>
            <a:endParaRPr>
              <a:solidFill>
                <a:srgbClr val="E5FCC2"/>
              </a:solidFill>
              <a:latin typeface="Playfair Display Regular"/>
              <a:ea typeface="Playfair Display Regular"/>
              <a:cs typeface="Playfair Display Regular"/>
              <a:sym typeface="Playfair Display Regular"/>
            </a:endParaRPr>
          </a:p>
        </p:txBody>
      </p:sp>
      <p:sp>
        <p:nvSpPr>
          <p:cNvPr id="79" name="Google Shape;79;p14"/>
          <p:cNvSpPr txBox="1"/>
          <p:nvPr/>
        </p:nvSpPr>
        <p:spPr>
          <a:xfrm>
            <a:off x="3617400" y="1032950"/>
            <a:ext cx="1889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E5FCC2"/>
                </a:solidFill>
                <a:latin typeface="Playfair Display Regular"/>
                <a:ea typeface="Playfair Display Regular"/>
                <a:cs typeface="Playfair Display Regular"/>
                <a:sym typeface="Playfair Display Regular"/>
              </a:rPr>
              <a:t>THE EFFECTS</a:t>
            </a:r>
            <a:endParaRPr>
              <a:solidFill>
                <a:srgbClr val="E5FCC2"/>
              </a:solidFill>
              <a:latin typeface="Playfair Display Regular"/>
              <a:ea typeface="Playfair Display Regular"/>
              <a:cs typeface="Playfair Display Regular"/>
              <a:sym typeface="Playfair Display Regular"/>
            </a:endParaRPr>
          </a:p>
        </p:txBody>
      </p:sp>
      <p:sp>
        <p:nvSpPr>
          <p:cNvPr id="80" name="Google Shape;80;p14"/>
          <p:cNvSpPr txBox="1"/>
          <p:nvPr/>
        </p:nvSpPr>
        <p:spPr>
          <a:xfrm>
            <a:off x="878350" y="3366388"/>
            <a:ext cx="1889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E5FCC2"/>
                </a:solidFill>
                <a:latin typeface="Playfair Display Regular"/>
                <a:ea typeface="Playfair Display Regular"/>
                <a:cs typeface="Playfair Display Regular"/>
                <a:sym typeface="Playfair Display Regular"/>
              </a:rPr>
              <a:t>THE ISSUE</a:t>
            </a:r>
            <a:endParaRPr>
              <a:solidFill>
                <a:srgbClr val="E5FCC2"/>
              </a:solidFill>
              <a:latin typeface="Playfair Display Regular"/>
              <a:ea typeface="Playfair Display Regular"/>
              <a:cs typeface="Playfair Display Regular"/>
              <a:sym typeface="Playfair Display Regular"/>
            </a:endParaRPr>
          </a:p>
        </p:txBody>
      </p:sp>
      <p:cxnSp>
        <p:nvCxnSpPr>
          <p:cNvPr id="81" name="Google Shape;81;p14"/>
          <p:cNvCxnSpPr/>
          <p:nvPr/>
        </p:nvCxnSpPr>
        <p:spPr>
          <a:xfrm rot="10800000">
            <a:off x="1360300" y="3700075"/>
            <a:ext cx="925200" cy="0"/>
          </a:xfrm>
          <a:prstGeom prst="straightConnector1">
            <a:avLst/>
          </a:prstGeom>
          <a:noFill/>
          <a:ln cap="flat" cmpd="sng" w="9525">
            <a:solidFill>
              <a:srgbClr val="E5FCC2"/>
            </a:solidFill>
            <a:prstDash val="solid"/>
            <a:round/>
            <a:headEnd len="med" w="med" type="none"/>
            <a:tailEnd len="med" w="med" type="none"/>
          </a:ln>
        </p:spPr>
      </p:cxnSp>
      <p:cxnSp>
        <p:nvCxnSpPr>
          <p:cNvPr id="82" name="Google Shape;82;p14"/>
          <p:cNvCxnSpPr/>
          <p:nvPr/>
        </p:nvCxnSpPr>
        <p:spPr>
          <a:xfrm rot="10800000">
            <a:off x="3976800" y="1387025"/>
            <a:ext cx="1170300" cy="0"/>
          </a:xfrm>
          <a:prstGeom prst="straightConnector1">
            <a:avLst/>
          </a:prstGeom>
          <a:noFill/>
          <a:ln cap="flat" cmpd="sng" w="9525">
            <a:solidFill>
              <a:srgbClr val="E5FCC2"/>
            </a:solidFill>
            <a:prstDash val="solid"/>
            <a:round/>
            <a:headEnd len="med" w="med" type="none"/>
            <a:tailEnd len="med" w="med" type="none"/>
          </a:ln>
        </p:spPr>
      </p:cxnSp>
      <p:cxnSp>
        <p:nvCxnSpPr>
          <p:cNvPr id="83" name="Google Shape;83;p14"/>
          <p:cNvCxnSpPr/>
          <p:nvPr/>
        </p:nvCxnSpPr>
        <p:spPr>
          <a:xfrm rot="10800000">
            <a:off x="6659600" y="2886775"/>
            <a:ext cx="1323000" cy="0"/>
          </a:xfrm>
          <a:prstGeom prst="straightConnector1">
            <a:avLst/>
          </a:prstGeom>
          <a:noFill/>
          <a:ln cap="flat" cmpd="sng" w="9525">
            <a:solidFill>
              <a:srgbClr val="E5FCC2"/>
            </a:solidFill>
            <a:prstDash val="solid"/>
            <a:round/>
            <a:headEnd len="med" w="med" type="none"/>
            <a:tailEnd len="med" w="med" type="none"/>
          </a:ln>
        </p:spPr>
      </p:cxnSp>
      <p:pic>
        <p:nvPicPr>
          <p:cNvPr id="84" name="Google Shape;84;p14"/>
          <p:cNvPicPr preferRelativeResize="0"/>
          <p:nvPr/>
        </p:nvPicPr>
        <p:blipFill rotWithShape="1">
          <a:blip r:embed="rId4">
            <a:alphaModFix/>
          </a:blip>
          <a:srcRect b="10474" l="8821" r="12488" t="0"/>
          <a:stretch/>
        </p:blipFill>
        <p:spPr>
          <a:xfrm rot="10800000">
            <a:off x="3401450" y="3282675"/>
            <a:ext cx="2340900" cy="1655700"/>
          </a:xfrm>
          <a:prstGeom prst="round2SameRect">
            <a:avLst>
              <a:gd fmla="val 16667" name="adj1"/>
              <a:gd fmla="val 0" name="adj2"/>
            </a:avLst>
          </a:prstGeom>
          <a:noFill/>
          <a:ln>
            <a:noFill/>
          </a:ln>
        </p:spPr>
      </p:pic>
      <p:sp>
        <p:nvSpPr>
          <p:cNvPr id="85" name="Google Shape;85;p14"/>
          <p:cNvSpPr/>
          <p:nvPr/>
        </p:nvSpPr>
        <p:spPr>
          <a:xfrm>
            <a:off x="6150650" y="1003575"/>
            <a:ext cx="2340900" cy="1500900"/>
          </a:xfrm>
          <a:prstGeom prst="round2SameRect">
            <a:avLst>
              <a:gd fmla="val 16667" name="adj1"/>
              <a:gd fmla="val 0"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 name="Google Shape;86;p14"/>
          <p:cNvPicPr preferRelativeResize="0"/>
          <p:nvPr/>
        </p:nvPicPr>
        <p:blipFill>
          <a:blip r:embed="rId5">
            <a:alphaModFix/>
          </a:blip>
          <a:stretch>
            <a:fillRect/>
          </a:stretch>
        </p:blipFill>
        <p:spPr>
          <a:xfrm>
            <a:off x="6376550" y="801525"/>
            <a:ext cx="1905000" cy="1905000"/>
          </a:xfrm>
          <a:prstGeom prst="rect">
            <a:avLst/>
          </a:prstGeom>
          <a:noFill/>
          <a:ln>
            <a:noFill/>
          </a:ln>
        </p:spPr>
      </p:pic>
      <p:sp>
        <p:nvSpPr>
          <p:cNvPr id="87" name="Google Shape;87;p14"/>
          <p:cNvSpPr/>
          <p:nvPr/>
        </p:nvSpPr>
        <p:spPr>
          <a:xfrm>
            <a:off x="652450" y="4494150"/>
            <a:ext cx="1969850" cy="444200"/>
          </a:xfrm>
          <a:custGeom>
            <a:rect b="b" l="l" r="r" t="t"/>
            <a:pathLst>
              <a:path extrusionOk="0" h="17768" w="78794">
                <a:moveTo>
                  <a:pt x="0" y="0"/>
                </a:moveTo>
                <a:lnTo>
                  <a:pt x="78794" y="17768"/>
                </a:lnTo>
                <a:lnTo>
                  <a:pt x="11845" y="17768"/>
                </a:lnTo>
                <a:lnTo>
                  <a:pt x="7725" y="16223"/>
                </a:lnTo>
                <a:lnTo>
                  <a:pt x="4377" y="13648"/>
                </a:lnTo>
                <a:lnTo>
                  <a:pt x="2060" y="10815"/>
                </a:lnTo>
                <a:lnTo>
                  <a:pt x="772" y="7725"/>
                </a:lnTo>
                <a:close/>
              </a:path>
            </a:pathLst>
          </a:custGeom>
          <a:solidFill>
            <a:srgbClr val="544A4A"/>
          </a:solidFill>
          <a:ln>
            <a:noFill/>
          </a:ln>
        </p:spPr>
      </p:sp>
      <p:sp>
        <p:nvSpPr>
          <p:cNvPr id="88" name="Google Shape;88;p14"/>
          <p:cNvSpPr txBox="1"/>
          <p:nvPr>
            <p:ph type="title"/>
          </p:nvPr>
        </p:nvSpPr>
        <p:spPr>
          <a:xfrm>
            <a:off x="0" y="0"/>
            <a:ext cx="1411200" cy="312300"/>
          </a:xfrm>
          <a:prstGeom prst="rect">
            <a:avLst/>
          </a:prstGeom>
          <a:noFill/>
          <a:effectLst>
            <a:outerShdw rotWithShape="0" algn="bl" dir="5400000" dist="19050">
              <a:srgbClr val="000000">
                <a:alpha val="6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547980"/>
                </a:solidFill>
                <a:latin typeface="Playfair Display"/>
                <a:ea typeface="Playfair Display"/>
                <a:cs typeface="Playfair Display"/>
                <a:sym typeface="Playfair Display"/>
              </a:rPr>
              <a:t>Team McNuggets</a:t>
            </a:r>
            <a:endParaRPr sz="900">
              <a:solidFill>
                <a:srgbClr val="547980"/>
              </a:solidFill>
              <a:latin typeface="Playfair Display"/>
              <a:ea typeface="Playfair Display"/>
              <a:cs typeface="Playfair Display"/>
              <a:sym typeface="Playfair Display"/>
            </a:endParaRPr>
          </a:p>
        </p:txBody>
      </p:sp>
      <p:sp>
        <p:nvSpPr>
          <p:cNvPr id="89" name="Google Shape;89;p14"/>
          <p:cNvSpPr/>
          <p:nvPr/>
        </p:nvSpPr>
        <p:spPr>
          <a:xfrm rot="5400000">
            <a:off x="3567009" y="1597059"/>
            <a:ext cx="117650" cy="75975"/>
          </a:xfrm>
          <a:prstGeom prst="flowChartExtract">
            <a:avLst/>
          </a:prstGeom>
          <a:solidFill>
            <a:srgbClr val="45ADA8">
              <a:alpha val="80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3567009" y="1937309"/>
            <a:ext cx="117650" cy="75975"/>
          </a:xfrm>
          <a:prstGeom prst="flowChartExtract">
            <a:avLst/>
          </a:prstGeom>
          <a:solidFill>
            <a:srgbClr val="45ADA8">
              <a:alpha val="80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rot="5400000">
            <a:off x="3567009" y="2407659"/>
            <a:ext cx="117650" cy="75975"/>
          </a:xfrm>
          <a:prstGeom prst="flowChartExtract">
            <a:avLst/>
          </a:prstGeom>
          <a:solidFill>
            <a:srgbClr val="45ADA8">
              <a:alpha val="80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rot="5400000">
            <a:off x="3567009" y="2763717"/>
            <a:ext cx="117650" cy="75975"/>
          </a:xfrm>
          <a:prstGeom prst="flowChartExtract">
            <a:avLst/>
          </a:prstGeom>
          <a:solidFill>
            <a:srgbClr val="45ADA8">
              <a:alpha val="80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p:nvPr/>
        </p:nvSpPr>
        <p:spPr>
          <a:xfrm>
            <a:off x="5235475" y="1335150"/>
            <a:ext cx="2080200" cy="979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earch Bar | Desain web, Desain banner, Inspirasi desain web" id="98" name="Google Shape;98;p15"/>
          <p:cNvPicPr preferRelativeResize="0"/>
          <p:nvPr/>
        </p:nvPicPr>
        <p:blipFill rotWithShape="1">
          <a:blip r:embed="rId3">
            <a:alphaModFix/>
          </a:blip>
          <a:srcRect b="433" l="0" r="16008" t="16149"/>
          <a:stretch/>
        </p:blipFill>
        <p:spPr>
          <a:xfrm>
            <a:off x="2709700" y="1311850"/>
            <a:ext cx="1719198" cy="1280502"/>
          </a:xfrm>
          <a:prstGeom prst="flowChartDocument">
            <a:avLst/>
          </a:prstGeom>
          <a:noFill/>
          <a:ln>
            <a:noFill/>
          </a:ln>
          <a:effectLst>
            <a:outerShdw blurRad="57150" rotWithShape="0" algn="bl" dir="5400000" dist="19050">
              <a:srgbClr val="000000">
                <a:alpha val="19000"/>
              </a:srgbClr>
            </a:outerShdw>
          </a:effectLst>
        </p:spPr>
      </p:pic>
      <p:sp>
        <p:nvSpPr>
          <p:cNvPr id="99" name="Google Shape;99;p15"/>
          <p:cNvSpPr/>
          <p:nvPr/>
        </p:nvSpPr>
        <p:spPr>
          <a:xfrm>
            <a:off x="0" y="3246675"/>
            <a:ext cx="9144000" cy="2660175"/>
          </a:xfrm>
          <a:prstGeom prst="flowChartPunchedTape">
            <a:avLst/>
          </a:prstGeom>
          <a:solidFill>
            <a:srgbClr val="45AD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0" y="3639625"/>
            <a:ext cx="9144000" cy="2660175"/>
          </a:xfrm>
          <a:prstGeom prst="flowChartPunchedTape">
            <a:avLst/>
          </a:prstGeom>
          <a:solidFill>
            <a:srgbClr val="547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15"/>
          <p:cNvPicPr preferRelativeResize="0"/>
          <p:nvPr/>
        </p:nvPicPr>
        <p:blipFill>
          <a:blip r:embed="rId4">
            <a:alphaModFix/>
          </a:blip>
          <a:stretch>
            <a:fillRect/>
          </a:stretch>
        </p:blipFill>
        <p:spPr>
          <a:xfrm>
            <a:off x="2439900" y="3022341"/>
            <a:ext cx="2647755" cy="1179175"/>
          </a:xfrm>
          <a:prstGeom prst="rect">
            <a:avLst/>
          </a:prstGeom>
          <a:noFill/>
          <a:ln>
            <a:noFill/>
          </a:ln>
          <a:effectLst>
            <a:outerShdw blurRad="57150" rotWithShape="0" algn="bl" dir="5400000" dist="19050">
              <a:srgbClr val="000000">
                <a:alpha val="50000"/>
              </a:srgbClr>
            </a:outerShdw>
          </a:effectLst>
        </p:spPr>
      </p:pic>
      <p:sp>
        <p:nvSpPr>
          <p:cNvPr id="102" name="Google Shape;102;p15"/>
          <p:cNvSpPr txBox="1"/>
          <p:nvPr>
            <p:ph type="title"/>
          </p:nvPr>
        </p:nvSpPr>
        <p:spPr>
          <a:xfrm>
            <a:off x="3114450" y="220725"/>
            <a:ext cx="2915100" cy="580800"/>
          </a:xfrm>
          <a:prstGeom prst="rect">
            <a:avLst/>
          </a:prstGeom>
          <a:noFill/>
          <a:effectLst>
            <a:outerShdw rotWithShape="0" algn="bl" dir="5400000" dist="19050">
              <a:srgbClr val="000000">
                <a:alpha val="8000"/>
              </a:srgbClr>
            </a:outerShdw>
          </a:effectLst>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594F4F"/>
                </a:solidFill>
                <a:latin typeface="Playfair Display Regular"/>
                <a:ea typeface="Playfair Display Regular"/>
                <a:cs typeface="Playfair Display Regular"/>
                <a:sym typeface="Playfair Display Regular"/>
              </a:rPr>
              <a:t>REQUIREMENTS</a:t>
            </a:r>
            <a:endParaRPr>
              <a:solidFill>
                <a:srgbClr val="594F4F"/>
              </a:solidFill>
              <a:latin typeface="Playfair Display Regular"/>
              <a:ea typeface="Playfair Display Regular"/>
              <a:cs typeface="Playfair Display Regular"/>
              <a:sym typeface="Playfair Display Regular"/>
            </a:endParaRPr>
          </a:p>
        </p:txBody>
      </p:sp>
      <p:sp>
        <p:nvSpPr>
          <p:cNvPr id="103" name="Google Shape;103;p15"/>
          <p:cNvSpPr/>
          <p:nvPr/>
        </p:nvSpPr>
        <p:spPr>
          <a:xfrm rot="5400000">
            <a:off x="615450" y="417525"/>
            <a:ext cx="1790100" cy="3021000"/>
          </a:xfrm>
          <a:prstGeom prst="round2SameRect">
            <a:avLst>
              <a:gd fmla="val 16667" name="adj1"/>
              <a:gd fmla="val 0" name="adj2"/>
            </a:avLst>
          </a:prstGeom>
          <a:solidFill>
            <a:srgbClr val="594F4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Google map animation | Motion graphics design, Motion design animation,  Motion logo" id="104" name="Google Shape;104;p15"/>
          <p:cNvPicPr preferRelativeResize="0"/>
          <p:nvPr/>
        </p:nvPicPr>
        <p:blipFill rotWithShape="1">
          <a:blip r:embed="rId5">
            <a:alphaModFix/>
          </a:blip>
          <a:srcRect b="0" l="11819" r="11827" t="0"/>
          <a:stretch/>
        </p:blipFill>
        <p:spPr>
          <a:xfrm>
            <a:off x="4513825" y="1221300"/>
            <a:ext cx="1228800" cy="1206900"/>
          </a:xfrm>
          <a:prstGeom prst="ellipse">
            <a:avLst/>
          </a:prstGeom>
          <a:noFill/>
          <a:ln>
            <a:noFill/>
          </a:ln>
          <a:effectLst>
            <a:outerShdw blurRad="57150" rotWithShape="0" algn="bl" dir="5400000" dist="19050">
              <a:srgbClr val="000000">
                <a:alpha val="17000"/>
              </a:srgbClr>
            </a:outerShdw>
          </a:effectLst>
        </p:spPr>
      </p:pic>
      <p:sp>
        <p:nvSpPr>
          <p:cNvPr id="105" name="Google Shape;105;p15"/>
          <p:cNvSpPr/>
          <p:nvPr/>
        </p:nvSpPr>
        <p:spPr>
          <a:xfrm rot="5400000">
            <a:off x="615450" y="2487225"/>
            <a:ext cx="1790100" cy="3021000"/>
          </a:xfrm>
          <a:prstGeom prst="round2SameRect">
            <a:avLst>
              <a:gd fmla="val 16667" name="adj1"/>
              <a:gd fmla="val 0" name="adj2"/>
            </a:avLst>
          </a:prstGeom>
          <a:solidFill>
            <a:srgbClr val="594F4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rot="-5400000">
            <a:off x="6738450" y="417525"/>
            <a:ext cx="1790100" cy="3021000"/>
          </a:xfrm>
          <a:prstGeom prst="round2SameRect">
            <a:avLst>
              <a:gd fmla="val 16667" name="adj1"/>
              <a:gd fmla="val 0" name="adj2"/>
            </a:avLst>
          </a:prstGeom>
          <a:solidFill>
            <a:srgbClr val="594F4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txBox="1"/>
          <p:nvPr/>
        </p:nvSpPr>
        <p:spPr>
          <a:xfrm>
            <a:off x="559900" y="1137800"/>
            <a:ext cx="21498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solidFill>
                  <a:srgbClr val="E5FCC2"/>
                </a:solidFill>
                <a:latin typeface="Playfair Display Regular"/>
                <a:ea typeface="Playfair Display Regular"/>
                <a:cs typeface="Playfair Display Regular"/>
                <a:sym typeface="Playfair Display Regular"/>
              </a:rPr>
              <a:t>REPORT SEARCHING</a:t>
            </a:r>
            <a:endParaRPr>
              <a:solidFill>
                <a:srgbClr val="E5FCC2"/>
              </a:solidFill>
              <a:latin typeface="Playfair Display Regular"/>
              <a:ea typeface="Playfair Display Regular"/>
              <a:cs typeface="Playfair Display Regular"/>
              <a:sym typeface="Playfair Display Regular"/>
            </a:endParaRPr>
          </a:p>
        </p:txBody>
      </p:sp>
      <p:cxnSp>
        <p:nvCxnSpPr>
          <p:cNvPr id="108" name="Google Shape;108;p15"/>
          <p:cNvCxnSpPr/>
          <p:nvPr/>
        </p:nvCxnSpPr>
        <p:spPr>
          <a:xfrm rot="10800000">
            <a:off x="741825" y="1448613"/>
            <a:ext cx="1858800" cy="0"/>
          </a:xfrm>
          <a:prstGeom prst="straightConnector1">
            <a:avLst/>
          </a:prstGeom>
          <a:noFill/>
          <a:ln cap="flat" cmpd="sng" w="9525">
            <a:solidFill>
              <a:srgbClr val="E5FCC2"/>
            </a:solidFill>
            <a:prstDash val="solid"/>
            <a:round/>
            <a:headEnd len="med" w="med" type="none"/>
            <a:tailEnd len="med" w="med" type="none"/>
          </a:ln>
        </p:spPr>
      </p:cxnSp>
      <p:sp>
        <p:nvSpPr>
          <p:cNvPr id="109" name="Google Shape;109;p15"/>
          <p:cNvSpPr txBox="1"/>
          <p:nvPr/>
        </p:nvSpPr>
        <p:spPr>
          <a:xfrm>
            <a:off x="6312175" y="1137800"/>
            <a:ext cx="230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5FCC2"/>
                </a:solidFill>
                <a:latin typeface="Playfair Display Regular"/>
                <a:ea typeface="Playfair Display Regular"/>
                <a:cs typeface="Playfair Display Regular"/>
                <a:sym typeface="Playfair Display Regular"/>
              </a:rPr>
              <a:t>VISUALISED REPORTS</a:t>
            </a:r>
            <a:endParaRPr>
              <a:solidFill>
                <a:srgbClr val="E5FCC2"/>
              </a:solidFill>
              <a:latin typeface="Playfair Display Regular"/>
              <a:ea typeface="Playfair Display Regular"/>
              <a:cs typeface="Playfair Display Regular"/>
              <a:sym typeface="Playfair Display Regular"/>
            </a:endParaRPr>
          </a:p>
        </p:txBody>
      </p:sp>
      <p:cxnSp>
        <p:nvCxnSpPr>
          <p:cNvPr id="110" name="Google Shape;110;p15"/>
          <p:cNvCxnSpPr/>
          <p:nvPr/>
        </p:nvCxnSpPr>
        <p:spPr>
          <a:xfrm rot="10800000">
            <a:off x="6452300" y="1449813"/>
            <a:ext cx="1922400" cy="0"/>
          </a:xfrm>
          <a:prstGeom prst="straightConnector1">
            <a:avLst/>
          </a:prstGeom>
          <a:noFill/>
          <a:ln cap="flat" cmpd="sng" w="9525">
            <a:solidFill>
              <a:srgbClr val="E5FCC2"/>
            </a:solidFill>
            <a:prstDash val="solid"/>
            <a:round/>
            <a:headEnd len="med" w="med" type="none"/>
            <a:tailEnd len="med" w="med" type="none"/>
          </a:ln>
        </p:spPr>
      </p:cxnSp>
      <p:sp>
        <p:nvSpPr>
          <p:cNvPr id="111" name="Google Shape;111;p15"/>
          <p:cNvSpPr txBox="1"/>
          <p:nvPr/>
        </p:nvSpPr>
        <p:spPr>
          <a:xfrm>
            <a:off x="647775" y="3278238"/>
            <a:ext cx="188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5FCC2"/>
                </a:solidFill>
                <a:latin typeface="Playfair Display Regular"/>
                <a:ea typeface="Playfair Display Regular"/>
                <a:cs typeface="Playfair Display Regular"/>
                <a:sym typeface="Playfair Display Regular"/>
              </a:rPr>
              <a:t>PREDICTIONS</a:t>
            </a:r>
            <a:endParaRPr>
              <a:solidFill>
                <a:srgbClr val="E5FCC2"/>
              </a:solidFill>
              <a:latin typeface="Playfair Display Regular"/>
              <a:ea typeface="Playfair Display Regular"/>
              <a:cs typeface="Playfair Display Regular"/>
              <a:sym typeface="Playfair Display Regular"/>
            </a:endParaRPr>
          </a:p>
        </p:txBody>
      </p:sp>
      <p:pic>
        <p:nvPicPr>
          <p:cNvPr id="112" name="Google Shape;112;p15"/>
          <p:cNvPicPr preferRelativeResize="0"/>
          <p:nvPr/>
        </p:nvPicPr>
        <p:blipFill rotWithShape="1">
          <a:blip r:embed="rId6">
            <a:alphaModFix/>
          </a:blip>
          <a:srcRect b="31333" l="9485" r="0" t="16951"/>
          <a:stretch/>
        </p:blipFill>
        <p:spPr>
          <a:xfrm>
            <a:off x="4011500" y="4230825"/>
            <a:ext cx="2673300" cy="467100"/>
          </a:xfrm>
          <a:prstGeom prst="roundRect">
            <a:avLst>
              <a:gd fmla="val 16667" name="adj"/>
            </a:avLst>
          </a:prstGeom>
          <a:noFill/>
          <a:ln>
            <a:noFill/>
          </a:ln>
          <a:effectLst>
            <a:outerShdw blurRad="57150" rotWithShape="0" algn="bl" dir="5400000" dist="19050">
              <a:srgbClr val="000000">
                <a:alpha val="44000"/>
              </a:srgbClr>
            </a:outerShdw>
          </a:effectLst>
        </p:spPr>
      </p:pic>
      <p:cxnSp>
        <p:nvCxnSpPr>
          <p:cNvPr id="113" name="Google Shape;113;p15"/>
          <p:cNvCxnSpPr/>
          <p:nvPr/>
        </p:nvCxnSpPr>
        <p:spPr>
          <a:xfrm rot="10800000">
            <a:off x="741825" y="3585825"/>
            <a:ext cx="1257000" cy="0"/>
          </a:xfrm>
          <a:prstGeom prst="straightConnector1">
            <a:avLst/>
          </a:prstGeom>
          <a:noFill/>
          <a:ln cap="flat" cmpd="sng" w="9525">
            <a:solidFill>
              <a:srgbClr val="E5FCC2"/>
            </a:solidFill>
            <a:prstDash val="solid"/>
            <a:round/>
            <a:headEnd len="med" w="med" type="none"/>
            <a:tailEnd len="med" w="med" type="none"/>
          </a:ln>
        </p:spPr>
      </p:cxnSp>
      <p:sp>
        <p:nvSpPr>
          <p:cNvPr id="114" name="Google Shape;114;p15"/>
          <p:cNvSpPr/>
          <p:nvPr/>
        </p:nvSpPr>
        <p:spPr>
          <a:xfrm rot="-5400000">
            <a:off x="6738450" y="2487225"/>
            <a:ext cx="1790100" cy="3021000"/>
          </a:xfrm>
          <a:prstGeom prst="round2SameRect">
            <a:avLst>
              <a:gd fmla="val 16667" name="adj1"/>
              <a:gd fmla="val 0" name="adj2"/>
            </a:avLst>
          </a:prstGeom>
          <a:solidFill>
            <a:srgbClr val="594F4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6119675" y="4445775"/>
            <a:ext cx="2320850" cy="454475"/>
          </a:xfrm>
          <a:custGeom>
            <a:rect b="b" l="l" r="r" t="t"/>
            <a:pathLst>
              <a:path extrusionOk="0" h="18179" w="92834">
                <a:moveTo>
                  <a:pt x="0" y="0"/>
                </a:moveTo>
                <a:lnTo>
                  <a:pt x="92834" y="18179"/>
                </a:lnTo>
                <a:lnTo>
                  <a:pt x="9938" y="17936"/>
                </a:lnTo>
                <a:lnTo>
                  <a:pt x="6059" y="16724"/>
                </a:lnTo>
                <a:lnTo>
                  <a:pt x="3151" y="14543"/>
                </a:lnTo>
                <a:lnTo>
                  <a:pt x="969" y="10665"/>
                </a:lnTo>
              </a:path>
            </a:pathLst>
          </a:custGeom>
          <a:solidFill>
            <a:srgbClr val="544A4A"/>
          </a:solidFill>
          <a:ln>
            <a:noFill/>
          </a:ln>
        </p:spPr>
      </p:sp>
      <p:sp>
        <p:nvSpPr>
          <p:cNvPr id="116" name="Google Shape;116;p15"/>
          <p:cNvSpPr txBox="1"/>
          <p:nvPr/>
        </p:nvSpPr>
        <p:spPr>
          <a:xfrm>
            <a:off x="6390025" y="3278238"/>
            <a:ext cx="188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5FCC2"/>
                </a:solidFill>
                <a:latin typeface="Playfair Display Regular"/>
                <a:ea typeface="Playfair Display Regular"/>
                <a:cs typeface="Playfair Display Regular"/>
                <a:sym typeface="Playfair Display Regular"/>
              </a:rPr>
              <a:t>ALERTS</a:t>
            </a:r>
            <a:endParaRPr>
              <a:solidFill>
                <a:srgbClr val="E5FCC2"/>
              </a:solidFill>
              <a:latin typeface="Playfair Display Regular"/>
              <a:ea typeface="Playfair Display Regular"/>
              <a:cs typeface="Playfair Display Regular"/>
              <a:sym typeface="Playfair Display Regular"/>
            </a:endParaRPr>
          </a:p>
        </p:txBody>
      </p:sp>
      <p:cxnSp>
        <p:nvCxnSpPr>
          <p:cNvPr id="117" name="Google Shape;117;p15"/>
          <p:cNvCxnSpPr/>
          <p:nvPr/>
        </p:nvCxnSpPr>
        <p:spPr>
          <a:xfrm rot="10800000">
            <a:off x="6512875" y="3585825"/>
            <a:ext cx="669600" cy="0"/>
          </a:xfrm>
          <a:prstGeom prst="straightConnector1">
            <a:avLst/>
          </a:prstGeom>
          <a:noFill/>
          <a:ln cap="flat" cmpd="sng" w="9525">
            <a:solidFill>
              <a:srgbClr val="E5FCC2"/>
            </a:solidFill>
            <a:prstDash val="solid"/>
            <a:round/>
            <a:headEnd len="med" w="med" type="none"/>
            <a:tailEnd len="med" w="med" type="none"/>
          </a:ln>
        </p:spPr>
      </p:cxnSp>
      <p:sp>
        <p:nvSpPr>
          <p:cNvPr id="118" name="Google Shape;118;p15"/>
          <p:cNvSpPr/>
          <p:nvPr/>
        </p:nvSpPr>
        <p:spPr>
          <a:xfrm>
            <a:off x="6119675" y="2372500"/>
            <a:ext cx="2320850" cy="454475"/>
          </a:xfrm>
          <a:custGeom>
            <a:rect b="b" l="l" r="r" t="t"/>
            <a:pathLst>
              <a:path extrusionOk="0" h="18179" w="92834">
                <a:moveTo>
                  <a:pt x="0" y="0"/>
                </a:moveTo>
                <a:lnTo>
                  <a:pt x="92834" y="18179"/>
                </a:lnTo>
                <a:lnTo>
                  <a:pt x="9938" y="17936"/>
                </a:lnTo>
                <a:lnTo>
                  <a:pt x="6059" y="16724"/>
                </a:lnTo>
                <a:lnTo>
                  <a:pt x="3151" y="14543"/>
                </a:lnTo>
                <a:lnTo>
                  <a:pt x="969" y="10665"/>
                </a:lnTo>
              </a:path>
            </a:pathLst>
          </a:custGeom>
          <a:solidFill>
            <a:srgbClr val="544A4A"/>
          </a:solidFill>
          <a:ln>
            <a:noFill/>
          </a:ln>
        </p:spPr>
      </p:sp>
      <p:sp>
        <p:nvSpPr>
          <p:cNvPr id="119" name="Google Shape;119;p15"/>
          <p:cNvSpPr txBox="1"/>
          <p:nvPr/>
        </p:nvSpPr>
        <p:spPr>
          <a:xfrm>
            <a:off x="676425" y="1461050"/>
            <a:ext cx="2181000" cy="111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rgbClr val="E1F5C4"/>
                </a:solidFill>
                <a:latin typeface="Helvetica Neue"/>
                <a:ea typeface="Helvetica Neue"/>
                <a:cs typeface="Helvetica Neue"/>
                <a:sym typeface="Helvetica Neue"/>
              </a:rPr>
              <a:t>Filter searches by location, date, and keywords</a:t>
            </a:r>
            <a:endParaRPr sz="900">
              <a:solidFill>
                <a:srgbClr val="E1F5C4"/>
              </a:solidFill>
              <a:latin typeface="Helvetica Neue"/>
              <a:ea typeface="Helvetica Neue"/>
              <a:cs typeface="Helvetica Neue"/>
              <a:sym typeface="Helvetica Neue"/>
            </a:endParaRPr>
          </a:p>
          <a:p>
            <a:pPr indent="0" lvl="0" marL="0" rtl="0" algn="l">
              <a:lnSpc>
                <a:spcPct val="115000"/>
              </a:lnSpc>
              <a:spcBef>
                <a:spcPts val="1200"/>
              </a:spcBef>
              <a:spcAft>
                <a:spcPts val="1200"/>
              </a:spcAft>
              <a:buNone/>
            </a:pPr>
            <a:r>
              <a:rPr lang="en" sz="900">
                <a:solidFill>
                  <a:srgbClr val="E1F5C4"/>
                </a:solidFill>
                <a:latin typeface="Helvetica Neue"/>
                <a:ea typeface="Helvetica Neue"/>
                <a:cs typeface="Helvetica Neue"/>
                <a:sym typeface="Helvetica Neue"/>
              </a:rPr>
              <a:t>Returns reports that include disease name, symptoms, information, and more</a:t>
            </a:r>
            <a:endParaRPr sz="900">
              <a:solidFill>
                <a:srgbClr val="E1F5C4"/>
              </a:solidFill>
              <a:latin typeface="Helvetica Neue"/>
              <a:ea typeface="Helvetica Neue"/>
              <a:cs typeface="Helvetica Neue"/>
              <a:sym typeface="Helvetica Neue"/>
            </a:endParaRPr>
          </a:p>
        </p:txBody>
      </p:sp>
      <p:sp>
        <p:nvSpPr>
          <p:cNvPr id="120" name="Google Shape;120;p15"/>
          <p:cNvSpPr txBox="1"/>
          <p:nvPr/>
        </p:nvSpPr>
        <p:spPr>
          <a:xfrm>
            <a:off x="6390025" y="1457475"/>
            <a:ext cx="2149800" cy="126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rgbClr val="E1F5C4"/>
                </a:solidFill>
                <a:latin typeface="Helvetica Neue"/>
                <a:ea typeface="Helvetica Neue"/>
                <a:cs typeface="Helvetica Neue"/>
                <a:sym typeface="Helvetica Neue"/>
              </a:rPr>
              <a:t>Reports are enhanced with extra visuals</a:t>
            </a:r>
            <a:endParaRPr sz="900">
              <a:solidFill>
                <a:srgbClr val="E1F5C4"/>
              </a:solidFill>
              <a:latin typeface="Helvetica Neue"/>
              <a:ea typeface="Helvetica Neue"/>
              <a:cs typeface="Helvetica Neue"/>
              <a:sym typeface="Helvetica Neue"/>
            </a:endParaRPr>
          </a:p>
          <a:p>
            <a:pPr indent="0" lvl="0" marL="0" rtl="0" algn="l">
              <a:lnSpc>
                <a:spcPct val="115000"/>
              </a:lnSpc>
              <a:spcBef>
                <a:spcPts val="1200"/>
              </a:spcBef>
              <a:spcAft>
                <a:spcPts val="0"/>
              </a:spcAft>
              <a:buNone/>
            </a:pPr>
            <a:r>
              <a:rPr lang="en" sz="900">
                <a:solidFill>
                  <a:srgbClr val="E1F5C4"/>
                </a:solidFill>
                <a:latin typeface="Helvetica Neue"/>
                <a:ea typeface="Helvetica Neue"/>
                <a:cs typeface="Helvetica Neue"/>
                <a:sym typeface="Helvetica Neue"/>
              </a:rPr>
              <a:t>Maps displaying location of disease</a:t>
            </a:r>
            <a:endParaRPr sz="900">
              <a:solidFill>
                <a:srgbClr val="E1F5C4"/>
              </a:solidFill>
              <a:latin typeface="Helvetica Neue"/>
              <a:ea typeface="Helvetica Neue"/>
              <a:cs typeface="Helvetica Neue"/>
              <a:sym typeface="Helvetica Neue"/>
            </a:endParaRPr>
          </a:p>
          <a:p>
            <a:pPr indent="0" lvl="0" marL="0" rtl="0" algn="l">
              <a:lnSpc>
                <a:spcPct val="115000"/>
              </a:lnSpc>
              <a:spcBef>
                <a:spcPts val="1200"/>
              </a:spcBef>
              <a:spcAft>
                <a:spcPts val="1200"/>
              </a:spcAft>
              <a:buNone/>
            </a:pPr>
            <a:r>
              <a:rPr lang="en" sz="900">
                <a:solidFill>
                  <a:srgbClr val="E1F5C4"/>
                </a:solidFill>
                <a:latin typeface="Helvetica Neue"/>
                <a:ea typeface="Helvetica Neue"/>
                <a:cs typeface="Helvetica Neue"/>
                <a:sym typeface="Helvetica Neue"/>
              </a:rPr>
              <a:t>Graphs describing disease/s occurrences</a:t>
            </a:r>
            <a:endParaRPr sz="900">
              <a:solidFill>
                <a:srgbClr val="E1F5C4"/>
              </a:solidFill>
              <a:latin typeface="Helvetica Neue"/>
              <a:ea typeface="Helvetica Neue"/>
              <a:cs typeface="Helvetica Neue"/>
              <a:sym typeface="Helvetica Neue"/>
            </a:endParaRPr>
          </a:p>
        </p:txBody>
      </p:sp>
      <p:sp>
        <p:nvSpPr>
          <p:cNvPr id="121" name="Google Shape;121;p15"/>
          <p:cNvSpPr txBox="1"/>
          <p:nvPr/>
        </p:nvSpPr>
        <p:spPr>
          <a:xfrm>
            <a:off x="647775" y="3585825"/>
            <a:ext cx="2238300" cy="111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rgbClr val="E1F5C4"/>
                </a:solidFill>
                <a:latin typeface="Helvetica Neue"/>
                <a:ea typeface="Helvetica Neue"/>
                <a:cs typeface="Helvetica Neue"/>
                <a:sym typeface="Helvetica Neue"/>
              </a:rPr>
              <a:t>Creating predictions based on past case numbers which caused lockdowns</a:t>
            </a:r>
            <a:endParaRPr sz="900">
              <a:solidFill>
                <a:srgbClr val="E1F5C4"/>
              </a:solidFill>
              <a:latin typeface="Helvetica Neue"/>
              <a:ea typeface="Helvetica Neue"/>
              <a:cs typeface="Helvetica Neue"/>
              <a:sym typeface="Helvetica Neue"/>
            </a:endParaRPr>
          </a:p>
          <a:p>
            <a:pPr indent="0" lvl="0" marL="0" rtl="0" algn="l">
              <a:lnSpc>
                <a:spcPct val="115000"/>
              </a:lnSpc>
              <a:spcBef>
                <a:spcPts val="1200"/>
              </a:spcBef>
              <a:spcAft>
                <a:spcPts val="1200"/>
              </a:spcAft>
              <a:buNone/>
            </a:pPr>
            <a:r>
              <a:rPr lang="en" sz="900">
                <a:solidFill>
                  <a:srgbClr val="E1F5C4"/>
                </a:solidFill>
                <a:latin typeface="Helvetica Neue"/>
                <a:ea typeface="Helvetica Neue"/>
                <a:cs typeface="Helvetica Neue"/>
                <a:sym typeface="Helvetica Neue"/>
              </a:rPr>
              <a:t>States number of cases which caused last lockdown, and compares to current number of cases</a:t>
            </a:r>
            <a:endParaRPr sz="900">
              <a:solidFill>
                <a:srgbClr val="E1F5C4"/>
              </a:solidFill>
              <a:latin typeface="Helvetica Neue"/>
              <a:ea typeface="Helvetica Neue"/>
              <a:cs typeface="Helvetica Neue"/>
              <a:sym typeface="Helvetica Neue"/>
            </a:endParaRPr>
          </a:p>
        </p:txBody>
      </p:sp>
      <p:sp>
        <p:nvSpPr>
          <p:cNvPr id="122" name="Google Shape;122;p15"/>
          <p:cNvSpPr txBox="1"/>
          <p:nvPr/>
        </p:nvSpPr>
        <p:spPr>
          <a:xfrm>
            <a:off x="6390025" y="3585825"/>
            <a:ext cx="1514400" cy="111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rgbClr val="E1F5C4"/>
                </a:solidFill>
                <a:latin typeface="Helvetica Neue"/>
                <a:ea typeface="Helvetica Neue"/>
                <a:cs typeface="Helvetica Neue"/>
                <a:sym typeface="Helvetica Neue"/>
              </a:rPr>
              <a:t>Creating alert pages based on predictions</a:t>
            </a:r>
            <a:endParaRPr sz="900">
              <a:solidFill>
                <a:srgbClr val="E1F5C4"/>
              </a:solidFill>
              <a:latin typeface="Helvetica Neue"/>
              <a:ea typeface="Helvetica Neue"/>
              <a:cs typeface="Helvetica Neue"/>
              <a:sym typeface="Helvetica Neue"/>
            </a:endParaRPr>
          </a:p>
          <a:p>
            <a:pPr indent="0" lvl="0" marL="0" rtl="0" algn="l">
              <a:lnSpc>
                <a:spcPct val="115000"/>
              </a:lnSpc>
              <a:spcBef>
                <a:spcPts val="1200"/>
              </a:spcBef>
              <a:spcAft>
                <a:spcPts val="1200"/>
              </a:spcAft>
              <a:buNone/>
            </a:pPr>
            <a:r>
              <a:rPr lang="en" sz="900">
                <a:solidFill>
                  <a:srgbClr val="E1F5C4"/>
                </a:solidFill>
                <a:latin typeface="Helvetica Neue"/>
                <a:ea typeface="Helvetica Neue"/>
                <a:cs typeface="Helvetica Neue"/>
                <a:sym typeface="Helvetica Neue"/>
              </a:rPr>
              <a:t>Notifying users of alerts through homepage/other pages</a:t>
            </a:r>
            <a:endParaRPr sz="900">
              <a:solidFill>
                <a:srgbClr val="E1F5C4"/>
              </a:solidFill>
              <a:latin typeface="Helvetica Neue"/>
              <a:ea typeface="Helvetica Neue"/>
              <a:cs typeface="Helvetica Neue"/>
              <a:sym typeface="Helvetica Neue"/>
            </a:endParaRPr>
          </a:p>
        </p:txBody>
      </p:sp>
      <p:sp>
        <p:nvSpPr>
          <p:cNvPr id="123" name="Google Shape;123;p15"/>
          <p:cNvSpPr/>
          <p:nvPr/>
        </p:nvSpPr>
        <p:spPr>
          <a:xfrm rot="5400000">
            <a:off x="579609" y="3712142"/>
            <a:ext cx="117650" cy="75975"/>
          </a:xfrm>
          <a:prstGeom prst="flowChartExtract">
            <a:avLst/>
          </a:prstGeom>
          <a:solidFill>
            <a:srgbClr val="45ADA8">
              <a:alpha val="80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rot="5400000">
            <a:off x="579609" y="1590984"/>
            <a:ext cx="117650" cy="75975"/>
          </a:xfrm>
          <a:prstGeom prst="flowChartExtract">
            <a:avLst/>
          </a:prstGeom>
          <a:solidFill>
            <a:srgbClr val="45ADA8">
              <a:alpha val="80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5400000">
            <a:off x="579609" y="2053684"/>
            <a:ext cx="117650" cy="75975"/>
          </a:xfrm>
          <a:prstGeom prst="flowChartExtract">
            <a:avLst/>
          </a:prstGeom>
          <a:solidFill>
            <a:srgbClr val="45ADA8">
              <a:alpha val="80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rot="5400000">
            <a:off x="579609" y="4176304"/>
            <a:ext cx="117650" cy="75975"/>
          </a:xfrm>
          <a:prstGeom prst="flowChartExtract">
            <a:avLst/>
          </a:prstGeom>
          <a:solidFill>
            <a:srgbClr val="45ADA8">
              <a:alpha val="80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rot="5400000">
            <a:off x="6319859" y="1584554"/>
            <a:ext cx="117650" cy="75975"/>
          </a:xfrm>
          <a:prstGeom prst="flowChartExtract">
            <a:avLst/>
          </a:prstGeom>
          <a:solidFill>
            <a:srgbClr val="45ADA8">
              <a:alpha val="80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rot="5400000">
            <a:off x="6319859" y="2053684"/>
            <a:ext cx="117650" cy="75975"/>
          </a:xfrm>
          <a:prstGeom prst="flowChartExtract">
            <a:avLst/>
          </a:prstGeom>
          <a:solidFill>
            <a:srgbClr val="45ADA8">
              <a:alpha val="80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rot="5400000">
            <a:off x="6319859" y="2357246"/>
            <a:ext cx="117650" cy="75975"/>
          </a:xfrm>
          <a:prstGeom prst="flowChartExtract">
            <a:avLst/>
          </a:prstGeom>
          <a:solidFill>
            <a:srgbClr val="45ADA8">
              <a:alpha val="80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rot="5400000">
            <a:off x="6319859" y="3705704"/>
            <a:ext cx="117650" cy="75975"/>
          </a:xfrm>
          <a:prstGeom prst="flowChartExtract">
            <a:avLst/>
          </a:prstGeom>
          <a:solidFill>
            <a:srgbClr val="45ADA8">
              <a:alpha val="80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rot="5400000">
            <a:off x="6319859" y="4176309"/>
            <a:ext cx="117650" cy="75975"/>
          </a:xfrm>
          <a:prstGeom prst="flowChartExtract">
            <a:avLst/>
          </a:prstGeom>
          <a:solidFill>
            <a:srgbClr val="45ADA8">
              <a:alpha val="80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11" y="2459024"/>
            <a:ext cx="1922400" cy="360900"/>
          </a:xfrm>
          <a:prstGeom prst="rtTriangle">
            <a:avLst/>
          </a:prstGeom>
          <a:solidFill>
            <a:srgbClr val="54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6048" y="4531874"/>
            <a:ext cx="1922400" cy="360900"/>
          </a:xfrm>
          <a:prstGeom prst="rtTriangle">
            <a:avLst/>
          </a:prstGeom>
          <a:solidFill>
            <a:srgbClr val="54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txBox="1"/>
          <p:nvPr>
            <p:ph type="title"/>
          </p:nvPr>
        </p:nvSpPr>
        <p:spPr>
          <a:xfrm>
            <a:off x="0" y="0"/>
            <a:ext cx="1411200" cy="312300"/>
          </a:xfrm>
          <a:prstGeom prst="rect">
            <a:avLst/>
          </a:prstGeom>
          <a:noFill/>
          <a:effectLst>
            <a:outerShdw rotWithShape="0" algn="bl" dir="5400000" dist="19050">
              <a:srgbClr val="000000">
                <a:alpha val="6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547980"/>
                </a:solidFill>
                <a:latin typeface="Playfair Display"/>
                <a:ea typeface="Playfair Display"/>
                <a:cs typeface="Playfair Display"/>
                <a:sym typeface="Playfair Display"/>
              </a:rPr>
              <a:t>Team McNuggets</a:t>
            </a:r>
            <a:endParaRPr sz="900">
              <a:solidFill>
                <a:srgbClr val="547980"/>
              </a:solidFill>
              <a:latin typeface="Playfair Display"/>
              <a:ea typeface="Playfair Display"/>
              <a:cs typeface="Playfair Display"/>
              <a:sym typeface="Playfair Displ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1600"/>
                                        <p:tgtEl>
                                          <p:spTgt spid="11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8"/>
                                        </p:tgtEl>
                                        <p:attrNameLst>
                                          <p:attrName>style.visibility</p:attrName>
                                        </p:attrNameLst>
                                      </p:cBhvr>
                                      <p:to>
                                        <p:strVal val="visible"/>
                                      </p:to>
                                    </p:set>
                                    <p:anim calcmode="lin" valueType="num">
                                      <p:cBhvr additive="base">
                                        <p:cTn dur="1400"/>
                                        <p:tgtEl>
                                          <p:spTgt spid="9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1400"/>
                                        <p:tgtEl>
                                          <p:spTgt spid="9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1200"/>
                                        <p:tgtEl>
                                          <p:spTgt spid="10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1000"/>
                                        <p:tgtEl>
                                          <p:spTgt spid="10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grpSp>
        <p:nvGrpSpPr>
          <p:cNvPr id="139" name="Google Shape;139;p16"/>
          <p:cNvGrpSpPr/>
          <p:nvPr/>
        </p:nvGrpSpPr>
        <p:grpSpPr>
          <a:xfrm>
            <a:off x="0" y="3246675"/>
            <a:ext cx="9144000" cy="3053125"/>
            <a:chOff x="0" y="3246675"/>
            <a:chExt cx="9144000" cy="3053125"/>
          </a:xfrm>
        </p:grpSpPr>
        <p:sp>
          <p:nvSpPr>
            <p:cNvPr id="140" name="Google Shape;140;p16"/>
            <p:cNvSpPr/>
            <p:nvPr/>
          </p:nvSpPr>
          <p:spPr>
            <a:xfrm>
              <a:off x="0" y="3246675"/>
              <a:ext cx="9144000" cy="2660175"/>
            </a:xfrm>
            <a:prstGeom prst="flowChartPunchedTape">
              <a:avLst/>
            </a:prstGeom>
            <a:solidFill>
              <a:srgbClr val="45ADA8"/>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0" y="3639625"/>
              <a:ext cx="9144000" cy="2660175"/>
            </a:xfrm>
            <a:prstGeom prst="flowChartPunchedTape">
              <a:avLst/>
            </a:prstGeom>
            <a:solidFill>
              <a:srgbClr val="547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 name="Google Shape;142;p16"/>
          <p:cNvSpPr/>
          <p:nvPr/>
        </p:nvSpPr>
        <p:spPr>
          <a:xfrm>
            <a:off x="3401550" y="1032950"/>
            <a:ext cx="2340900" cy="3905400"/>
          </a:xfrm>
          <a:prstGeom prst="flowChartAlternateProcess">
            <a:avLst/>
          </a:prstGeom>
          <a:solidFill>
            <a:srgbClr val="594F4F"/>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6150650" y="1032975"/>
            <a:ext cx="2340900" cy="3905400"/>
          </a:xfrm>
          <a:prstGeom prst="flowChartAlternateProcess">
            <a:avLst/>
          </a:prstGeom>
          <a:solidFill>
            <a:srgbClr val="594F4F"/>
          </a:solidFill>
          <a:ln>
            <a:noFill/>
          </a:ln>
          <a:effectLst>
            <a:outerShdw blurRad="57150" rotWithShape="0" algn="bl" dir="5400000" dist="19050">
              <a:srgbClr val="000000">
                <a:alpha val="2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652450" y="1003575"/>
            <a:ext cx="2340900" cy="3934800"/>
          </a:xfrm>
          <a:prstGeom prst="flowChartAlternateProcess">
            <a:avLst/>
          </a:prstGeom>
          <a:solidFill>
            <a:srgbClr val="594F4F"/>
          </a:solidFill>
          <a:ln>
            <a:noFill/>
          </a:ln>
          <a:effectLst>
            <a:outerShdw blurRad="57150" rotWithShape="0" algn="bl" dir="5400000" dist="19050">
              <a:srgbClr val="000000">
                <a:alpha val="1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txBox="1"/>
          <p:nvPr>
            <p:ph type="title"/>
          </p:nvPr>
        </p:nvSpPr>
        <p:spPr>
          <a:xfrm>
            <a:off x="311700" y="226900"/>
            <a:ext cx="8520600" cy="572700"/>
          </a:xfrm>
          <a:prstGeom prst="rect">
            <a:avLst/>
          </a:prstGeom>
          <a:effectLst>
            <a:outerShdw blurRad="57150" rotWithShape="0" algn="bl" dir="5400000" dist="19050">
              <a:srgbClr val="000000">
                <a:alpha val="14000"/>
              </a:srgbClr>
            </a:outerShdw>
          </a:effectLst>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594F4F"/>
                </a:solidFill>
                <a:latin typeface="Playfair Display Regular"/>
                <a:ea typeface="Playfair Display Regular"/>
                <a:cs typeface="Playfair Display Regular"/>
                <a:sym typeface="Playfair Display Regular"/>
              </a:rPr>
              <a:t>TECHNICAL ARCHITECTURE</a:t>
            </a:r>
            <a:endParaRPr>
              <a:solidFill>
                <a:srgbClr val="594F4F"/>
              </a:solidFill>
            </a:endParaRPr>
          </a:p>
        </p:txBody>
      </p:sp>
      <p:pic>
        <p:nvPicPr>
          <p:cNvPr id="146" name="Google Shape;146;p16"/>
          <p:cNvPicPr preferRelativeResize="0"/>
          <p:nvPr/>
        </p:nvPicPr>
        <p:blipFill rotWithShape="1">
          <a:blip r:embed="rId3">
            <a:alphaModFix/>
          </a:blip>
          <a:srcRect b="12888" l="18612" r="19776" t="10300"/>
          <a:stretch/>
        </p:blipFill>
        <p:spPr>
          <a:xfrm>
            <a:off x="3952500" y="1531363"/>
            <a:ext cx="1239000" cy="1091654"/>
          </a:xfrm>
          <a:prstGeom prst="rect">
            <a:avLst/>
          </a:prstGeom>
          <a:noFill/>
          <a:ln>
            <a:noFill/>
          </a:ln>
        </p:spPr>
      </p:pic>
      <p:pic>
        <p:nvPicPr>
          <p:cNvPr id="147" name="Google Shape;147;p16"/>
          <p:cNvPicPr preferRelativeResize="0"/>
          <p:nvPr/>
        </p:nvPicPr>
        <p:blipFill>
          <a:blip r:embed="rId4">
            <a:alphaModFix/>
          </a:blip>
          <a:stretch>
            <a:fillRect/>
          </a:stretch>
        </p:blipFill>
        <p:spPr>
          <a:xfrm>
            <a:off x="4147225" y="3136675"/>
            <a:ext cx="849550" cy="1091651"/>
          </a:xfrm>
          <a:prstGeom prst="rect">
            <a:avLst/>
          </a:prstGeom>
          <a:noFill/>
          <a:ln>
            <a:noFill/>
          </a:ln>
        </p:spPr>
      </p:pic>
      <p:cxnSp>
        <p:nvCxnSpPr>
          <p:cNvPr id="148" name="Google Shape;148;p16"/>
          <p:cNvCxnSpPr>
            <a:stCxn id="147" idx="3"/>
          </p:cNvCxnSpPr>
          <p:nvPr/>
        </p:nvCxnSpPr>
        <p:spPr>
          <a:xfrm flipH="1" rot="10800000">
            <a:off x="4996775" y="1810501"/>
            <a:ext cx="2229900" cy="1872000"/>
          </a:xfrm>
          <a:prstGeom prst="straightConnector1">
            <a:avLst/>
          </a:prstGeom>
          <a:noFill/>
          <a:ln cap="flat" cmpd="sng" w="28575">
            <a:solidFill>
              <a:srgbClr val="FC913A"/>
            </a:solidFill>
            <a:prstDash val="lgDashDot"/>
            <a:round/>
            <a:headEnd len="med" w="med" type="none"/>
            <a:tailEnd len="med" w="med" type="none"/>
          </a:ln>
        </p:spPr>
      </p:cxnSp>
      <p:pic>
        <p:nvPicPr>
          <p:cNvPr id="149" name="Google Shape;149;p16"/>
          <p:cNvPicPr preferRelativeResize="0"/>
          <p:nvPr/>
        </p:nvPicPr>
        <p:blipFill rotWithShape="1">
          <a:blip r:embed="rId5">
            <a:alphaModFix/>
          </a:blip>
          <a:srcRect b="14387" l="12277" r="10263" t="10717"/>
          <a:stretch/>
        </p:blipFill>
        <p:spPr>
          <a:xfrm>
            <a:off x="7180825" y="1131275"/>
            <a:ext cx="1064850" cy="1029628"/>
          </a:xfrm>
          <a:prstGeom prst="rect">
            <a:avLst/>
          </a:prstGeom>
          <a:noFill/>
          <a:ln>
            <a:noFill/>
          </a:ln>
        </p:spPr>
      </p:pic>
      <p:pic>
        <p:nvPicPr>
          <p:cNvPr id="150" name="Google Shape;150;p16"/>
          <p:cNvPicPr preferRelativeResize="0"/>
          <p:nvPr/>
        </p:nvPicPr>
        <p:blipFill>
          <a:blip r:embed="rId6">
            <a:alphaModFix/>
          </a:blip>
          <a:stretch>
            <a:fillRect/>
          </a:stretch>
        </p:blipFill>
        <p:spPr>
          <a:xfrm>
            <a:off x="6601999" y="3384887"/>
            <a:ext cx="680274" cy="975626"/>
          </a:xfrm>
          <a:prstGeom prst="rect">
            <a:avLst/>
          </a:prstGeom>
          <a:noFill/>
          <a:ln>
            <a:noFill/>
          </a:ln>
        </p:spPr>
      </p:pic>
      <p:pic>
        <p:nvPicPr>
          <p:cNvPr id="151" name="Google Shape;151;p16"/>
          <p:cNvPicPr preferRelativeResize="0"/>
          <p:nvPr/>
        </p:nvPicPr>
        <p:blipFill rotWithShape="1">
          <a:blip r:embed="rId7">
            <a:alphaModFix/>
          </a:blip>
          <a:srcRect b="18079" l="14434" r="17347" t="0"/>
          <a:stretch/>
        </p:blipFill>
        <p:spPr>
          <a:xfrm>
            <a:off x="7329977" y="2631550"/>
            <a:ext cx="1064849" cy="901050"/>
          </a:xfrm>
          <a:prstGeom prst="rect">
            <a:avLst/>
          </a:prstGeom>
          <a:noFill/>
          <a:ln>
            <a:noFill/>
          </a:ln>
        </p:spPr>
      </p:pic>
      <p:sp>
        <p:nvSpPr>
          <p:cNvPr id="152" name="Google Shape;152;p16"/>
          <p:cNvSpPr/>
          <p:nvPr/>
        </p:nvSpPr>
        <p:spPr>
          <a:xfrm>
            <a:off x="3401550" y="4482975"/>
            <a:ext cx="1969850" cy="444200"/>
          </a:xfrm>
          <a:custGeom>
            <a:rect b="b" l="l" r="r" t="t"/>
            <a:pathLst>
              <a:path extrusionOk="0" h="17768" w="78794">
                <a:moveTo>
                  <a:pt x="0" y="0"/>
                </a:moveTo>
                <a:lnTo>
                  <a:pt x="78794" y="17768"/>
                </a:lnTo>
                <a:lnTo>
                  <a:pt x="11845" y="17768"/>
                </a:lnTo>
                <a:lnTo>
                  <a:pt x="7725" y="16223"/>
                </a:lnTo>
                <a:lnTo>
                  <a:pt x="4377" y="13648"/>
                </a:lnTo>
                <a:lnTo>
                  <a:pt x="2060" y="10815"/>
                </a:lnTo>
                <a:lnTo>
                  <a:pt x="772" y="7725"/>
                </a:lnTo>
                <a:close/>
              </a:path>
            </a:pathLst>
          </a:custGeom>
          <a:solidFill>
            <a:srgbClr val="544A4A"/>
          </a:solidFill>
          <a:ln>
            <a:noFill/>
          </a:ln>
        </p:spPr>
      </p:sp>
      <p:pic>
        <p:nvPicPr>
          <p:cNvPr id="153" name="Google Shape;153;p16"/>
          <p:cNvPicPr preferRelativeResize="0"/>
          <p:nvPr/>
        </p:nvPicPr>
        <p:blipFill>
          <a:blip r:embed="rId8">
            <a:alphaModFix/>
          </a:blip>
          <a:stretch>
            <a:fillRect/>
          </a:stretch>
        </p:blipFill>
        <p:spPr>
          <a:xfrm>
            <a:off x="1203438" y="1457738"/>
            <a:ext cx="1238925" cy="1238925"/>
          </a:xfrm>
          <a:prstGeom prst="rect">
            <a:avLst/>
          </a:prstGeom>
          <a:noFill/>
          <a:ln>
            <a:noFill/>
          </a:ln>
        </p:spPr>
      </p:pic>
      <p:pic>
        <p:nvPicPr>
          <p:cNvPr id="154" name="Google Shape;154;p16"/>
          <p:cNvPicPr preferRelativeResize="0"/>
          <p:nvPr/>
        </p:nvPicPr>
        <p:blipFill rotWithShape="1">
          <a:blip r:embed="rId9">
            <a:alphaModFix/>
          </a:blip>
          <a:srcRect b="17702" l="11021" r="14256" t="47843"/>
          <a:stretch/>
        </p:blipFill>
        <p:spPr>
          <a:xfrm>
            <a:off x="6150650" y="2092549"/>
            <a:ext cx="1438200" cy="663151"/>
          </a:xfrm>
          <a:prstGeom prst="rect">
            <a:avLst/>
          </a:prstGeom>
          <a:noFill/>
          <a:ln>
            <a:noFill/>
          </a:ln>
        </p:spPr>
      </p:pic>
      <p:sp>
        <p:nvSpPr>
          <p:cNvPr id="155" name="Google Shape;155;p16"/>
          <p:cNvSpPr/>
          <p:nvPr/>
        </p:nvSpPr>
        <p:spPr>
          <a:xfrm>
            <a:off x="6150650" y="4482975"/>
            <a:ext cx="1969850" cy="444200"/>
          </a:xfrm>
          <a:custGeom>
            <a:rect b="b" l="l" r="r" t="t"/>
            <a:pathLst>
              <a:path extrusionOk="0" h="17768" w="78794">
                <a:moveTo>
                  <a:pt x="0" y="0"/>
                </a:moveTo>
                <a:lnTo>
                  <a:pt x="78794" y="17768"/>
                </a:lnTo>
                <a:lnTo>
                  <a:pt x="11845" y="17768"/>
                </a:lnTo>
                <a:lnTo>
                  <a:pt x="7725" y="16223"/>
                </a:lnTo>
                <a:lnTo>
                  <a:pt x="4377" y="13648"/>
                </a:lnTo>
                <a:lnTo>
                  <a:pt x="2060" y="10815"/>
                </a:lnTo>
                <a:lnTo>
                  <a:pt x="772" y="7725"/>
                </a:lnTo>
                <a:close/>
              </a:path>
            </a:pathLst>
          </a:custGeom>
          <a:solidFill>
            <a:srgbClr val="544A4A"/>
          </a:solidFill>
          <a:ln>
            <a:noFill/>
          </a:ln>
        </p:spPr>
      </p:sp>
      <p:sp>
        <p:nvSpPr>
          <p:cNvPr id="156" name="Google Shape;156;p16"/>
          <p:cNvSpPr txBox="1"/>
          <p:nvPr/>
        </p:nvSpPr>
        <p:spPr>
          <a:xfrm>
            <a:off x="1103800" y="2589700"/>
            <a:ext cx="1438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E5FCC2"/>
                </a:solidFill>
                <a:latin typeface="Helvetica Neue"/>
                <a:ea typeface="Helvetica Neue"/>
                <a:cs typeface="Helvetica Neue"/>
                <a:sym typeface="Helvetica Neue"/>
              </a:rPr>
              <a:t>Client</a:t>
            </a:r>
            <a:endParaRPr b="1">
              <a:solidFill>
                <a:srgbClr val="E5FCC2"/>
              </a:solidFill>
              <a:latin typeface="Helvetica Neue"/>
              <a:ea typeface="Helvetica Neue"/>
              <a:cs typeface="Helvetica Neue"/>
              <a:sym typeface="Helvetica Neue"/>
            </a:endParaRPr>
          </a:p>
        </p:txBody>
      </p:sp>
      <p:sp>
        <p:nvSpPr>
          <p:cNvPr id="157" name="Google Shape;157;p16"/>
          <p:cNvSpPr/>
          <p:nvPr/>
        </p:nvSpPr>
        <p:spPr>
          <a:xfrm>
            <a:off x="652450" y="4482975"/>
            <a:ext cx="1969850" cy="444200"/>
          </a:xfrm>
          <a:custGeom>
            <a:rect b="b" l="l" r="r" t="t"/>
            <a:pathLst>
              <a:path extrusionOk="0" h="17768" w="78794">
                <a:moveTo>
                  <a:pt x="0" y="0"/>
                </a:moveTo>
                <a:lnTo>
                  <a:pt x="78794" y="17768"/>
                </a:lnTo>
                <a:lnTo>
                  <a:pt x="11845" y="17768"/>
                </a:lnTo>
                <a:lnTo>
                  <a:pt x="7725" y="16223"/>
                </a:lnTo>
                <a:lnTo>
                  <a:pt x="4377" y="13648"/>
                </a:lnTo>
                <a:lnTo>
                  <a:pt x="2060" y="10815"/>
                </a:lnTo>
                <a:lnTo>
                  <a:pt x="772" y="7725"/>
                </a:lnTo>
                <a:close/>
              </a:path>
            </a:pathLst>
          </a:custGeom>
          <a:solidFill>
            <a:srgbClr val="544A4A"/>
          </a:solidFill>
          <a:ln>
            <a:noFill/>
          </a:ln>
        </p:spPr>
      </p:sp>
      <p:sp>
        <p:nvSpPr>
          <p:cNvPr id="158" name="Google Shape;158;p16"/>
          <p:cNvSpPr txBox="1"/>
          <p:nvPr/>
        </p:nvSpPr>
        <p:spPr>
          <a:xfrm>
            <a:off x="6410900" y="4504975"/>
            <a:ext cx="1820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E5FCC2"/>
                </a:solidFill>
                <a:latin typeface="Playfair Display Regular"/>
                <a:ea typeface="Playfair Display Regular"/>
                <a:cs typeface="Playfair Display Regular"/>
                <a:sym typeface="Playfair Display Regular"/>
              </a:rPr>
              <a:t>EXTERNAL APIs</a:t>
            </a:r>
            <a:endParaRPr>
              <a:solidFill>
                <a:srgbClr val="E5FCC2"/>
              </a:solidFill>
              <a:latin typeface="Playfair Display Regular"/>
              <a:ea typeface="Playfair Display Regular"/>
              <a:cs typeface="Playfair Display Regular"/>
              <a:sym typeface="Playfair Display Regular"/>
            </a:endParaRPr>
          </a:p>
        </p:txBody>
      </p:sp>
      <p:cxnSp>
        <p:nvCxnSpPr>
          <p:cNvPr id="159" name="Google Shape;159;p16"/>
          <p:cNvCxnSpPr>
            <a:stCxn id="153" idx="3"/>
            <a:endCxn id="146" idx="1"/>
          </p:cNvCxnSpPr>
          <p:nvPr/>
        </p:nvCxnSpPr>
        <p:spPr>
          <a:xfrm>
            <a:off x="2442362" y="2077200"/>
            <a:ext cx="1510200" cy="0"/>
          </a:xfrm>
          <a:prstGeom prst="straightConnector1">
            <a:avLst/>
          </a:prstGeom>
          <a:noFill/>
          <a:ln cap="flat" cmpd="sng" w="28575">
            <a:solidFill>
              <a:srgbClr val="FC913A"/>
            </a:solidFill>
            <a:prstDash val="solid"/>
            <a:round/>
            <a:headEnd len="med" w="med" type="none"/>
            <a:tailEnd len="med" w="med" type="stealth"/>
          </a:ln>
        </p:spPr>
      </p:cxnSp>
      <p:cxnSp>
        <p:nvCxnSpPr>
          <p:cNvPr id="160" name="Google Shape;160;p16"/>
          <p:cNvCxnSpPr>
            <a:stCxn id="147" idx="3"/>
            <a:endCxn id="154" idx="1"/>
          </p:cNvCxnSpPr>
          <p:nvPr/>
        </p:nvCxnSpPr>
        <p:spPr>
          <a:xfrm flipH="1" rot="10800000">
            <a:off x="4996775" y="2424001"/>
            <a:ext cx="1153800" cy="1258500"/>
          </a:xfrm>
          <a:prstGeom prst="straightConnector1">
            <a:avLst/>
          </a:prstGeom>
          <a:noFill/>
          <a:ln cap="flat" cmpd="sng" w="28575">
            <a:solidFill>
              <a:srgbClr val="FC913A"/>
            </a:solidFill>
            <a:prstDash val="lgDashDot"/>
            <a:round/>
            <a:headEnd len="med" w="med" type="none"/>
            <a:tailEnd len="med" w="med" type="none"/>
          </a:ln>
        </p:spPr>
      </p:cxnSp>
      <p:cxnSp>
        <p:nvCxnSpPr>
          <p:cNvPr id="161" name="Google Shape;161;p16"/>
          <p:cNvCxnSpPr>
            <a:stCxn id="147" idx="3"/>
            <a:endCxn id="151" idx="1"/>
          </p:cNvCxnSpPr>
          <p:nvPr/>
        </p:nvCxnSpPr>
        <p:spPr>
          <a:xfrm flipH="1" rot="10800000">
            <a:off x="4996775" y="3082201"/>
            <a:ext cx="2333100" cy="600300"/>
          </a:xfrm>
          <a:prstGeom prst="straightConnector1">
            <a:avLst/>
          </a:prstGeom>
          <a:noFill/>
          <a:ln cap="flat" cmpd="sng" w="28575">
            <a:solidFill>
              <a:srgbClr val="FC913A"/>
            </a:solidFill>
            <a:prstDash val="lgDashDot"/>
            <a:round/>
            <a:headEnd len="med" w="med" type="none"/>
            <a:tailEnd len="med" w="med" type="none"/>
          </a:ln>
        </p:spPr>
      </p:cxnSp>
      <p:cxnSp>
        <p:nvCxnSpPr>
          <p:cNvPr id="162" name="Google Shape;162;p16"/>
          <p:cNvCxnSpPr>
            <a:stCxn id="147" idx="3"/>
            <a:endCxn id="150" idx="1"/>
          </p:cNvCxnSpPr>
          <p:nvPr/>
        </p:nvCxnSpPr>
        <p:spPr>
          <a:xfrm>
            <a:off x="4996775" y="3682501"/>
            <a:ext cx="1605300" cy="190200"/>
          </a:xfrm>
          <a:prstGeom prst="straightConnector1">
            <a:avLst/>
          </a:prstGeom>
          <a:noFill/>
          <a:ln cap="flat" cmpd="sng" w="28575">
            <a:solidFill>
              <a:srgbClr val="FC913A"/>
            </a:solidFill>
            <a:prstDash val="lgDashDot"/>
            <a:round/>
            <a:headEnd len="med" w="med" type="none"/>
            <a:tailEnd len="med" w="med" type="none"/>
          </a:ln>
        </p:spPr>
      </p:cxnSp>
      <p:sp>
        <p:nvSpPr>
          <p:cNvPr id="163" name="Google Shape;163;p16"/>
          <p:cNvSpPr txBox="1"/>
          <p:nvPr/>
        </p:nvSpPr>
        <p:spPr>
          <a:xfrm>
            <a:off x="3630000" y="4504975"/>
            <a:ext cx="188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E5FCC2"/>
                </a:solidFill>
                <a:latin typeface="Playfair Display Regular"/>
                <a:ea typeface="Playfair Display Regular"/>
                <a:cs typeface="Playfair Display Regular"/>
                <a:sym typeface="Playfair Display Regular"/>
              </a:rPr>
              <a:t>INTERNAL SERVER</a:t>
            </a:r>
            <a:endParaRPr>
              <a:solidFill>
                <a:srgbClr val="E5FCC2"/>
              </a:solidFill>
              <a:latin typeface="Playfair Display Regular"/>
              <a:ea typeface="Playfair Display Regular"/>
              <a:cs typeface="Playfair Display Regular"/>
              <a:sym typeface="Playfair Display Regular"/>
            </a:endParaRPr>
          </a:p>
        </p:txBody>
      </p:sp>
      <p:sp>
        <p:nvSpPr>
          <p:cNvPr id="164" name="Google Shape;164;p16"/>
          <p:cNvSpPr txBox="1"/>
          <p:nvPr/>
        </p:nvSpPr>
        <p:spPr>
          <a:xfrm>
            <a:off x="1103800" y="4504975"/>
            <a:ext cx="1438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E5FCC2"/>
                </a:solidFill>
                <a:latin typeface="Playfair Display Regular"/>
                <a:ea typeface="Playfair Display Regular"/>
                <a:cs typeface="Playfair Display Regular"/>
                <a:sym typeface="Playfair Display Regular"/>
              </a:rPr>
              <a:t>CLIENT-SIDE</a:t>
            </a:r>
            <a:endParaRPr>
              <a:solidFill>
                <a:srgbClr val="E5FCC2"/>
              </a:solidFill>
              <a:latin typeface="Playfair Display Regular"/>
              <a:ea typeface="Playfair Display Regular"/>
              <a:cs typeface="Playfair Display Regular"/>
              <a:sym typeface="Playfair Display Regular"/>
            </a:endParaRPr>
          </a:p>
        </p:txBody>
      </p:sp>
      <p:cxnSp>
        <p:nvCxnSpPr>
          <p:cNvPr id="165" name="Google Shape;165;p16"/>
          <p:cNvCxnSpPr/>
          <p:nvPr/>
        </p:nvCxnSpPr>
        <p:spPr>
          <a:xfrm rot="10800000">
            <a:off x="1237750" y="4504975"/>
            <a:ext cx="1170300" cy="0"/>
          </a:xfrm>
          <a:prstGeom prst="straightConnector1">
            <a:avLst/>
          </a:prstGeom>
          <a:noFill/>
          <a:ln cap="flat" cmpd="sng" w="9525">
            <a:solidFill>
              <a:srgbClr val="E5FCC2"/>
            </a:solidFill>
            <a:prstDash val="solid"/>
            <a:round/>
            <a:headEnd len="med" w="med" type="none"/>
            <a:tailEnd len="med" w="med" type="none"/>
          </a:ln>
        </p:spPr>
      </p:cxnSp>
      <p:cxnSp>
        <p:nvCxnSpPr>
          <p:cNvPr id="166" name="Google Shape;166;p16"/>
          <p:cNvCxnSpPr/>
          <p:nvPr/>
        </p:nvCxnSpPr>
        <p:spPr>
          <a:xfrm rot="10800000">
            <a:off x="3986850" y="4504975"/>
            <a:ext cx="1170300" cy="0"/>
          </a:xfrm>
          <a:prstGeom prst="straightConnector1">
            <a:avLst/>
          </a:prstGeom>
          <a:noFill/>
          <a:ln cap="flat" cmpd="sng" w="9525">
            <a:solidFill>
              <a:srgbClr val="E5FCC2"/>
            </a:solidFill>
            <a:prstDash val="solid"/>
            <a:round/>
            <a:headEnd len="med" w="med" type="none"/>
            <a:tailEnd len="med" w="med" type="none"/>
          </a:ln>
        </p:spPr>
      </p:cxnSp>
      <p:cxnSp>
        <p:nvCxnSpPr>
          <p:cNvPr id="167" name="Google Shape;167;p16"/>
          <p:cNvCxnSpPr/>
          <p:nvPr/>
        </p:nvCxnSpPr>
        <p:spPr>
          <a:xfrm rot="10800000">
            <a:off x="6735950" y="4504975"/>
            <a:ext cx="1170300" cy="0"/>
          </a:xfrm>
          <a:prstGeom prst="straightConnector1">
            <a:avLst/>
          </a:prstGeom>
          <a:noFill/>
          <a:ln cap="flat" cmpd="sng" w="9525">
            <a:solidFill>
              <a:srgbClr val="E5FCC2"/>
            </a:solidFill>
            <a:prstDash val="solid"/>
            <a:round/>
            <a:headEnd len="med" w="med" type="none"/>
            <a:tailEnd len="med" w="med" type="none"/>
          </a:ln>
        </p:spPr>
      </p:cxnSp>
      <p:cxnSp>
        <p:nvCxnSpPr>
          <p:cNvPr id="168" name="Google Shape;168;p16"/>
          <p:cNvCxnSpPr/>
          <p:nvPr/>
        </p:nvCxnSpPr>
        <p:spPr>
          <a:xfrm>
            <a:off x="4653500" y="2651550"/>
            <a:ext cx="8100" cy="456600"/>
          </a:xfrm>
          <a:prstGeom prst="straightConnector1">
            <a:avLst/>
          </a:prstGeom>
          <a:noFill/>
          <a:ln cap="flat" cmpd="sng" w="28575">
            <a:solidFill>
              <a:srgbClr val="FF9900"/>
            </a:solidFill>
            <a:prstDash val="solid"/>
            <a:round/>
            <a:headEnd len="med" w="med" type="none"/>
            <a:tailEnd len="med" w="med" type="stealth"/>
          </a:ln>
        </p:spPr>
      </p:cxnSp>
      <p:cxnSp>
        <p:nvCxnSpPr>
          <p:cNvPr id="169" name="Google Shape;169;p16"/>
          <p:cNvCxnSpPr/>
          <p:nvPr/>
        </p:nvCxnSpPr>
        <p:spPr>
          <a:xfrm>
            <a:off x="4526525" y="2651550"/>
            <a:ext cx="8100" cy="456600"/>
          </a:xfrm>
          <a:prstGeom prst="straightConnector1">
            <a:avLst/>
          </a:prstGeom>
          <a:noFill/>
          <a:ln cap="flat" cmpd="sng" w="28575">
            <a:solidFill>
              <a:srgbClr val="FF9900"/>
            </a:solidFill>
            <a:prstDash val="solid"/>
            <a:round/>
            <a:headEnd len="med" w="med" type="stealth"/>
            <a:tailEnd len="med" w="med" type="none"/>
          </a:ln>
        </p:spPr>
      </p:cxnSp>
      <p:sp>
        <p:nvSpPr>
          <p:cNvPr id="170" name="Google Shape;170;p16"/>
          <p:cNvSpPr txBox="1"/>
          <p:nvPr>
            <p:ph type="title"/>
          </p:nvPr>
        </p:nvSpPr>
        <p:spPr>
          <a:xfrm>
            <a:off x="0" y="0"/>
            <a:ext cx="1411200" cy="312300"/>
          </a:xfrm>
          <a:prstGeom prst="rect">
            <a:avLst/>
          </a:prstGeom>
          <a:noFill/>
          <a:effectLst>
            <a:outerShdw rotWithShape="0" algn="bl" dir="5400000" dist="19050">
              <a:srgbClr val="000000">
                <a:alpha val="6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547980"/>
                </a:solidFill>
                <a:latin typeface="Playfair Display"/>
                <a:ea typeface="Playfair Display"/>
                <a:cs typeface="Playfair Display"/>
                <a:sym typeface="Playfair Display"/>
              </a:rPr>
              <a:t>Team McNuggets</a:t>
            </a:r>
            <a:endParaRPr sz="900">
              <a:solidFill>
                <a:srgbClr val="547980"/>
              </a:solidFill>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311700" y="3531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solidFill>
                  <a:srgbClr val="594F4F"/>
                </a:solidFill>
                <a:latin typeface="Playfair Display Regular"/>
                <a:ea typeface="Playfair Display Regular"/>
                <a:cs typeface="Playfair Display Regular"/>
                <a:sym typeface="Playfair Display Regular"/>
              </a:rPr>
              <a:t>DEMO</a:t>
            </a:r>
            <a:endParaRPr>
              <a:solidFill>
                <a:srgbClr val="594F4F"/>
              </a:solidFill>
            </a:endParaRPr>
          </a:p>
        </p:txBody>
      </p:sp>
      <p:sp>
        <p:nvSpPr>
          <p:cNvPr id="176" name="Google Shape;176;p17"/>
          <p:cNvSpPr txBox="1"/>
          <p:nvPr>
            <p:ph idx="1" type="body"/>
          </p:nvPr>
        </p:nvSpPr>
        <p:spPr>
          <a:xfrm>
            <a:off x="311700" y="1689075"/>
            <a:ext cx="8520600" cy="4500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1200"/>
              </a:spcAft>
              <a:buNone/>
            </a:pPr>
            <a:r>
              <a:rPr lang="en">
                <a:latin typeface="Playfair Display"/>
                <a:ea typeface="Playfair Display"/>
                <a:cs typeface="Playfair Display"/>
                <a:sym typeface="Playfair Display"/>
              </a:rPr>
              <a:t>Please stay for a short technical preview of NugSearch</a:t>
            </a:r>
            <a:endParaRPr>
              <a:latin typeface="Playfair Display"/>
              <a:ea typeface="Playfair Display"/>
              <a:cs typeface="Playfair Display"/>
              <a:sym typeface="Playfair Display"/>
            </a:endParaRPr>
          </a:p>
        </p:txBody>
      </p:sp>
      <p:grpSp>
        <p:nvGrpSpPr>
          <p:cNvPr id="177" name="Google Shape;177;p17"/>
          <p:cNvGrpSpPr/>
          <p:nvPr/>
        </p:nvGrpSpPr>
        <p:grpSpPr>
          <a:xfrm>
            <a:off x="0" y="3246675"/>
            <a:ext cx="9144000" cy="3053125"/>
            <a:chOff x="0" y="3246675"/>
            <a:chExt cx="9144000" cy="3053125"/>
          </a:xfrm>
        </p:grpSpPr>
        <p:sp>
          <p:nvSpPr>
            <p:cNvPr id="178" name="Google Shape;178;p17"/>
            <p:cNvSpPr/>
            <p:nvPr/>
          </p:nvSpPr>
          <p:spPr>
            <a:xfrm>
              <a:off x="0" y="3246675"/>
              <a:ext cx="9144000" cy="2660175"/>
            </a:xfrm>
            <a:prstGeom prst="flowChartPunchedTape">
              <a:avLst/>
            </a:prstGeom>
            <a:solidFill>
              <a:srgbClr val="45ADA8"/>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
            <p:cNvSpPr/>
            <p:nvPr/>
          </p:nvSpPr>
          <p:spPr>
            <a:xfrm>
              <a:off x="0" y="3639625"/>
              <a:ext cx="9144000" cy="2660175"/>
            </a:xfrm>
            <a:prstGeom prst="flowChartPunchedTape">
              <a:avLst/>
            </a:prstGeom>
            <a:solidFill>
              <a:srgbClr val="547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17"/>
          <p:cNvSpPr txBox="1"/>
          <p:nvPr>
            <p:ph type="title"/>
          </p:nvPr>
        </p:nvSpPr>
        <p:spPr>
          <a:xfrm>
            <a:off x="0" y="0"/>
            <a:ext cx="1411200" cy="312300"/>
          </a:xfrm>
          <a:prstGeom prst="rect">
            <a:avLst/>
          </a:prstGeom>
          <a:noFill/>
          <a:effectLst>
            <a:outerShdw rotWithShape="0" algn="bl" dir="5400000" dist="19050">
              <a:srgbClr val="000000">
                <a:alpha val="6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547980"/>
                </a:solidFill>
                <a:latin typeface="Playfair Display"/>
                <a:ea typeface="Playfair Display"/>
                <a:cs typeface="Playfair Display"/>
                <a:sym typeface="Playfair Display"/>
              </a:rPr>
              <a:t>Team McNuggets</a:t>
            </a:r>
            <a:endParaRPr sz="900">
              <a:solidFill>
                <a:srgbClr val="547980"/>
              </a:solidFill>
              <a:latin typeface="Playfair Display"/>
              <a:ea typeface="Playfair Display"/>
              <a:cs typeface="Playfair Display"/>
              <a:sym typeface="Playfair Display"/>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