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ubik Light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Abel"/>
      <p:regular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9D4FD3-DB6D-4690-BAF4-A7A3E61E4E9F}">
  <a:tblStyle styleId="{FD9D4FD3-DB6D-4690-BAF4-A7A3E61E4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regular.fntdata"/><Relationship Id="rId22" Type="http://schemas.openxmlformats.org/officeDocument/2006/relationships/font" Target="fonts/RubikLight-italic.fntdata"/><Relationship Id="rId21" Type="http://schemas.openxmlformats.org/officeDocument/2006/relationships/font" Target="fonts/Rubik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ubik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bel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3d324d4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3d324d4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4a206a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4a206a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3d324d4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3d324d4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4a3f46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4a3f46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4a206ab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4a206ab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d324d4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d324d4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3ed237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3ed237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3ed237d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3ed237d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ed237d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ed237d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49c013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49c013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49c013b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49c013b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3d324d4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3d324d4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zcentral.com/story/news/local/karinabland/2017/11/17/blue-eyes-brown-eyes-jane-elliotts-exercise-race-50-years-later/860287001/" TargetMode="External"/><Relationship Id="rId4" Type="http://schemas.openxmlformats.org/officeDocument/2006/relationships/hyperlink" Target="https://www.smithsonianmag.com/science-nature/lesson-of-a-lifetime-72754306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546700" y="1510800"/>
            <a:ext cx="4050600" cy="21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JANE ELLIOTT</a:t>
            </a:r>
            <a:r>
              <a:rPr lang="en" sz="5300"/>
              <a:t> </a:t>
            </a:r>
            <a:r>
              <a:rPr lang="en" sz="2800"/>
              <a:t>BROWN-EYED BLUE-EYED</a:t>
            </a:r>
            <a:endParaRPr sz="83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Experiment On Discrimination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Social Issues </a:t>
            </a:r>
            <a:endParaRPr sz="4200"/>
          </a:p>
        </p:txBody>
      </p:sp>
      <p:sp>
        <p:nvSpPr>
          <p:cNvPr id="396" name="Google Shape;396;p36"/>
          <p:cNvSpPr txBox="1"/>
          <p:nvPr/>
        </p:nvSpPr>
        <p:spPr>
          <a:xfrm>
            <a:off x="625650" y="1071750"/>
            <a:ext cx="80754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Livvic"/>
              <a:buChar char="♢"/>
            </a:pPr>
            <a:r>
              <a:rPr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experiment raised a lot of controversy and debate over the ethicality of the experiment</a:t>
            </a:r>
            <a:endParaRPr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{FD9D4FD3-DB6D-4690-BAF4-A7A3E61E4E9F}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Unethical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</a:rPr>
                        <a:t>Praise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Abuse of power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Orwellian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Too young of an audience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The true purpose of the experiment was not revealed beforehand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Builds distrust of authority by the children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Teaches children to counter prejudices before they become ingrained in their mind at an older age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The discrimination they experienced was brief in comparison to a child of colour who experiences discrimination daily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it ethical to enforce negativity albeit brief and for the greater good?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idx="1" type="subTitle"/>
          </p:nvPr>
        </p:nvSpPr>
        <p:spPr>
          <a:xfrm>
            <a:off x="727050" y="1850399"/>
            <a:ext cx="76899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Elliot claims that the role of a teacher is to enforce a child’s moral development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Did Elliot act out of her jurisdiction?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727050" y="1605951"/>
            <a:ext cx="76899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Helvetica Neue"/>
              <a:buChar char="♢"/>
            </a:pPr>
            <a:r>
              <a:rPr lang="en" sz="1400" u="sng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https://www.azcentral.com/story/news/local/karinabland/2017/11/17/blue-eyes-brown-eyes-jane-elliotts-exercise-race-50-years-later/860287001/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Wikipedia Check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AZ’s largest newspaper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Owned by Gannett which also owns other reputable newspapers such as USA Today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Helvetica Neue"/>
              <a:buChar char="♢"/>
            </a:pPr>
            <a:r>
              <a:rPr lang="en" sz="1400" u="sng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https://www.smithsonianmag.com/science-nature/lesson-of-a-lifetime-72754306/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lvetica Neue"/>
              <a:buChar char="♦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Owned by Smithsonian, reputable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625650" y="518075"/>
            <a:ext cx="58146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Sources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2546125" y="-19575"/>
            <a:ext cx="4050600" cy="4517700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1" name="Google Shape;421;p40"/>
          <p:cNvSpPr txBox="1"/>
          <p:nvPr>
            <p:ph idx="1" type="subTitle"/>
          </p:nvPr>
        </p:nvSpPr>
        <p:spPr>
          <a:xfrm>
            <a:off x="2860038" y="23418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422" name="Google Shape;422;p40"/>
          <p:cNvSpPr txBox="1"/>
          <p:nvPr>
            <p:ph type="title"/>
          </p:nvPr>
        </p:nvSpPr>
        <p:spPr>
          <a:xfrm>
            <a:off x="2747425" y="17376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it ethical to enforce negativity albeit brief and for the greater good?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4575875" y="1809600"/>
            <a:ext cx="3294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Elliot was an elementary school teacher in Riceville, a small Iowa town.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had no psychology background, but was inspired to conduct the “blue-eyed brown-eyed” experiment after the assasination of MLK.</a:t>
            </a:r>
            <a:endParaRPr/>
          </a:p>
        </p:txBody>
      </p:sp>
      <p:sp>
        <p:nvSpPr>
          <p:cNvPr id="336" name="Google Shape;336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WAS JANE ELLIOT?</a:t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22558" l="0" r="0" t="0"/>
          <a:stretch/>
        </p:blipFill>
        <p:spPr>
          <a:xfrm>
            <a:off x="1260700" y="1297850"/>
            <a:ext cx="2977100" cy="303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EXPERIMENT</a:t>
            </a:r>
            <a:endParaRPr sz="3200"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1261425" y="1755013"/>
            <a:ext cx="3806700" cy="16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classroom had recently chosen MLK as their “Hero of the Month”.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“So why was he assassinated?” they wondered.</a:t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5570088" y="1673263"/>
            <a:ext cx="1810375" cy="1796975"/>
          </a:xfrm>
          <a:custGeom>
            <a:rect b="b" l="l" r="r" t="t"/>
            <a:pathLst>
              <a:path extrusionOk="0" h="71879" w="72415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0"/>
          <p:cNvGrpSpPr/>
          <p:nvPr/>
        </p:nvGrpSpPr>
        <p:grpSpPr>
          <a:xfrm>
            <a:off x="6291159" y="2315196"/>
            <a:ext cx="368265" cy="513126"/>
            <a:chOff x="1394741" y="1512061"/>
            <a:chExt cx="252444" cy="351722"/>
          </a:xfrm>
        </p:grpSpPr>
        <p:sp>
          <p:nvSpPr>
            <p:cNvPr id="346" name="Google Shape;346;p30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"It would be hard to know, wouldn't it, unless we actually experienced discrimination ourselves. Would you like to find out?"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idx="1" type="subTitle"/>
          </p:nvPr>
        </p:nvSpPr>
        <p:spPr>
          <a:xfrm>
            <a:off x="625650" y="1298298"/>
            <a:ext cx="76899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Divided the class into “blue-eyed” and “brown-eyed” groups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“Brown-eyed” group was established as smarter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Given more praise and privileges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The “Blue-eyed” group were ridiculed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Disciplined for small errors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Forced to wear collars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After a while the power statuses were swapped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EXPERIMENT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idx="1" type="subTitle"/>
          </p:nvPr>
        </p:nvSpPr>
        <p:spPr>
          <a:xfrm>
            <a:off x="625650" y="1210298"/>
            <a:ext cx="76899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Test scores were influenced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Children</a:t>
            </a:r>
            <a:r>
              <a:rPr lang="en" sz="1800"/>
              <a:t> who were more </a:t>
            </a:r>
            <a:r>
              <a:rPr lang="en" sz="1800"/>
              <a:t>privileged</a:t>
            </a:r>
            <a:r>
              <a:rPr lang="en" sz="1800"/>
              <a:t> and told they smarter performed better on tests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The less </a:t>
            </a:r>
            <a:r>
              <a:rPr lang="en" sz="1800"/>
              <a:t>privileged</a:t>
            </a:r>
            <a:r>
              <a:rPr lang="en" sz="1800"/>
              <a:t> children performed poorer on tests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Behaviours were changed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Some became sullen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Others behaved worse than before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Children were more empathetic towards each other following the experiment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 txBox="1"/>
          <p:nvPr>
            <p:ph type="title"/>
          </p:nvPr>
        </p:nvSpPr>
        <p:spPr>
          <a:xfrm>
            <a:off x="625650" y="518075"/>
            <a:ext cx="4468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RESULTS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"I watched what had been marvellous, co-operative, wonderful, thoughtful children turn into nasty, vicious, discriminating little third-graders in a space of 15 minutes"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subTitle"/>
          </p:nvPr>
        </p:nvSpPr>
        <p:spPr>
          <a:xfrm>
            <a:off x="625650" y="1848150"/>
            <a:ext cx="76899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People are not </a:t>
            </a:r>
            <a:r>
              <a:rPr lang="en" sz="1800"/>
              <a:t>born</a:t>
            </a:r>
            <a:r>
              <a:rPr lang="en" sz="1800"/>
              <a:t> prejudiced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♦"/>
            </a:pPr>
            <a:r>
              <a:rPr lang="en" sz="1800"/>
              <a:t>The behaviour is learned from their environment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♢"/>
            </a:pPr>
            <a:r>
              <a:rPr lang="en" sz="1800"/>
              <a:t>This leads to the conclusion that racism and discrimination can </a:t>
            </a:r>
            <a:r>
              <a:rPr lang="en" sz="1800" u="sng"/>
              <a:t>also</a:t>
            </a:r>
            <a:r>
              <a:rPr lang="en" sz="1800"/>
              <a:t> be untaught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 txBox="1"/>
          <p:nvPr>
            <p:ph type="title"/>
          </p:nvPr>
        </p:nvSpPr>
        <p:spPr>
          <a:xfrm>
            <a:off x="625650" y="518075"/>
            <a:ext cx="58146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Resulting Theory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